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92" r:id="rId3"/>
    <p:sldId id="339" r:id="rId4"/>
    <p:sldId id="305" r:id="rId5"/>
    <p:sldId id="258" r:id="rId6"/>
    <p:sldId id="329" r:id="rId7"/>
    <p:sldId id="260" r:id="rId8"/>
    <p:sldId id="341" r:id="rId9"/>
    <p:sldId id="306" r:id="rId10"/>
    <p:sldId id="308" r:id="rId11"/>
    <p:sldId id="309" r:id="rId12"/>
    <p:sldId id="344" r:id="rId13"/>
    <p:sldId id="319" r:id="rId14"/>
    <p:sldId id="322" r:id="rId15"/>
    <p:sldId id="342" r:id="rId16"/>
    <p:sldId id="367" r:id="rId17"/>
    <p:sldId id="320" r:id="rId18"/>
    <p:sldId id="321" r:id="rId19"/>
    <p:sldId id="366" r:id="rId20"/>
    <p:sldId id="311" r:id="rId21"/>
    <p:sldId id="327" r:id="rId22"/>
    <p:sldId id="313" r:id="rId23"/>
    <p:sldId id="314" r:id="rId24"/>
    <p:sldId id="343" r:id="rId25"/>
    <p:sldId id="315" r:id="rId26"/>
    <p:sldId id="310" r:id="rId27"/>
    <p:sldId id="307" r:id="rId28"/>
    <p:sldId id="298" r:id="rId29"/>
    <p:sldId id="299" r:id="rId30"/>
    <p:sldId id="300" r:id="rId31"/>
    <p:sldId id="323" r:id="rId32"/>
    <p:sldId id="316" r:id="rId33"/>
    <p:sldId id="267" r:id="rId34"/>
    <p:sldId id="364" r:id="rId35"/>
    <p:sldId id="301" r:id="rId36"/>
    <p:sldId id="331" r:id="rId37"/>
    <p:sldId id="345" r:id="rId38"/>
    <p:sldId id="346" r:id="rId39"/>
    <p:sldId id="330" r:id="rId40"/>
    <p:sldId id="324" r:id="rId41"/>
    <p:sldId id="277" r:id="rId42"/>
    <p:sldId id="335" r:id="rId43"/>
    <p:sldId id="317" r:id="rId44"/>
    <p:sldId id="332" r:id="rId45"/>
    <p:sldId id="334" r:id="rId46"/>
    <p:sldId id="333" r:id="rId47"/>
    <p:sldId id="347" r:id="rId48"/>
    <p:sldId id="348" r:id="rId49"/>
    <p:sldId id="336" r:id="rId50"/>
    <p:sldId id="349" r:id="rId51"/>
    <p:sldId id="338" r:id="rId52"/>
    <p:sldId id="363" r:id="rId53"/>
    <p:sldId id="303" r:id="rId54"/>
    <p:sldId id="354" r:id="rId55"/>
    <p:sldId id="352" r:id="rId56"/>
    <p:sldId id="355" r:id="rId57"/>
    <p:sldId id="356" r:id="rId58"/>
    <p:sldId id="365" r:id="rId59"/>
    <p:sldId id="358" r:id="rId60"/>
    <p:sldId id="359" r:id="rId61"/>
    <p:sldId id="361" r:id="rId62"/>
    <p:sldId id="302" r:id="rId63"/>
    <p:sldId id="362" r:id="rId64"/>
    <p:sldId id="28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9" d="100"/>
          <a:sy n="79" d="100"/>
        </p:scale>
        <p:origin x="22" y="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FCCB-045D-453C-B0B2-9922ABE3D8A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65F5-906B-45CE-A572-6B421F91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0EEA-3C6C-403E-8DC5-A6389C7D016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A170-E1C4-4011-98B7-8D37B83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imgres?imgurl=https%3A%2F%2Fi.pinimg.com%2Foriginals%2Fbe%2F7c%2F65%2Fbe7c65c976c26674c24ffcc9fefdddd8.png&amp;imgrefurl=https%3A%2F%2Fwww.pinterest.com%2Fpin%2F523191681708938659%2F&amp;docid=0V451UV7YyjP2M&amp;tbnid=MlvzCTEBzNY9hM%3A&amp;vet=10ahUKEwiYi8mRq8LlAhUSqp4KHVVXAcMQMwiBASgIMAg..i&amp;w=800&amp;h=529&amp;bih=719&amp;biw=1536&amp;q=systems%20thinking&amp;ved=0ahUKEwiYi8mRq8LlAhUSqp4KHVVXAcMQMwiBASgIMAg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/url?sa=i&amp;rct=j&amp;q=&amp;esrc=s&amp;source=images&amp;cd=&amp;ved=2ahUKEwiwyrKbz8zlAhWYIjQIHUpjBXAQjRx6BAgBEAQ&amp;url=https%3A%2F%2Fwww-dev.cloudtrainer.co.uk%2Fthree-steps-creating-custom-lms%2F&amp;psig=AOvVaw11eIcRnNS8eQVkny8Zko8q&amp;ust=15728215880249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@justevaluation.com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www.justevaluation.com/" TargetMode="External"/><Relationship Id="rId4" Type="http://schemas.openxmlformats.org/officeDocument/2006/relationships/hyperlink" Target="mailto:ralph@justevaluation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878"/>
            <a:ext cx="9144000" cy="1036944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Systems Evaluation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6219"/>
            <a:ext cx="9144000" cy="1655762"/>
          </a:xfrm>
        </p:spPr>
        <p:txBody>
          <a:bodyPr/>
          <a:lstStyle/>
          <a:p>
            <a:r>
              <a:rPr lang="en-US" dirty="0"/>
              <a:t>AEA 2019</a:t>
            </a:r>
          </a:p>
          <a:p>
            <a:r>
              <a:rPr lang="en-US" dirty="0"/>
              <a:t>Renger &amp; Renger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519B0-EB59-4978-9A41-8A4F2FE7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506132"/>
            <a:ext cx="8273142" cy="4136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7168C-00D8-49BF-A49C-49672E7736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66" y="5924707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E3E-8EB8-47EC-9DDE-CE5AF315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7" y="234499"/>
            <a:ext cx="11940418" cy="1325563"/>
          </a:xfrm>
        </p:spPr>
        <p:txBody>
          <a:bodyPr/>
          <a:lstStyle/>
          <a:p>
            <a:pPr algn="ctr"/>
            <a:r>
              <a:rPr lang="en-US" dirty="0"/>
              <a:t>Systems thinking and system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15DA-6DD5-4097-9D22-C1D45151C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96" y="1985282"/>
            <a:ext cx="4527248" cy="7182023"/>
          </a:xfrm>
        </p:spPr>
        <p:txBody>
          <a:bodyPr/>
          <a:lstStyle/>
          <a:p>
            <a:r>
              <a:rPr lang="en-US" dirty="0"/>
              <a:t>A way of thinking based on core system concepts (AEA, 2018).</a:t>
            </a:r>
          </a:p>
          <a:p>
            <a:r>
              <a:rPr lang="en-US" dirty="0"/>
              <a:t>System concepts have come to define the systems field (AEA, 2018).</a:t>
            </a:r>
          </a:p>
          <a:p>
            <a:r>
              <a:rPr lang="en-US" dirty="0"/>
              <a:t>System concepts focus on interconnectedness between elements.</a:t>
            </a:r>
          </a:p>
        </p:txBody>
      </p:sp>
      <p:pic>
        <p:nvPicPr>
          <p:cNvPr id="1027" name="Picture 3" descr="Image result for systems thinking">
            <a:hlinkClick r:id="rId2"/>
            <a:extLst>
              <a:ext uri="{FF2B5EF4-FFF2-40B4-BE49-F238E27FC236}">
                <a16:creationId xmlns:a16="http://schemas.microsoft.com/office/drawing/2014/main" id="{C0EE4194-27A9-4A71-835F-172990DA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01" y="2310643"/>
            <a:ext cx="5122031" cy="33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DDEA1-667E-405D-B00A-F74BCF658F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04" y="584308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7B1D-2C0E-429A-9653-C13EBFCB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 you know any system concepts?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80F120-FDEF-480E-BF13-9C5D9D340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67" y="1998133"/>
            <a:ext cx="6981797" cy="346411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EDFB1-B950-4481-85B0-739989CDBC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861" y="579650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6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7C12-A578-408B-995B-51BCE0C4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4" y="215147"/>
            <a:ext cx="11693676" cy="1325563"/>
          </a:xfrm>
        </p:spPr>
        <p:txBody>
          <a:bodyPr/>
          <a:lstStyle/>
          <a:p>
            <a:r>
              <a:rPr lang="en-US" dirty="0"/>
              <a:t>The big four system concepts….but so much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D5BB-4A39-437C-B847-4825C50C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61305" cy="4351338"/>
          </a:xfrm>
        </p:spPr>
        <p:txBody>
          <a:bodyPr/>
          <a:lstStyle/>
          <a:p>
            <a:r>
              <a:rPr lang="en-US" dirty="0"/>
              <a:t>Boundaries</a:t>
            </a:r>
          </a:p>
          <a:p>
            <a:r>
              <a:rPr lang="en-US" dirty="0"/>
              <a:t>Elements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Perspectives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CD24B-5613-4219-9284-7D500E19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3" y="1540710"/>
            <a:ext cx="6076950" cy="456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E13A3-8EF1-4487-9BC4-C4B95F2C54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86" y="5980354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3D5C-FB99-4687-A332-00707B96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A2B9-C577-4B66-BD07-BB0AB692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044"/>
            <a:ext cx="10515600" cy="1101423"/>
          </a:xfrm>
        </p:spPr>
        <p:txBody>
          <a:bodyPr/>
          <a:lstStyle/>
          <a:p>
            <a:r>
              <a:rPr lang="en-US" dirty="0"/>
              <a:t>Determines where the system starts and finishes.</a:t>
            </a:r>
          </a:p>
          <a:p>
            <a:r>
              <a:rPr lang="en-US" dirty="0"/>
              <a:t>  Why is this important for evaluation?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4EAFB-14A6-4371-9C2C-E32942BB5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95" y="2748038"/>
            <a:ext cx="8247561" cy="3986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422DE-37DF-4CF8-9697-4F074F7FF4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76" y="5907783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17E2-4200-4A58-8BFC-D0E327C7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6B281-FA7D-4FDC-935A-4DBF42EA8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23" y="1512206"/>
            <a:ext cx="8084457" cy="4547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D3752-B530-4EF0-8C31-BFAE6A5EBA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852" y="579650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79D9-BC12-4A4F-B300-6213943C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the scale helps with……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0EF9-B264-49C8-A521-2CC761FA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05" y="1969067"/>
            <a:ext cx="3792462" cy="3792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1750F-D38D-45B4-9695-C457566B0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4" y="1563158"/>
            <a:ext cx="6096000" cy="447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6CBAE-D224-4BF6-8E4C-897CF10B62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267" y="595132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9CD92-C7F5-455C-BC3A-FE839E13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95" y="1315961"/>
            <a:ext cx="8247561" cy="39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8EE0-2A6B-4A14-A3C3-CB012182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1228-39AE-4989-A8D4-F131AB95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43" y="1173542"/>
            <a:ext cx="10515600" cy="2248051"/>
          </a:xfrm>
        </p:spPr>
        <p:txBody>
          <a:bodyPr/>
          <a:lstStyle/>
          <a:p>
            <a:r>
              <a:rPr lang="en-US" dirty="0"/>
              <a:t>Components of the system working together toward the common goal.</a:t>
            </a:r>
          </a:p>
          <a:p>
            <a:r>
              <a:rPr lang="en-US" dirty="0"/>
              <a:t>What are the system elements?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0C787-0898-4E0C-B760-186FC254A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33" y="2693761"/>
            <a:ext cx="8247561" cy="39865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99E253-CE7B-4180-B505-CEFFF488BB8F}"/>
              </a:ext>
            </a:extLst>
          </p:cNvPr>
          <p:cNvSpPr/>
          <p:nvPr/>
        </p:nvSpPr>
        <p:spPr>
          <a:xfrm>
            <a:off x="6618514" y="4160763"/>
            <a:ext cx="2956075" cy="17804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D8C0EB-82B8-4AE9-9328-75BD4C5AF3BD}"/>
              </a:ext>
            </a:extLst>
          </p:cNvPr>
          <p:cNvSpPr/>
          <p:nvPr/>
        </p:nvSpPr>
        <p:spPr>
          <a:xfrm>
            <a:off x="4337360" y="4313163"/>
            <a:ext cx="2191657" cy="13304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4D966-EFCC-4497-93B0-E4DE150A6F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23" y="5820697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AA92D-C571-4849-966A-21B06184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" y="2947988"/>
            <a:ext cx="7596964" cy="3672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6A383-245B-4014-9A23-E570CDD6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73A3-C538-41DB-8618-C7EE915C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19" y="1622425"/>
            <a:ext cx="6491514" cy="4351338"/>
          </a:xfrm>
        </p:spPr>
        <p:txBody>
          <a:bodyPr/>
          <a:lstStyle/>
          <a:p>
            <a:r>
              <a:rPr lang="en-US" dirty="0"/>
              <a:t>What are the processes by which the system elements interact with each other?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207D9-FCD0-47DF-9488-AB4C912F5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8" y="104943"/>
            <a:ext cx="3614058" cy="6424992"/>
          </a:xfrm>
          <a:prstGeom prst="rect">
            <a:avLst/>
          </a:prstGeo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A3A4BD5D-D188-4A8D-83C4-CFE6459FF568}"/>
              </a:ext>
            </a:extLst>
          </p:cNvPr>
          <p:cNvSpPr/>
          <p:nvPr/>
        </p:nvSpPr>
        <p:spPr>
          <a:xfrm rot="11045287">
            <a:off x="4359124" y="5626628"/>
            <a:ext cx="1132114" cy="353181"/>
          </a:xfrm>
          <a:prstGeom prst="curved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24233AE5-315F-472B-9EC2-FE2C8B26D147}"/>
              </a:ext>
            </a:extLst>
          </p:cNvPr>
          <p:cNvSpPr/>
          <p:nvPr/>
        </p:nvSpPr>
        <p:spPr>
          <a:xfrm>
            <a:off x="4376060" y="4240590"/>
            <a:ext cx="1132114" cy="353181"/>
          </a:xfrm>
          <a:prstGeom prst="curved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11021-C83A-42E1-BB6C-E56C46693E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4" y="607758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DBC8-B57F-4C7A-8AC1-E8DC1125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the big four:  Other systems concepts to evaluate interconnectivity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EBD7-F952-4992-8082-3E7C32F79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AE8FA-4A6E-4967-A053-99C5E47527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76" y="5830373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CF2B-E7E4-4100-BC4D-460EE1D0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54C3-102F-494A-AFE6-2D091EDA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8:00 	Welcome &amp; introductions</a:t>
            </a:r>
          </a:p>
          <a:p>
            <a:r>
              <a:rPr lang="en-US" dirty="0"/>
              <a:t>8:10		Rise of systems thinking in evaluation: limitations with 			program evaluation approaches</a:t>
            </a:r>
          </a:p>
          <a:p>
            <a:r>
              <a:rPr lang="en-US" dirty="0"/>
              <a:t>9:00 	Defining systems, systems thinking, and system concepts</a:t>
            </a:r>
          </a:p>
          <a:p>
            <a:pPr marL="0" indent="0"/>
            <a:r>
              <a:rPr lang="en-US" dirty="0"/>
              <a:t> 9:30 	Coffee Break</a:t>
            </a:r>
          </a:p>
          <a:p>
            <a:r>
              <a:rPr lang="en-US" dirty="0"/>
              <a:t>9:45 	Evaluating systems using System Evaluation Theory (SET)</a:t>
            </a:r>
          </a:p>
          <a:p>
            <a:r>
              <a:rPr lang="en-US" dirty="0"/>
              <a:t>11:00 	Leave conference for Mall of America</a:t>
            </a:r>
          </a:p>
          <a:p>
            <a:r>
              <a:rPr lang="en-US" dirty="0"/>
              <a:t>14:00	Leave Mall of America for conference opening plenary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65A67-F1DC-469B-BE08-733453BEB0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90" y="578675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1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6982-8BB3-425B-8FEF-B52C3E2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Feedback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22E6-06A8-4F4C-AFE8-4BE528F2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0810" cy="4351338"/>
          </a:xfrm>
        </p:spPr>
        <p:txBody>
          <a:bodyPr/>
          <a:lstStyle/>
          <a:p>
            <a:r>
              <a:rPr lang="en-US" dirty="0"/>
              <a:t>What are essential features of a healthy feedback loop?</a:t>
            </a:r>
          </a:p>
          <a:p>
            <a:pPr lvl="1"/>
            <a:r>
              <a:rPr lang="en-US" dirty="0"/>
              <a:t>Closed</a:t>
            </a:r>
          </a:p>
          <a:p>
            <a:pPr lvl="1"/>
            <a:r>
              <a:rPr lang="en-US" dirty="0"/>
              <a:t>Specific</a:t>
            </a:r>
          </a:p>
          <a:p>
            <a:pPr lvl="1"/>
            <a:r>
              <a:rPr lang="en-US" dirty="0"/>
              <a:t>Credible</a:t>
            </a:r>
          </a:p>
          <a:p>
            <a:pPr lvl="1"/>
            <a:r>
              <a:rPr lang="en-US" dirty="0"/>
              <a:t>Relevant</a:t>
            </a:r>
          </a:p>
          <a:p>
            <a:pPr lvl="1"/>
            <a:r>
              <a:rPr lang="en-US" dirty="0"/>
              <a:t>Timely</a:t>
            </a:r>
          </a:p>
          <a:p>
            <a:pPr lvl="1"/>
            <a:r>
              <a:rPr lang="en-US" dirty="0"/>
              <a:t>Sufficiently Frequent</a:t>
            </a:r>
          </a:p>
          <a:p>
            <a:pPr lvl="2"/>
            <a:r>
              <a:rPr lang="en-US" dirty="0"/>
              <a:t>Renger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AF6FB-315F-41BC-BCD6-7696B4B2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7" y="1964504"/>
            <a:ext cx="3453968" cy="380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C8533-5177-4B46-BE1C-DED4DDA6F0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861" y="5774028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8F2A-FE1C-4CFA-BD02-ED2811B3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feedback criteria: the traffic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52BF-78E8-4CA3-90FC-D4753E05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09419" cy="4821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Credible:  Department of Transportation or similar.</a:t>
            </a:r>
          </a:p>
          <a:p>
            <a:r>
              <a:rPr lang="en-US" dirty="0"/>
              <a:t>Relevant:  Provides data on issues impacting traffic flow and nothing else.</a:t>
            </a:r>
          </a:p>
          <a:p>
            <a:r>
              <a:rPr lang="en-US" dirty="0"/>
              <a:t>Specific:  Where is the traffic problem?</a:t>
            </a:r>
          </a:p>
          <a:p>
            <a:r>
              <a:rPr lang="en-US" dirty="0"/>
              <a:t>Timely:  Available at anytime one is driving.</a:t>
            </a:r>
          </a:p>
          <a:p>
            <a:r>
              <a:rPr lang="en-US" dirty="0"/>
              <a:t>Sufficiently Frequent:  in real time or every few minutes to reflect dynamic changing conditions.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D6A25-41D6-425A-AF14-723115C18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32" y="1690688"/>
            <a:ext cx="5169761" cy="424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641E6-EDE0-4C94-9BDE-218F093CD0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406" y="590173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AE44-36D4-4B40-B38D-B3DA20B0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Cascading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FB9F-EB37-41B4-B562-F04C35DE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7094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 problem noted in one part of the system is caused by something upstream. </a:t>
            </a:r>
          </a:p>
          <a:p>
            <a:pPr lvl="1"/>
            <a:r>
              <a:rPr lang="en-US" dirty="0"/>
              <a:t>The problem could be a surge or it could be nothing is happening.  There is a disruption in the normal flow.</a:t>
            </a:r>
          </a:p>
          <a:p>
            <a:pPr lvl="2"/>
            <a:r>
              <a:rPr lang="en-US" dirty="0"/>
              <a:t>Renger, Foltysova, Ienuso, Renger &amp; Booze (2017).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94EC2-D5DC-4182-AAAF-6BFB18F7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7" y="1778730"/>
            <a:ext cx="6597349" cy="4398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45E71-DD1E-405D-935F-8D8F726DAB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7551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ABCE-B25B-40A7-9FC3-0439A96E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19" y="17643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Reflex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526C4-45FD-4298-AADD-B35CDB8A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2141537"/>
            <a:ext cx="3728962" cy="4351338"/>
          </a:xfrm>
        </p:spPr>
        <p:txBody>
          <a:bodyPr/>
          <a:lstStyle/>
          <a:p>
            <a:r>
              <a:rPr lang="en-US" dirty="0"/>
              <a:t>To what extent can processes be handled at the lowest level as opposed to being passed up the system for processing; which causes delays.</a:t>
            </a:r>
          </a:p>
        </p:txBody>
      </p:sp>
      <p:pic>
        <p:nvPicPr>
          <p:cNvPr id="1026" name="Picture 2" descr="Image result for system reflex arc">
            <a:extLst>
              <a:ext uri="{FF2B5EF4-FFF2-40B4-BE49-F238E27FC236}">
                <a16:creationId xmlns:a16="http://schemas.microsoft.com/office/drawing/2014/main" id="{462B87B7-C111-4261-B987-C439B6E1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86" y="1142800"/>
            <a:ext cx="6921349" cy="54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44469-096C-4D4C-B30A-C89FF0CF66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04" y="571246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3C6CF-F1B6-4900-980F-BC3BE5D68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3" y="420914"/>
            <a:ext cx="10020328" cy="5627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0F8FB-CA9E-4167-8D55-200BCB7948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86" y="5811021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2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1EE2-A7BE-4F27-B8EF-921D1235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 you know of other system concepts?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7DC2-A091-4255-9CB9-EC58FAE5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19" y="1825625"/>
            <a:ext cx="4488543" cy="4351338"/>
          </a:xfrm>
        </p:spPr>
        <p:txBody>
          <a:bodyPr/>
          <a:lstStyle/>
          <a:p>
            <a:r>
              <a:rPr lang="en-US" dirty="0"/>
              <a:t>System waste (important but not necessarily related to interconnectivity).</a:t>
            </a:r>
          </a:p>
          <a:p>
            <a:r>
              <a:rPr lang="en-US" dirty="0"/>
              <a:t>Wholeness, synergy:  important in evaluating effectiveness; can’t partition success.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A62D2-676C-4EFD-B284-56F0BCF36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23" y="1690688"/>
            <a:ext cx="2628318" cy="1751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335243-6A95-46BA-A7B7-8A860C937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7" y="3280227"/>
            <a:ext cx="4699612" cy="3524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3CEA2-814A-4BBE-9436-A5D54CC7F3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05" y="6024521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6166-06FC-4288-AE39-EE85F375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System concepts are embedded in some tools that evaluators are using to help with a program 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CE9AB-1356-4E82-9B2A-6C1750B64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90" y="1975152"/>
            <a:ext cx="3159276" cy="4738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947D49-85D3-41C1-8481-D9A20029B0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66" y="5854563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3A69-8FCE-4B39-9A47-5AF5613F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 Evaluating systems, not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869B-92FB-40AC-8C04-BDA99825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357914" cy="4773537"/>
          </a:xfrm>
        </p:spPr>
        <p:txBody>
          <a:bodyPr>
            <a:normAutofit/>
          </a:bodyPr>
          <a:lstStyle/>
          <a:p>
            <a:r>
              <a:rPr lang="en-US" dirty="0"/>
              <a:t>What is the difference between a program and a system?</a:t>
            </a:r>
          </a:p>
          <a:p>
            <a:r>
              <a:rPr lang="en-US" dirty="0"/>
              <a:t>Programs are usually finite.</a:t>
            </a:r>
          </a:p>
          <a:p>
            <a:pPr lvl="1"/>
            <a:r>
              <a:rPr lang="en-US" dirty="0"/>
              <a:t>Can operate independently.</a:t>
            </a:r>
          </a:p>
          <a:p>
            <a:pPr lvl="1"/>
            <a:r>
              <a:rPr lang="en-US" dirty="0"/>
              <a:t>Can be a subset of a system.</a:t>
            </a:r>
          </a:p>
          <a:p>
            <a:r>
              <a:rPr lang="en-US" dirty="0"/>
              <a:t>System: a set of interrelated elements that interact to achieve an ascribed purpose (AEA, 2018).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AE97B-84B4-4F4B-A291-1283A46D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5255"/>
            <a:ext cx="5012541" cy="4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F4A68-B62F-4181-B279-52C34CF0FA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195" y="592713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09A0-9FB1-437C-8D95-928BC314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19" y="1570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Framework for systematically applying  systems thinking concepts to evaluate systems:  Systems Evaluation Theory (SET)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641289-8DA7-45E6-9F6B-32FFB6DF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19" y="2914196"/>
            <a:ext cx="4430486" cy="2228699"/>
          </a:xfrm>
        </p:spPr>
        <p:txBody>
          <a:bodyPr/>
          <a:lstStyle/>
          <a:p>
            <a:r>
              <a:rPr lang="en-US" dirty="0"/>
              <a:t>Emergency response</a:t>
            </a:r>
          </a:p>
          <a:p>
            <a:r>
              <a:rPr lang="en-US" dirty="0"/>
              <a:t>Water management</a:t>
            </a:r>
          </a:p>
          <a:p>
            <a:r>
              <a:rPr lang="en-US" dirty="0"/>
              <a:t>Research centers</a:t>
            </a:r>
          </a:p>
          <a:p>
            <a:r>
              <a:rPr lang="en-US" dirty="0"/>
              <a:t>Breast Cancer Screenings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EJA systems evaluation theory renger">
            <a:extLst>
              <a:ext uri="{FF2B5EF4-FFF2-40B4-BE49-F238E27FC236}">
                <a16:creationId xmlns:a16="http://schemas.microsoft.com/office/drawing/2014/main" id="{40EB2F62-94C4-40CC-884A-65226870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81" y="2533120"/>
            <a:ext cx="571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90AB2-070A-4050-8B14-6020B9189E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76" y="579402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1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8546-1971-41EA-8204-BBDDD662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SET:  3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20D1-B25F-4216-B34B-12044D44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24" y="1540177"/>
            <a:ext cx="10515600" cy="173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Define the system</a:t>
            </a:r>
          </a:p>
          <a:p>
            <a:pPr marL="0" indent="0">
              <a:buNone/>
            </a:pPr>
            <a:r>
              <a:rPr lang="en-US" dirty="0"/>
              <a:t>Step 2: Evaluate system efficiency</a:t>
            </a:r>
          </a:p>
          <a:p>
            <a:pPr marL="0" indent="0">
              <a:buNone/>
            </a:pPr>
            <a:r>
              <a:rPr lang="en-US" dirty="0"/>
              <a:t>Step 3: Evaluate system effectiveness</a:t>
            </a:r>
          </a:p>
        </p:txBody>
      </p:sp>
      <p:pic>
        <p:nvPicPr>
          <p:cNvPr id="1026" name="Picture 2" descr="Image result for three steps">
            <a:hlinkClick r:id="rId2"/>
            <a:extLst>
              <a:ext uri="{FF2B5EF4-FFF2-40B4-BE49-F238E27FC236}">
                <a16:creationId xmlns:a16="http://schemas.microsoft.com/office/drawing/2014/main" id="{10530653-BBD2-4C5F-A6B0-C0E6BF57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99" y="3429000"/>
            <a:ext cx="57340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273E2-21B5-4A38-AE65-ACA093EBEB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19" y="586424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1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6AC4-95DC-4531-B574-17E02F81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321582"/>
            <a:ext cx="11416695" cy="1325563"/>
          </a:xfrm>
        </p:spPr>
        <p:txBody>
          <a:bodyPr/>
          <a:lstStyle/>
          <a:p>
            <a:pPr algn="ctr"/>
            <a:r>
              <a:rPr lang="en-US" dirty="0"/>
              <a:t>What is your understanding of systems thinking?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22E1F-8A1A-40B7-AB05-527C9789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880915"/>
            <a:ext cx="7796875" cy="4802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6CE28-BDF2-47A7-B97C-30D2C5D7C4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05" y="5961002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CC78-E14E-4CED-8573-65FBD1ED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Define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AEBD-FE09-424C-9FC9-B903C312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7590" cy="4351338"/>
          </a:xfrm>
        </p:spPr>
        <p:txBody>
          <a:bodyPr>
            <a:normAutofit/>
          </a:bodyPr>
          <a:lstStyle/>
          <a:p>
            <a:r>
              <a:rPr lang="en-US" dirty="0"/>
              <a:t>Use common system goal to establish </a:t>
            </a:r>
            <a:r>
              <a:rPr lang="en-US" b="1" dirty="0"/>
              <a:t>boundaries</a:t>
            </a:r>
          </a:p>
          <a:p>
            <a:r>
              <a:rPr lang="en-US" dirty="0"/>
              <a:t>Then fill in </a:t>
            </a:r>
            <a:r>
              <a:rPr lang="en-US" b="1" dirty="0"/>
              <a:t>elements</a:t>
            </a:r>
          </a:p>
          <a:p>
            <a:r>
              <a:rPr lang="en-US" dirty="0"/>
              <a:t>Then define </a:t>
            </a:r>
            <a:r>
              <a:rPr lang="en-US" b="1" dirty="0"/>
              <a:t>relationships</a:t>
            </a:r>
            <a:r>
              <a:rPr lang="en-US" dirty="0"/>
              <a:t> between elements</a:t>
            </a:r>
          </a:p>
          <a:p>
            <a:pPr lvl="1"/>
            <a:r>
              <a:rPr lang="en-US" dirty="0"/>
              <a:t>Renger, Foltysova, Renger &amp; Booze (2017)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EF52D-D123-4064-8B10-80D0BF751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79" y="1825625"/>
            <a:ext cx="6650153" cy="3760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03371-9C75-43F7-8E50-C1FE6C5740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57" y="578675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5282-2964-4432-B89E-69B47DF6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boundaries and elements: The importance of defining the system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3E58-72B1-40CB-A399-1B18C079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89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If a family reunion was your goal, who would you invite?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trying to get out the door on time for work in the morning who would you include?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common system goal is how you can define the system boundaries and elements.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8CA6C-53AF-4C6C-8238-56FAFABBF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1721922"/>
            <a:ext cx="4059162" cy="2283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8FAB0-9CC8-416B-AFC8-D18BFEC68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2" y="4159740"/>
            <a:ext cx="3802744" cy="2530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D157A-942A-4BDA-897B-95E3FEB344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72" y="5854563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868F-BC67-4FD4-9D5B-51F1EF5C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Define the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60CE-D974-4236-A6BB-3BCC0ECA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6257" cy="4351338"/>
          </a:xfrm>
        </p:spPr>
        <p:txBody>
          <a:bodyPr/>
          <a:lstStyle/>
          <a:p>
            <a:r>
              <a:rPr lang="en-US" dirty="0"/>
              <a:t>Map out your morning process</a:t>
            </a:r>
          </a:p>
          <a:p>
            <a:pPr lvl="1"/>
            <a:r>
              <a:rPr lang="en-US" dirty="0"/>
              <a:t>Renger, McPherson, Kontz-Bartels, &amp; Becker (2016)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B4B28-2802-421D-8464-F7C816491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57" y="1565350"/>
            <a:ext cx="3648075" cy="475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87980-7226-4065-A917-FC3FC80AEC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672" y="582553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7306" y="771568"/>
            <a:ext cx="6623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6024" y="1233234"/>
            <a:ext cx="6744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0538" y="4565893"/>
            <a:ext cx="11240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 Ready?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1452" y="1690422"/>
            <a:ext cx="7119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Sunny?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457" y="1185845"/>
            <a:ext cx="16319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Weather App</a:t>
            </a:r>
          </a:p>
        </p:txBody>
      </p:sp>
      <p:cxnSp>
        <p:nvCxnSpPr>
          <p:cNvPr id="9" name="Straight Arrow Connector 8"/>
          <p:cNvCxnSpPr>
            <a:stCxn id="8" idx="2"/>
            <a:endCxn id="7" idx="0"/>
          </p:cNvCxnSpPr>
          <p:nvPr/>
        </p:nvCxnSpPr>
        <p:spPr>
          <a:xfrm flipH="1">
            <a:off x="5717415" y="1493622"/>
            <a:ext cx="3" cy="19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30573" y="2841796"/>
            <a:ext cx="110402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5121" y="6144375"/>
            <a:ext cx="114717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Leave house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8949" y="4565892"/>
            <a:ext cx="13913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Time for Coffee?</a:t>
            </a: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5682583" y="3149573"/>
            <a:ext cx="1" cy="15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67133" y="4565892"/>
            <a:ext cx="4202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9608" y="4565893"/>
            <a:ext cx="3946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1875" y="5859942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6230" y="5145182"/>
            <a:ext cx="4202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6119" y="5134857"/>
            <a:ext cx="3946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3624" y="5682709"/>
            <a:ext cx="11513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</a:t>
            </a:r>
          </a:p>
        </p:txBody>
      </p:sp>
      <p:cxnSp>
        <p:nvCxnSpPr>
          <p:cNvPr id="21" name="Straight Arrow Connector 20"/>
          <p:cNvCxnSpPr>
            <a:stCxn id="6" idx="3"/>
            <a:endCxn id="14" idx="1"/>
          </p:cNvCxnSpPr>
          <p:nvPr/>
        </p:nvCxnSpPr>
        <p:spPr>
          <a:xfrm flipV="1">
            <a:off x="6244628" y="4719781"/>
            <a:ext cx="3225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12" idx="1"/>
          </p:cNvCxnSpPr>
          <p:nvPr/>
        </p:nvCxnSpPr>
        <p:spPr>
          <a:xfrm>
            <a:off x="6987376" y="4719781"/>
            <a:ext cx="441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9" idx="0"/>
          </p:cNvCxnSpPr>
          <p:nvPr/>
        </p:nvCxnSpPr>
        <p:spPr>
          <a:xfrm flipH="1">
            <a:off x="7653449" y="4873669"/>
            <a:ext cx="471172" cy="261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161766" y="4873669"/>
            <a:ext cx="481731" cy="271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6" idx="0"/>
          </p:cNvCxnSpPr>
          <p:nvPr/>
        </p:nvCxnSpPr>
        <p:spPr>
          <a:xfrm flipH="1">
            <a:off x="8606351" y="5452959"/>
            <a:ext cx="1" cy="406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1" idx="0"/>
          </p:cNvCxnSpPr>
          <p:nvPr/>
        </p:nvCxnSpPr>
        <p:spPr>
          <a:xfrm flipH="1">
            <a:off x="5788708" y="5442634"/>
            <a:ext cx="1864741" cy="70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1"/>
          </p:cNvCxnSpPr>
          <p:nvPr/>
        </p:nvCxnSpPr>
        <p:spPr>
          <a:xfrm flipH="1">
            <a:off x="4464268" y="4719782"/>
            <a:ext cx="656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3"/>
          </p:cNvCxnSpPr>
          <p:nvPr/>
        </p:nvCxnSpPr>
        <p:spPr>
          <a:xfrm>
            <a:off x="4464268" y="4719782"/>
            <a:ext cx="15027" cy="96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4" idx="0"/>
          </p:cNvCxnSpPr>
          <p:nvPr/>
        </p:nvCxnSpPr>
        <p:spPr>
          <a:xfrm>
            <a:off x="2588486" y="634762"/>
            <a:ext cx="1" cy="13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5" idx="0"/>
          </p:cNvCxnSpPr>
          <p:nvPr/>
        </p:nvCxnSpPr>
        <p:spPr>
          <a:xfrm>
            <a:off x="2588487" y="1079345"/>
            <a:ext cx="4745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64008" y="2257208"/>
            <a:ext cx="7040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Snooze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1581" y="1696170"/>
            <a:ext cx="4202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2456" y="1690290"/>
            <a:ext cx="3946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2520" y="2247253"/>
            <a:ext cx="13183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Pants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2349" y="2194735"/>
            <a:ext cx="11548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Shorts</a:t>
            </a:r>
          </a:p>
        </p:txBody>
      </p:sp>
      <p:cxnSp>
        <p:nvCxnSpPr>
          <p:cNvPr id="40" name="Straight Arrow Connector 39"/>
          <p:cNvCxnSpPr>
            <a:stCxn id="7" idx="3"/>
            <a:endCxn id="36" idx="1"/>
          </p:cNvCxnSpPr>
          <p:nvPr/>
        </p:nvCxnSpPr>
        <p:spPr>
          <a:xfrm>
            <a:off x="6073378" y="1844311"/>
            <a:ext cx="358203" cy="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1"/>
          </p:cNvCxnSpPr>
          <p:nvPr/>
        </p:nvCxnSpPr>
        <p:spPr>
          <a:xfrm flipH="1" flipV="1">
            <a:off x="5027116" y="1844179"/>
            <a:ext cx="334336" cy="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  <a:endCxn id="38" idx="0"/>
          </p:cNvCxnSpPr>
          <p:nvPr/>
        </p:nvCxnSpPr>
        <p:spPr>
          <a:xfrm>
            <a:off x="6641703" y="2003947"/>
            <a:ext cx="0" cy="24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  <a:endCxn id="39" idx="0"/>
          </p:cNvCxnSpPr>
          <p:nvPr/>
        </p:nvCxnSpPr>
        <p:spPr>
          <a:xfrm>
            <a:off x="4829786" y="1998067"/>
            <a:ext cx="0" cy="19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3"/>
            <a:endCxn id="6" idx="2"/>
          </p:cNvCxnSpPr>
          <p:nvPr/>
        </p:nvCxnSpPr>
        <p:spPr>
          <a:xfrm flipV="1">
            <a:off x="5054966" y="4873670"/>
            <a:ext cx="627617" cy="96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2"/>
            <a:endCxn id="10" idx="0"/>
          </p:cNvCxnSpPr>
          <p:nvPr/>
        </p:nvCxnSpPr>
        <p:spPr>
          <a:xfrm>
            <a:off x="4829786" y="2502512"/>
            <a:ext cx="852798" cy="33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2"/>
            <a:endCxn id="10" idx="0"/>
          </p:cNvCxnSpPr>
          <p:nvPr/>
        </p:nvCxnSpPr>
        <p:spPr>
          <a:xfrm flipH="1">
            <a:off x="5682584" y="2555030"/>
            <a:ext cx="959119" cy="28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15689" y="3311550"/>
            <a:ext cx="7337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63944" y="326985"/>
            <a:ext cx="70416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89460" y="3818323"/>
            <a:ext cx="5862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Dress</a:t>
            </a:r>
          </a:p>
        </p:txBody>
      </p:sp>
      <p:cxnSp>
        <p:nvCxnSpPr>
          <p:cNvPr id="76" name="Straight Arrow Connector 75"/>
          <p:cNvCxnSpPr>
            <a:stCxn id="49" idx="2"/>
            <a:endCxn id="75" idx="0"/>
          </p:cNvCxnSpPr>
          <p:nvPr/>
        </p:nvCxnSpPr>
        <p:spPr>
          <a:xfrm>
            <a:off x="5682585" y="3619327"/>
            <a:ext cx="1" cy="19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240040" y="634762"/>
            <a:ext cx="95474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Phone</a:t>
            </a:r>
          </a:p>
        </p:txBody>
      </p:sp>
      <p:cxnSp>
        <p:nvCxnSpPr>
          <p:cNvPr id="86" name="Straight Arrow Connector 85"/>
          <p:cNvCxnSpPr>
            <a:stCxn id="91" idx="1"/>
            <a:endCxn id="85" idx="1"/>
          </p:cNvCxnSpPr>
          <p:nvPr/>
        </p:nvCxnSpPr>
        <p:spPr>
          <a:xfrm flipV="1">
            <a:off x="3517980" y="788651"/>
            <a:ext cx="1722060" cy="1126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4C238E06-85A2-4944-9BDE-0358EF036CDE}"/>
              </a:ext>
            </a:extLst>
          </p:cNvPr>
          <p:cNvSpPr txBox="1"/>
          <p:nvPr/>
        </p:nvSpPr>
        <p:spPr>
          <a:xfrm flipH="1">
            <a:off x="1880351" y="1763063"/>
            <a:ext cx="592357" cy="283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2C6F3-16F3-4F4A-BF2B-A43AA654912D}"/>
              </a:ext>
            </a:extLst>
          </p:cNvPr>
          <p:cNvSpPr txBox="1"/>
          <p:nvPr/>
        </p:nvSpPr>
        <p:spPr>
          <a:xfrm flipH="1">
            <a:off x="2925623" y="1773526"/>
            <a:ext cx="592357" cy="283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cxnSp>
        <p:nvCxnSpPr>
          <p:cNvPr id="93" name="Straight Arrow Connector 92"/>
          <p:cNvCxnSpPr>
            <a:stCxn id="5" idx="2"/>
            <a:endCxn id="90" idx="0"/>
          </p:cNvCxnSpPr>
          <p:nvPr/>
        </p:nvCxnSpPr>
        <p:spPr>
          <a:xfrm flipH="1">
            <a:off x="2176529" y="1541011"/>
            <a:ext cx="416703" cy="22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" idx="2"/>
            <a:endCxn id="91" idx="0"/>
          </p:cNvCxnSpPr>
          <p:nvPr/>
        </p:nvCxnSpPr>
        <p:spPr>
          <a:xfrm>
            <a:off x="2593232" y="1541011"/>
            <a:ext cx="628569" cy="23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2"/>
            <a:endCxn id="8" idx="0"/>
          </p:cNvCxnSpPr>
          <p:nvPr/>
        </p:nvCxnSpPr>
        <p:spPr>
          <a:xfrm>
            <a:off x="5717415" y="942539"/>
            <a:ext cx="3" cy="24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0" idx="2"/>
            <a:endCxn id="34" idx="0"/>
          </p:cNvCxnSpPr>
          <p:nvPr/>
        </p:nvCxnSpPr>
        <p:spPr>
          <a:xfrm>
            <a:off x="2176529" y="2046575"/>
            <a:ext cx="439499" cy="21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284847" y="2751353"/>
            <a:ext cx="6623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83565" y="3213019"/>
            <a:ext cx="6744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Wake?</a:t>
            </a:r>
          </a:p>
        </p:txBody>
      </p:sp>
      <p:cxnSp>
        <p:nvCxnSpPr>
          <p:cNvPr id="116" name="Straight Arrow Connector 115"/>
          <p:cNvCxnSpPr>
            <a:stCxn id="114" idx="2"/>
            <a:endCxn id="115" idx="0"/>
          </p:cNvCxnSpPr>
          <p:nvPr/>
        </p:nvCxnSpPr>
        <p:spPr>
          <a:xfrm>
            <a:off x="2616028" y="3059130"/>
            <a:ext cx="4745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34" idx="2"/>
            <a:endCxn id="114" idx="0"/>
          </p:cNvCxnSpPr>
          <p:nvPr/>
        </p:nvCxnSpPr>
        <p:spPr>
          <a:xfrm>
            <a:off x="2616028" y="2564985"/>
            <a:ext cx="0" cy="18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70">
            <a:extLst>
              <a:ext uri="{FF2B5EF4-FFF2-40B4-BE49-F238E27FC236}">
                <a16:creationId xmlns:a16="http://schemas.microsoft.com/office/drawing/2014/main" id="{DCF79523-E27E-4A0B-8F77-C13DBDD7E1EA}"/>
              </a:ext>
            </a:extLst>
          </p:cNvPr>
          <p:cNvCxnSpPr>
            <a:stCxn id="115" idx="3"/>
            <a:endCxn id="91" idx="2"/>
          </p:cNvCxnSpPr>
          <p:nvPr/>
        </p:nvCxnSpPr>
        <p:spPr>
          <a:xfrm flipV="1">
            <a:off x="2957980" y="2057038"/>
            <a:ext cx="263821" cy="13098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75" idx="2"/>
            <a:endCxn id="6" idx="0"/>
          </p:cNvCxnSpPr>
          <p:nvPr/>
        </p:nvCxnSpPr>
        <p:spPr>
          <a:xfrm flipH="1">
            <a:off x="5682583" y="4126100"/>
            <a:ext cx="3" cy="43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70">
            <a:extLst>
              <a:ext uri="{FF2B5EF4-FFF2-40B4-BE49-F238E27FC236}">
                <a16:creationId xmlns:a16="http://schemas.microsoft.com/office/drawing/2014/main" id="{DCF79523-E27E-4A0B-8F77-C13DBDD7E1EA}"/>
              </a:ext>
            </a:extLst>
          </p:cNvPr>
          <p:cNvCxnSpPr>
            <a:stCxn id="16" idx="2"/>
            <a:endCxn id="11" idx="3"/>
          </p:cNvCxnSpPr>
          <p:nvPr/>
        </p:nvCxnSpPr>
        <p:spPr>
          <a:xfrm rot="5400000">
            <a:off x="7419051" y="5110963"/>
            <a:ext cx="130545" cy="22440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2E48DAE8-572F-4041-A30D-11BBA99D63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00" y="5754167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6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B55D-412B-4DBE-8BD1-AE764972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step 1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2B72-5DBD-454A-AFC2-E78CC0C34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267" cy="4351338"/>
          </a:xfrm>
        </p:spPr>
        <p:txBody>
          <a:bodyPr/>
          <a:lstStyle/>
          <a:p>
            <a:r>
              <a:rPr lang="en-US" dirty="0"/>
              <a:t>SET applies big four system concepts used to define the system.</a:t>
            </a:r>
          </a:p>
          <a:p>
            <a:pPr lvl="1"/>
            <a:r>
              <a:rPr lang="en-US" dirty="0"/>
              <a:t>Need to define system first so we understand what we are trying to evaluate.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SET applies other system concepts to evaluate system efficiency and effectiveness.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A69AB-E859-49CD-BACF-DFAEA9434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9" y="1506840"/>
            <a:ext cx="3615235" cy="4670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FAD33-FFFA-4957-9EFD-ABBB3CC71A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95" y="578675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3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26F6-2975-498A-A649-3ACB46CC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Evaluate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1C22-CB38-42E5-AD4E-D4391A73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689"/>
          </a:xfrm>
        </p:spPr>
        <p:txBody>
          <a:bodyPr>
            <a:normAutofit/>
          </a:bodyPr>
          <a:lstStyle/>
          <a:p>
            <a:r>
              <a:rPr lang="en-US" dirty="0"/>
              <a:t>How might we track everyone in the morning and see how much time each step takes?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ECFCF-803A-4E7C-88A6-99F4CE208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26" y="3037408"/>
            <a:ext cx="2285622" cy="2978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9F882-638E-4D71-A83E-5CBF85779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2" y="2976822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8A0EB-7A61-46E6-A5B5-86A9936015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43" y="5675554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9C10-0ED1-4F54-974D-59E48125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37301"/>
            <a:ext cx="5344886" cy="1325563"/>
          </a:xfrm>
        </p:spPr>
        <p:txBody>
          <a:bodyPr/>
          <a:lstStyle/>
          <a:p>
            <a:r>
              <a:rPr lang="en-US" dirty="0"/>
              <a:t>What did we observe?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0C59C-E9CB-4164-96E4-771B7C94139A}"/>
              </a:ext>
            </a:extLst>
          </p:cNvPr>
          <p:cNvSpPr txBox="1"/>
          <p:nvPr/>
        </p:nvSpPr>
        <p:spPr>
          <a:xfrm>
            <a:off x="7190152" y="823710"/>
            <a:ext cx="795539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7FF4-4157-4D00-8AEA-9B3AE8423279}"/>
              </a:ext>
            </a:extLst>
          </p:cNvPr>
          <p:cNvSpPr txBox="1"/>
          <p:nvPr/>
        </p:nvSpPr>
        <p:spPr>
          <a:xfrm>
            <a:off x="7007766" y="3463736"/>
            <a:ext cx="7337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7AA56-DE55-4466-9602-8E97F404430A}"/>
              </a:ext>
            </a:extLst>
          </p:cNvPr>
          <p:cNvSpPr txBox="1"/>
          <p:nvPr/>
        </p:nvSpPr>
        <p:spPr>
          <a:xfrm>
            <a:off x="7008766" y="1319701"/>
            <a:ext cx="1208928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0D845-6ECC-4B91-BBD9-EF33523D7AC9}"/>
              </a:ext>
            </a:extLst>
          </p:cNvPr>
          <p:cNvSpPr txBox="1"/>
          <p:nvPr/>
        </p:nvSpPr>
        <p:spPr>
          <a:xfrm>
            <a:off x="7001458" y="6178205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8D9FAE-E9A2-4927-8E2C-1614343C6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08318"/>
              </p:ext>
            </p:extLst>
          </p:nvPr>
        </p:nvGraphicFramePr>
        <p:xfrm>
          <a:off x="4742371" y="1355360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6C32D5-D4CF-4DE1-96C6-857F366CAE3E}"/>
              </a:ext>
            </a:extLst>
          </p:cNvPr>
          <p:cNvSpPr txBox="1"/>
          <p:nvPr/>
        </p:nvSpPr>
        <p:spPr>
          <a:xfrm>
            <a:off x="1212955" y="2469877"/>
            <a:ext cx="24567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Goal = leave the house by 8:10 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C29E3-6996-4E5F-A424-456A34B951CE}"/>
              </a:ext>
            </a:extLst>
          </p:cNvPr>
          <p:cNvSpPr txBox="1"/>
          <p:nvPr/>
        </p:nvSpPr>
        <p:spPr>
          <a:xfrm>
            <a:off x="6987406" y="5515622"/>
            <a:ext cx="142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8183C-DC07-49B3-97FC-C4F627608F05}"/>
              </a:ext>
            </a:extLst>
          </p:cNvPr>
          <p:cNvSpPr txBox="1"/>
          <p:nvPr/>
        </p:nvSpPr>
        <p:spPr>
          <a:xfrm>
            <a:off x="6999522" y="2579863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7C3FB-0A94-40D3-8B39-E54A13CB7EE2}"/>
              </a:ext>
            </a:extLst>
          </p:cNvPr>
          <p:cNvSpPr txBox="1"/>
          <p:nvPr/>
        </p:nvSpPr>
        <p:spPr>
          <a:xfrm>
            <a:off x="6995937" y="2992769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F1B6E-944E-42CF-B582-3983A1746F29}"/>
              </a:ext>
            </a:extLst>
          </p:cNvPr>
          <p:cNvSpPr txBox="1"/>
          <p:nvPr/>
        </p:nvSpPr>
        <p:spPr>
          <a:xfrm>
            <a:off x="6987560" y="3976939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BE798-124B-4C40-B6C8-60AFA553C9F7}"/>
              </a:ext>
            </a:extLst>
          </p:cNvPr>
          <p:cNvSpPr txBox="1"/>
          <p:nvPr/>
        </p:nvSpPr>
        <p:spPr>
          <a:xfrm>
            <a:off x="6995937" y="4531358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E170B-5B75-40D5-A7C5-B7075A204D4F}"/>
              </a:ext>
            </a:extLst>
          </p:cNvPr>
          <p:cNvSpPr txBox="1"/>
          <p:nvPr/>
        </p:nvSpPr>
        <p:spPr>
          <a:xfrm>
            <a:off x="7011091" y="1710868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0F7CE-5441-4BD5-8AFA-459C6ADC456D}"/>
              </a:ext>
            </a:extLst>
          </p:cNvPr>
          <p:cNvSpPr txBox="1"/>
          <p:nvPr/>
        </p:nvSpPr>
        <p:spPr>
          <a:xfrm>
            <a:off x="7007766" y="2162100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A7-585E-4AB7-9CD4-85ADFEBD4294}"/>
              </a:ext>
            </a:extLst>
          </p:cNvPr>
          <p:cNvSpPr txBox="1"/>
          <p:nvPr/>
        </p:nvSpPr>
        <p:spPr>
          <a:xfrm>
            <a:off x="6987560" y="5076027"/>
            <a:ext cx="11594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0C5406-CF36-4239-863E-A70DA5CF2F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18" y="5700389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55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9C10-0ED1-4F54-974D-59E48125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37301"/>
            <a:ext cx="5344886" cy="1325563"/>
          </a:xfrm>
        </p:spPr>
        <p:txBody>
          <a:bodyPr/>
          <a:lstStyle/>
          <a:p>
            <a:r>
              <a:rPr lang="en-US" dirty="0"/>
              <a:t>What did we observe?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0C59C-E9CB-4164-96E4-771B7C94139A}"/>
              </a:ext>
            </a:extLst>
          </p:cNvPr>
          <p:cNvSpPr txBox="1"/>
          <p:nvPr/>
        </p:nvSpPr>
        <p:spPr>
          <a:xfrm>
            <a:off x="7199828" y="823710"/>
            <a:ext cx="795539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7FF4-4157-4D00-8AEA-9B3AE8423279}"/>
              </a:ext>
            </a:extLst>
          </p:cNvPr>
          <p:cNvSpPr txBox="1"/>
          <p:nvPr/>
        </p:nvSpPr>
        <p:spPr>
          <a:xfrm>
            <a:off x="7017442" y="3463736"/>
            <a:ext cx="73379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7AA56-DE55-4466-9602-8E97F404430A}"/>
              </a:ext>
            </a:extLst>
          </p:cNvPr>
          <p:cNvSpPr txBox="1"/>
          <p:nvPr/>
        </p:nvSpPr>
        <p:spPr>
          <a:xfrm>
            <a:off x="7018442" y="1319701"/>
            <a:ext cx="1208928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0D845-6ECC-4B91-BBD9-EF33523D7AC9}"/>
              </a:ext>
            </a:extLst>
          </p:cNvPr>
          <p:cNvSpPr txBox="1"/>
          <p:nvPr/>
        </p:nvSpPr>
        <p:spPr>
          <a:xfrm>
            <a:off x="7011134" y="6178205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8D9FAE-E9A2-4927-8E2C-1614343C6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44595"/>
              </p:ext>
            </p:extLst>
          </p:nvPr>
        </p:nvGraphicFramePr>
        <p:xfrm>
          <a:off x="4752047" y="1355360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6C32D5-D4CF-4DE1-96C6-857F366CAE3E}"/>
              </a:ext>
            </a:extLst>
          </p:cNvPr>
          <p:cNvSpPr txBox="1"/>
          <p:nvPr/>
        </p:nvSpPr>
        <p:spPr>
          <a:xfrm>
            <a:off x="1212955" y="2469877"/>
            <a:ext cx="24567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Goal = leave the house by 8:10 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C29E3-6996-4E5F-A424-456A34B951CE}"/>
              </a:ext>
            </a:extLst>
          </p:cNvPr>
          <p:cNvSpPr txBox="1"/>
          <p:nvPr/>
        </p:nvSpPr>
        <p:spPr>
          <a:xfrm>
            <a:off x="6997082" y="5515622"/>
            <a:ext cx="142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8183C-DC07-49B3-97FC-C4F627608F05}"/>
              </a:ext>
            </a:extLst>
          </p:cNvPr>
          <p:cNvSpPr txBox="1"/>
          <p:nvPr/>
        </p:nvSpPr>
        <p:spPr>
          <a:xfrm>
            <a:off x="7009198" y="2579863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7C3FB-0A94-40D3-8B39-E54A13CB7EE2}"/>
              </a:ext>
            </a:extLst>
          </p:cNvPr>
          <p:cNvSpPr txBox="1"/>
          <p:nvPr/>
        </p:nvSpPr>
        <p:spPr>
          <a:xfrm>
            <a:off x="7005613" y="2992769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F1B6E-944E-42CF-B582-3983A1746F29}"/>
              </a:ext>
            </a:extLst>
          </p:cNvPr>
          <p:cNvSpPr txBox="1"/>
          <p:nvPr/>
        </p:nvSpPr>
        <p:spPr>
          <a:xfrm>
            <a:off x="6997236" y="3976939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BE798-124B-4C40-B6C8-60AFA553C9F7}"/>
              </a:ext>
            </a:extLst>
          </p:cNvPr>
          <p:cNvSpPr txBox="1"/>
          <p:nvPr/>
        </p:nvSpPr>
        <p:spPr>
          <a:xfrm>
            <a:off x="7005613" y="4531358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E170B-5B75-40D5-A7C5-B7075A204D4F}"/>
              </a:ext>
            </a:extLst>
          </p:cNvPr>
          <p:cNvSpPr txBox="1"/>
          <p:nvPr/>
        </p:nvSpPr>
        <p:spPr>
          <a:xfrm>
            <a:off x="7020767" y="1710868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0F7CE-5441-4BD5-8AFA-459C6ADC456D}"/>
              </a:ext>
            </a:extLst>
          </p:cNvPr>
          <p:cNvSpPr txBox="1"/>
          <p:nvPr/>
        </p:nvSpPr>
        <p:spPr>
          <a:xfrm>
            <a:off x="7017442" y="2162100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A7-585E-4AB7-9CD4-85ADFEBD4294}"/>
              </a:ext>
            </a:extLst>
          </p:cNvPr>
          <p:cNvSpPr txBox="1"/>
          <p:nvPr/>
        </p:nvSpPr>
        <p:spPr>
          <a:xfrm>
            <a:off x="6997236" y="5076027"/>
            <a:ext cx="11594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FB2468-8AB4-4635-8681-6A8F53E195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57" y="5743287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5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9C10-0ED1-4F54-974D-59E48125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37301"/>
            <a:ext cx="5344886" cy="1325563"/>
          </a:xfrm>
        </p:spPr>
        <p:txBody>
          <a:bodyPr/>
          <a:lstStyle/>
          <a:p>
            <a:r>
              <a:rPr lang="en-US" dirty="0"/>
              <a:t>What did we observe?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0C59C-E9CB-4164-96E4-771B7C94139A}"/>
              </a:ext>
            </a:extLst>
          </p:cNvPr>
          <p:cNvSpPr txBox="1"/>
          <p:nvPr/>
        </p:nvSpPr>
        <p:spPr>
          <a:xfrm>
            <a:off x="7204666" y="823710"/>
            <a:ext cx="795539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27FF4-4157-4D00-8AEA-9B3AE8423279}"/>
              </a:ext>
            </a:extLst>
          </p:cNvPr>
          <p:cNvSpPr txBox="1"/>
          <p:nvPr/>
        </p:nvSpPr>
        <p:spPr>
          <a:xfrm>
            <a:off x="7022280" y="3463736"/>
            <a:ext cx="73379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7AA56-DE55-4466-9602-8E97F404430A}"/>
              </a:ext>
            </a:extLst>
          </p:cNvPr>
          <p:cNvSpPr txBox="1"/>
          <p:nvPr/>
        </p:nvSpPr>
        <p:spPr>
          <a:xfrm>
            <a:off x="7023280" y="1319701"/>
            <a:ext cx="1208928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0D845-6ECC-4B91-BBD9-EF33523D7AC9}"/>
              </a:ext>
            </a:extLst>
          </p:cNvPr>
          <p:cNvSpPr txBox="1"/>
          <p:nvPr/>
        </p:nvSpPr>
        <p:spPr>
          <a:xfrm>
            <a:off x="7015972" y="6178205"/>
            <a:ext cx="125072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8D9FAE-E9A2-4927-8E2C-1614343C6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24314"/>
              </p:ext>
            </p:extLst>
          </p:nvPr>
        </p:nvGraphicFramePr>
        <p:xfrm>
          <a:off x="4756885" y="1355360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6C32D5-D4CF-4DE1-96C6-857F366CAE3E}"/>
              </a:ext>
            </a:extLst>
          </p:cNvPr>
          <p:cNvSpPr txBox="1"/>
          <p:nvPr/>
        </p:nvSpPr>
        <p:spPr>
          <a:xfrm>
            <a:off x="1212955" y="2469877"/>
            <a:ext cx="24567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Goal = leave the house by 8:10 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C29E3-6996-4E5F-A424-456A34B951CE}"/>
              </a:ext>
            </a:extLst>
          </p:cNvPr>
          <p:cNvSpPr txBox="1"/>
          <p:nvPr/>
        </p:nvSpPr>
        <p:spPr>
          <a:xfrm>
            <a:off x="7001920" y="5515622"/>
            <a:ext cx="1423851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8183C-DC07-49B3-97FC-C4F627608F05}"/>
              </a:ext>
            </a:extLst>
          </p:cNvPr>
          <p:cNvSpPr txBox="1"/>
          <p:nvPr/>
        </p:nvSpPr>
        <p:spPr>
          <a:xfrm>
            <a:off x="7014036" y="2579863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7C3FB-0A94-40D3-8B39-E54A13CB7EE2}"/>
              </a:ext>
            </a:extLst>
          </p:cNvPr>
          <p:cNvSpPr txBox="1"/>
          <p:nvPr/>
        </p:nvSpPr>
        <p:spPr>
          <a:xfrm>
            <a:off x="7010451" y="2992769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F1B6E-944E-42CF-B582-3983A1746F29}"/>
              </a:ext>
            </a:extLst>
          </p:cNvPr>
          <p:cNvSpPr txBox="1"/>
          <p:nvPr/>
        </p:nvSpPr>
        <p:spPr>
          <a:xfrm>
            <a:off x="7002074" y="3976939"/>
            <a:ext cx="10581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BE798-124B-4C40-B6C8-60AFA553C9F7}"/>
              </a:ext>
            </a:extLst>
          </p:cNvPr>
          <p:cNvSpPr txBox="1"/>
          <p:nvPr/>
        </p:nvSpPr>
        <p:spPr>
          <a:xfrm>
            <a:off x="7010451" y="4531358"/>
            <a:ext cx="108895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E170B-5B75-40D5-A7C5-B7075A204D4F}"/>
              </a:ext>
            </a:extLst>
          </p:cNvPr>
          <p:cNvSpPr txBox="1"/>
          <p:nvPr/>
        </p:nvSpPr>
        <p:spPr>
          <a:xfrm>
            <a:off x="7025605" y="1710868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0F7CE-5441-4BD5-8AFA-459C6ADC456D}"/>
              </a:ext>
            </a:extLst>
          </p:cNvPr>
          <p:cNvSpPr txBox="1"/>
          <p:nvPr/>
        </p:nvSpPr>
        <p:spPr>
          <a:xfrm>
            <a:off x="7022280" y="2162100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A7-585E-4AB7-9CD4-85ADFEBD4294}"/>
              </a:ext>
            </a:extLst>
          </p:cNvPr>
          <p:cNvSpPr txBox="1"/>
          <p:nvPr/>
        </p:nvSpPr>
        <p:spPr>
          <a:xfrm>
            <a:off x="7002074" y="5076027"/>
            <a:ext cx="115948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62A82D2-0FB6-42C4-9593-BED956C01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22454"/>
              </p:ext>
            </p:extLst>
          </p:nvPr>
        </p:nvGraphicFramePr>
        <p:xfrm>
          <a:off x="9282927" y="1319078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624AD75-DBA8-4579-8593-579CE33001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24" y="5859594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8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26F6-2975-498A-A649-3ACB46CC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Evaluate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1C22-CB38-42E5-AD4E-D4391A73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is we can’t </a:t>
            </a:r>
            <a:r>
              <a:rPr lang="en-US" b="1" dirty="0"/>
              <a:t>just</a:t>
            </a:r>
            <a:r>
              <a:rPr lang="en-US" dirty="0"/>
              <a:t> look at an individual family member SOP because they are interconnected!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consider the interactions with other family member SOPs to get out the door.</a:t>
            </a:r>
          </a:p>
          <a:p>
            <a:endParaRPr lang="en-US" dirty="0"/>
          </a:p>
          <a:p>
            <a:r>
              <a:rPr lang="en-US" dirty="0"/>
              <a:t>Start applying system concepts!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6B015-1ED2-4AAD-A188-6B094C3699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52" y="553148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A762-C2F8-4063-83DF-7F18ACBA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Rise of systems thinking in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4D54-5EA0-470A-A51E-400D1D60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1630" cy="1270756"/>
          </a:xfrm>
        </p:spPr>
        <p:txBody>
          <a:bodyPr/>
          <a:lstStyle/>
          <a:p>
            <a:r>
              <a:rPr lang="en-US" dirty="0"/>
              <a:t>Why is systems thinking garnering so much attention in evaluation?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C489B-700D-4D09-B2F2-458CB4D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95" y="2461926"/>
            <a:ext cx="6434668" cy="4195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66A0-C67C-4ECC-BAA3-E24D3376BB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09" y="5877312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3169-2F1A-4612-9DB5-CF094902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Looking for a cascading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5EB15-B4A1-4AB1-9723-257FF47C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976665"/>
            <a:ext cx="6540500" cy="435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687E2-7B69-4134-A859-ADD8AD0B2D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195" y="5641687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8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4891" y="64137"/>
            <a:ext cx="79553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504" y="2704163"/>
            <a:ext cx="73379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504" y="560128"/>
            <a:ext cx="1208928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5001" y="5474602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82945"/>
              </p:ext>
            </p:extLst>
          </p:nvPr>
        </p:nvGraphicFramePr>
        <p:xfrm>
          <a:off x="422952" y="487268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62144" y="4756049"/>
            <a:ext cx="142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4260" y="1820290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0675" y="2233196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298" y="3217366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70675" y="3771785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5829" y="951295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82504" y="1402527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62298" y="4316454"/>
            <a:ext cx="11594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143238-D226-4E26-B658-0F6853E83A19}"/>
              </a:ext>
            </a:extLst>
          </p:cNvPr>
          <p:cNvSpPr/>
          <p:nvPr/>
        </p:nvSpPr>
        <p:spPr>
          <a:xfrm>
            <a:off x="422952" y="5838021"/>
            <a:ext cx="1716043" cy="431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BA95A4-FF7C-41E7-8DBA-A45C0E163ED5}"/>
              </a:ext>
            </a:extLst>
          </p:cNvPr>
          <p:cNvSpPr/>
          <p:nvPr/>
        </p:nvSpPr>
        <p:spPr>
          <a:xfrm>
            <a:off x="422951" y="6396552"/>
            <a:ext cx="1716043" cy="431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946C93-6D53-460F-A06A-500149E6CFEE}"/>
              </a:ext>
            </a:extLst>
          </p:cNvPr>
          <p:cNvGrpSpPr/>
          <p:nvPr/>
        </p:nvGrpSpPr>
        <p:grpSpPr>
          <a:xfrm>
            <a:off x="4920916" y="64137"/>
            <a:ext cx="2676278" cy="6372536"/>
            <a:chOff x="4920916" y="64137"/>
            <a:chExt cx="2676278" cy="63725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49C08F-BD34-4662-ADEE-AC80DB051313}"/>
                </a:ext>
              </a:extLst>
            </p:cNvPr>
            <p:cNvGrpSpPr/>
            <p:nvPr/>
          </p:nvGrpSpPr>
          <p:grpSpPr>
            <a:xfrm>
              <a:off x="4920916" y="64137"/>
              <a:ext cx="2676278" cy="6372536"/>
              <a:chOff x="4920916" y="417314"/>
              <a:chExt cx="2676278" cy="637253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4920916" y="417314"/>
                <a:ext cx="2373" cy="63725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445314" y="2165761"/>
                <a:ext cx="207454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Choose appropriate outfit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45314" y="2635941"/>
                <a:ext cx="2050498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Remind child to get ready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48142" y="422565"/>
                <a:ext cx="835614" cy="30777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Parent 2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63864" y="5771809"/>
                <a:ext cx="1088952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Drink Coffee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53614" y="893754"/>
                <a:ext cx="1208929" cy="2883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Alarm goes off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60058" y="3053536"/>
                <a:ext cx="830388" cy="30726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Shower*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0058" y="4063934"/>
                <a:ext cx="1058175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Get dressed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448457" y="1314161"/>
                <a:ext cx="168937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Wakes + wakes Child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411678" y="4834493"/>
                <a:ext cx="2185516" cy="5232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Makes sure child is dressed &amp; ready for school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53614" y="1732406"/>
                <a:ext cx="1656094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Checks weather app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460058" y="3492882"/>
                <a:ext cx="823558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Shower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9D401B-05DE-42F5-A1B2-095B12E3CDA4}"/>
                </a:ext>
              </a:extLst>
            </p:cNvPr>
            <p:cNvSpPr txBox="1"/>
            <p:nvPr/>
          </p:nvSpPr>
          <p:spPr>
            <a:xfrm>
              <a:off x="5440164" y="5871887"/>
              <a:ext cx="1250727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Ready to leave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12C85-53F3-4052-BA55-29EDF6AB51E5}"/>
              </a:ext>
            </a:extLst>
          </p:cNvPr>
          <p:cNvGrpSpPr/>
          <p:nvPr/>
        </p:nvGrpSpPr>
        <p:grpSpPr>
          <a:xfrm>
            <a:off x="8159679" y="65650"/>
            <a:ext cx="3016779" cy="6633134"/>
            <a:chOff x="8159679" y="65650"/>
            <a:chExt cx="3016779" cy="66331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3A94BA-7CB2-4541-B374-805E1030F135}"/>
                </a:ext>
              </a:extLst>
            </p:cNvPr>
            <p:cNvGrpSpPr/>
            <p:nvPr/>
          </p:nvGrpSpPr>
          <p:grpSpPr>
            <a:xfrm>
              <a:off x="8159679" y="65650"/>
              <a:ext cx="3016779" cy="6330902"/>
              <a:chOff x="8159679" y="418827"/>
              <a:chExt cx="3016779" cy="633090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159679" y="482241"/>
                <a:ext cx="39388" cy="6267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719616" y="418827"/>
                <a:ext cx="582512" cy="31151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Child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440194" y="896732"/>
                <a:ext cx="161768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Alarm doesn’t work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475873" y="1753374"/>
                <a:ext cx="132392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Watches TV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466566" y="2171744"/>
                <a:ext cx="258667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Parent : reminds to “get ready” 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475873" y="2595733"/>
                <a:ext cx="1674176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Choose wrong outfit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466550" y="2991437"/>
                <a:ext cx="835578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Shower*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481784" y="4262039"/>
                <a:ext cx="1058175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Get dressed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475873" y="5117905"/>
                <a:ext cx="2494657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Don’t know how to select outfit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454422" y="1328287"/>
                <a:ext cx="163256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Parent2 wakes child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466550" y="4714955"/>
                <a:ext cx="2709908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Parent: tells child select new outfit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466550" y="5521563"/>
                <a:ext cx="2413673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Parent: helps child get dressed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478570" y="3800659"/>
                <a:ext cx="823558" cy="3141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Shower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475726" y="5917287"/>
                <a:ext cx="1171282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Use restroom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E336AA-D2BC-42F7-AC3A-F0691BE3D991}"/>
                </a:ext>
              </a:extLst>
            </p:cNvPr>
            <p:cNvSpPr txBox="1"/>
            <p:nvPr/>
          </p:nvSpPr>
          <p:spPr>
            <a:xfrm>
              <a:off x="8527092" y="6391007"/>
              <a:ext cx="1250727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Ready to leave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C28ABF4-E4B7-4C2B-ABF7-85D667436601}"/>
              </a:ext>
            </a:extLst>
          </p:cNvPr>
          <p:cNvSpPr txBox="1"/>
          <p:nvPr/>
        </p:nvSpPr>
        <p:spPr>
          <a:xfrm>
            <a:off x="798705" y="58694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8:20 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5C02BE-5698-4883-91E1-C1FC4BF0A340}"/>
              </a:ext>
            </a:extLst>
          </p:cNvPr>
          <p:cNvSpPr txBox="1"/>
          <p:nvPr/>
        </p:nvSpPr>
        <p:spPr>
          <a:xfrm>
            <a:off x="807925" y="642703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8:30 AM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CF49236-FB29-458C-AB8A-DB82B99E32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8" y="583128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 animBg="1"/>
      <p:bldP spid="13" grpId="0"/>
      <p:bldP spid="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B91B-23AB-4DEE-8FED-5D2E26DC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307B-407C-44B5-A666-E6B096B9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19" y="1374019"/>
            <a:ext cx="10744200" cy="1998133"/>
          </a:xfrm>
        </p:spPr>
        <p:txBody>
          <a:bodyPr>
            <a:normAutofit/>
          </a:bodyPr>
          <a:lstStyle/>
          <a:p>
            <a:r>
              <a:rPr lang="en-US" dirty="0"/>
              <a:t>Get another shower.</a:t>
            </a:r>
          </a:p>
          <a:p>
            <a:r>
              <a:rPr lang="en-US" dirty="0"/>
              <a:t>Change process flows (SOPs).</a:t>
            </a:r>
          </a:p>
          <a:p>
            <a:r>
              <a:rPr lang="en-US" dirty="0"/>
              <a:t>What is critical in implementing any change strategy?</a:t>
            </a:r>
          </a:p>
          <a:p>
            <a:pPr lvl="1"/>
            <a:r>
              <a:rPr lang="en-US" dirty="0"/>
              <a:t>Leadership:  parents know what resources they can bring to the situation.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DBAD2-D8DF-45A4-9194-36A8932F7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0" y="3372152"/>
            <a:ext cx="4576839" cy="3052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B2992-CAE3-48E5-A821-FCD57D27C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1" y="3372153"/>
            <a:ext cx="4576838" cy="305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79965-A6CE-4448-8854-113F1557F3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004544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49A6-A87F-442C-B6EE-D144DCA0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Feedback loop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3A044-7DF1-489F-84A0-25483419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863852"/>
            <a:ext cx="11414760" cy="3424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71672-47CA-4438-B987-B4689AB82F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57" y="571246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73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6337E6-8A3B-4505-8BDE-10863139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06" y="4292340"/>
            <a:ext cx="2526909" cy="15161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596982" y="482241"/>
            <a:ext cx="39388" cy="626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2293837" y="417314"/>
            <a:ext cx="2373" cy="63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8235" y="2165761"/>
            <a:ext cx="2074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8235" y="2635941"/>
            <a:ext cx="2050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 to get ready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6919" y="418827"/>
            <a:ext cx="582512" cy="31151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1063" y="422565"/>
            <a:ext cx="83561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6785" y="5771809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Drink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6535" y="893754"/>
            <a:ext cx="1208929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32979" y="4063934"/>
            <a:ext cx="105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  <a:p>
            <a:pPr algn="ctr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21378" y="1314161"/>
            <a:ext cx="168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 + wakes Child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26535" y="4902462"/>
            <a:ext cx="21855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Makes sure child is dressed &amp; ready for 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26535" y="1732406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77497" y="896732"/>
            <a:ext cx="16176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doesn’t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13176" y="1753374"/>
            <a:ext cx="13239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Watches TV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03869" y="2171744"/>
            <a:ext cx="25866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: reminds to “get ready”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90323" y="4260044"/>
            <a:ext cx="167417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wrong outfit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69027" y="3812050"/>
            <a:ext cx="10581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13176" y="5117905"/>
            <a:ext cx="249465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Don’t know how to select outfit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91725" y="1328287"/>
            <a:ext cx="16325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Parent2 wakes child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03853" y="4714955"/>
            <a:ext cx="2709908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Parent: tells child select new outfit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03853" y="5521563"/>
            <a:ext cx="241367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Parent: helps child get dressed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03853" y="3352215"/>
            <a:ext cx="823558" cy="314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18235" y="3070534"/>
            <a:ext cx="8235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13029" y="5917287"/>
            <a:ext cx="117128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3E19FAB-7796-4E90-B410-C7FDDEDB7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29364"/>
              </p:ext>
            </p:extLst>
          </p:nvPr>
        </p:nvGraphicFramePr>
        <p:xfrm>
          <a:off x="9723196" y="946541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02A31303-C458-4883-A1FE-0DC90FB938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04" y="607117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6" grpId="0" animBg="1"/>
      <p:bldP spid="47" grpId="0" animBg="1"/>
      <p:bldP spid="4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8BB4-D783-437D-8B6D-51BB11B3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might be some feedback issues at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8054-FD64-4811-A190-69D6D177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05"/>
            <a:ext cx="11125200" cy="1715135"/>
          </a:xfrm>
        </p:spPr>
        <p:txBody>
          <a:bodyPr>
            <a:normAutofit/>
          </a:bodyPr>
          <a:lstStyle/>
          <a:p>
            <a:r>
              <a:rPr lang="en-US" dirty="0"/>
              <a:t>Feedback not specific:    e.g. “not good enough, get changed”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Credibility issue:  child does not trust parent’s fashion sense.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7D393-E404-4341-92EE-DF8A6FD6E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12427"/>
            <a:ext cx="5095240" cy="3821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63257-5953-45F4-9719-689247689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49" y="2971800"/>
            <a:ext cx="3651105" cy="3682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49D81B-4CA7-4F17-B728-928D35562E3B}"/>
              </a:ext>
            </a:extLst>
          </p:cNvPr>
          <p:cNvSpPr/>
          <p:nvPr/>
        </p:nvSpPr>
        <p:spPr>
          <a:xfrm>
            <a:off x="914400" y="3551161"/>
            <a:ext cx="4702629" cy="155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03E062-14E1-406B-B549-23B265552C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90" y="589026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68D5-540C-4A9F-9717-E8EA9C62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FACC-E20F-48A7-B4F6-7B947F65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0880" cy="4351338"/>
          </a:xfrm>
        </p:spPr>
        <p:txBody>
          <a:bodyPr/>
          <a:lstStyle/>
          <a:p>
            <a:r>
              <a:rPr lang="en-US" dirty="0"/>
              <a:t>Get rid of feedback loop:  implement a reflex arc!</a:t>
            </a:r>
          </a:p>
          <a:p>
            <a:r>
              <a:rPr lang="en-US" dirty="0"/>
              <a:t>E.g. Have outfit schedule in place; no need to go up the chain of command to parent.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D4EF4-FCA8-4A66-B333-CE98FA780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21" y="1482408"/>
            <a:ext cx="3876094" cy="5167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0F905-6486-489B-97A0-9A3DDC70C0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10" y="578675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6337E6-8A3B-4505-8BDE-10863139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66" y="4292340"/>
            <a:ext cx="2526909" cy="15161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592142" y="482241"/>
            <a:ext cx="39388" cy="626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2288997" y="417314"/>
            <a:ext cx="2373" cy="63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3395" y="2165761"/>
            <a:ext cx="2074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3395" y="2635941"/>
            <a:ext cx="2050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 to get ready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2079" y="418827"/>
            <a:ext cx="582512" cy="31151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6223" y="422565"/>
            <a:ext cx="83561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1945" y="5771809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Drink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1695" y="893754"/>
            <a:ext cx="1208929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28139" y="4063934"/>
            <a:ext cx="105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  <a:p>
            <a:pPr algn="ctr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16538" y="1314161"/>
            <a:ext cx="168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 + wakes Child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21695" y="4902462"/>
            <a:ext cx="21855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Makes sure child is dressed &amp; ready for 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21695" y="1732406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72657" y="896732"/>
            <a:ext cx="16176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doesn’t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08336" y="1753374"/>
            <a:ext cx="13239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Watches TV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99029" y="2171744"/>
            <a:ext cx="25866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: reminds to “get ready”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85483" y="4260044"/>
            <a:ext cx="167417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wrong outfit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64187" y="3812050"/>
            <a:ext cx="10581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08336" y="5117905"/>
            <a:ext cx="249465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Don’t know how to select outfit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86885" y="1328287"/>
            <a:ext cx="16325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Parent2 wakes child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99013" y="4714955"/>
            <a:ext cx="2709908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Parent: tells child select new outfit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99013" y="5521563"/>
            <a:ext cx="241367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Parent: helps child get dressed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99013" y="3352215"/>
            <a:ext cx="823558" cy="314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13395" y="3070534"/>
            <a:ext cx="8235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08189" y="5917287"/>
            <a:ext cx="117128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3E19FAB-7796-4E90-B410-C7FDDEDB7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75455"/>
              </p:ext>
            </p:extLst>
          </p:nvPr>
        </p:nvGraphicFramePr>
        <p:xfrm>
          <a:off x="9718356" y="946541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F5973E0-FDE0-45F8-84A7-47FDCC3A16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87" y="607117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41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7196899" y="482241"/>
            <a:ext cx="39388" cy="626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2893754" y="417314"/>
            <a:ext cx="2373" cy="63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8152" y="2165761"/>
            <a:ext cx="2074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18152" y="2635941"/>
            <a:ext cx="2050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 to get ready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6836" y="418827"/>
            <a:ext cx="582512" cy="31151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0980" y="422565"/>
            <a:ext cx="83561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702" y="5771809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Drink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6452" y="893754"/>
            <a:ext cx="1208929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2896" y="4063934"/>
            <a:ext cx="105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  <a:p>
            <a:pPr algn="ctr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421295" y="1314161"/>
            <a:ext cx="168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 + wakes Child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26452" y="1732406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7414" y="896732"/>
            <a:ext cx="16176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doesn’t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3093" y="1753374"/>
            <a:ext cx="13239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Watches TV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3786" y="2171744"/>
            <a:ext cx="25866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: reminds to “get ready”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1642" y="3964647"/>
            <a:ext cx="1885581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 consults schedule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12946" y="4696807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91642" y="1328287"/>
            <a:ext cx="16325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Parent2 wakes child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03770" y="3352215"/>
            <a:ext cx="823558" cy="314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8152" y="3070534"/>
            <a:ext cx="8235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12946" y="5841072"/>
            <a:ext cx="11712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83698B-9098-4DB5-B650-7F1996A5BD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53" y="5771809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6794-6286-4223-BA86-2370EE5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waste:  Reworks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7CD3E-D73F-4BD1-B635-7B478E21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17810"/>
            <a:ext cx="9453880" cy="4451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6E9B5-2A6F-4026-B7B9-DC6D70353A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85" y="578683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0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81638" y="2793238"/>
            <a:ext cx="141889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Don’t get out the door on time for work/school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1793" y="1144282"/>
            <a:ext cx="141889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Power failure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1087" y="352885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 not set alarm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2562" y="1015683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Alarm didn’t go off on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087" y="1642587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 not change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3588" y="1642558"/>
            <a:ext cx="21283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Daylight savings time 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1643" y="2916689"/>
            <a:ext cx="14399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Delayed because had to change outfits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6498" y="3039460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Didn’t think it would snow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8345" y="3039460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Didn’t check weather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5003" y="2483008"/>
            <a:ext cx="12257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Forgot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5003" y="3046594"/>
            <a:ext cx="12257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weather app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039" y="3047895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smart  Phone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3688" y="3809188"/>
            <a:ext cx="14188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Don’t know how to use weather app</a:t>
            </a:r>
          </a:p>
        </p:txBody>
      </p:sp>
      <p:cxnSp>
        <p:nvCxnSpPr>
          <p:cNvPr id="21" name="Straight Arrow Connector 20"/>
          <p:cNvCxnSpPr>
            <a:stCxn id="9" idx="3"/>
            <a:endCxn id="5" idx="1"/>
          </p:cNvCxnSpPr>
          <p:nvPr/>
        </p:nvCxnSpPr>
        <p:spPr>
          <a:xfrm>
            <a:off x="8851459" y="1308071"/>
            <a:ext cx="1530179" cy="202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6589984" y="645273"/>
            <a:ext cx="842578" cy="662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9" idx="1"/>
          </p:cNvCxnSpPr>
          <p:nvPr/>
        </p:nvCxnSpPr>
        <p:spPr>
          <a:xfrm flipV="1">
            <a:off x="6590690" y="1308071"/>
            <a:ext cx="841872" cy="5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5" idx="1"/>
          </p:cNvCxnSpPr>
          <p:nvPr/>
        </p:nvCxnSpPr>
        <p:spPr>
          <a:xfrm flipV="1">
            <a:off x="9711558" y="3331847"/>
            <a:ext cx="670080" cy="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3" idx="1"/>
          </p:cNvCxnSpPr>
          <p:nvPr/>
        </p:nvCxnSpPr>
        <p:spPr>
          <a:xfrm>
            <a:off x="7645395" y="3331848"/>
            <a:ext cx="626248" cy="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9" idx="1"/>
          </p:cNvCxnSpPr>
          <p:nvPr/>
        </p:nvCxnSpPr>
        <p:spPr>
          <a:xfrm flipV="1">
            <a:off x="6589984" y="1308071"/>
            <a:ext cx="842578" cy="626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11" idx="1"/>
          </p:cNvCxnSpPr>
          <p:nvPr/>
        </p:nvCxnSpPr>
        <p:spPr>
          <a:xfrm>
            <a:off x="4351935" y="1934946"/>
            <a:ext cx="819152" cy="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  <a:endCxn id="14" idx="1"/>
          </p:cNvCxnSpPr>
          <p:nvPr/>
        </p:nvCxnSpPr>
        <p:spPr>
          <a:xfrm>
            <a:off x="5797242" y="3331848"/>
            <a:ext cx="4292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3"/>
            <a:endCxn id="15" idx="1"/>
          </p:cNvCxnSpPr>
          <p:nvPr/>
        </p:nvCxnSpPr>
        <p:spPr>
          <a:xfrm>
            <a:off x="3470767" y="2652285"/>
            <a:ext cx="907578" cy="679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3"/>
            <a:endCxn id="15" idx="1"/>
          </p:cNvCxnSpPr>
          <p:nvPr/>
        </p:nvCxnSpPr>
        <p:spPr>
          <a:xfrm flipV="1">
            <a:off x="3470767" y="3331848"/>
            <a:ext cx="907578" cy="71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8" idx="3"/>
            <a:endCxn id="17" idx="1"/>
          </p:cNvCxnSpPr>
          <p:nvPr/>
        </p:nvCxnSpPr>
        <p:spPr>
          <a:xfrm flipV="1">
            <a:off x="1705936" y="3338982"/>
            <a:ext cx="539067" cy="1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9" idx="3"/>
            <a:endCxn id="15" idx="1"/>
          </p:cNvCxnSpPr>
          <p:nvPr/>
        </p:nvCxnSpPr>
        <p:spPr>
          <a:xfrm flipV="1">
            <a:off x="3652585" y="3331848"/>
            <a:ext cx="725760" cy="892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85876" y="3809187"/>
            <a:ext cx="14188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Never learned smart phone functions</a:t>
            </a:r>
          </a:p>
        </p:txBody>
      </p:sp>
      <p:cxnSp>
        <p:nvCxnSpPr>
          <p:cNvPr id="84" name="Straight Arrow Connector 83"/>
          <p:cNvCxnSpPr>
            <a:stCxn id="83" idx="3"/>
            <a:endCxn id="19" idx="1"/>
          </p:cNvCxnSpPr>
          <p:nvPr/>
        </p:nvCxnSpPr>
        <p:spPr>
          <a:xfrm>
            <a:off x="1704773" y="4224686"/>
            <a:ext cx="52891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2" idx="3"/>
            <a:endCxn id="6" idx="1"/>
          </p:cNvCxnSpPr>
          <p:nvPr/>
        </p:nvCxnSpPr>
        <p:spPr>
          <a:xfrm>
            <a:off x="4329921" y="1302583"/>
            <a:ext cx="841872" cy="109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201574" y="1133306"/>
            <a:ext cx="21283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back-up generator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22878" y="5367754"/>
            <a:ext cx="14399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Had to wait  for shower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11146" y="3958751"/>
            <a:ext cx="15979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Other family members using shower first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60888" y="5934795"/>
            <a:ext cx="14399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Too many family members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08076" y="5858916"/>
            <a:ext cx="14399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Poor family planning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496181" y="6144402"/>
            <a:ext cx="14399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hot water</a:t>
            </a:r>
          </a:p>
        </p:txBody>
      </p:sp>
      <p:cxnSp>
        <p:nvCxnSpPr>
          <p:cNvPr id="115" name="Straight Arrow Connector 114"/>
          <p:cNvCxnSpPr>
            <a:stCxn id="111" idx="3"/>
            <a:endCxn id="110" idx="1"/>
          </p:cNvCxnSpPr>
          <p:nvPr/>
        </p:nvCxnSpPr>
        <p:spPr>
          <a:xfrm>
            <a:off x="8009048" y="4374250"/>
            <a:ext cx="613830" cy="1285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4" idx="3"/>
            <a:endCxn id="110" idx="1"/>
          </p:cNvCxnSpPr>
          <p:nvPr/>
        </p:nvCxnSpPr>
        <p:spPr>
          <a:xfrm flipV="1">
            <a:off x="7936096" y="5660142"/>
            <a:ext cx="686782" cy="653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0" idx="3"/>
            <a:endCxn id="5" idx="1"/>
          </p:cNvCxnSpPr>
          <p:nvPr/>
        </p:nvCxnSpPr>
        <p:spPr>
          <a:xfrm flipV="1">
            <a:off x="10062793" y="3331847"/>
            <a:ext cx="318845" cy="23282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2" idx="3"/>
            <a:endCxn id="114" idx="1"/>
          </p:cNvCxnSpPr>
          <p:nvPr/>
        </p:nvCxnSpPr>
        <p:spPr>
          <a:xfrm flipV="1">
            <a:off x="3800803" y="6313679"/>
            <a:ext cx="2695378" cy="36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357327" y="4857640"/>
            <a:ext cx="14399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schedule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360888" y="5198750"/>
            <a:ext cx="1189628" cy="584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one took charge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459705" y="5506371"/>
            <a:ext cx="14399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Only 1 shower</a:t>
            </a:r>
          </a:p>
        </p:txBody>
      </p:sp>
      <p:cxnSp>
        <p:nvCxnSpPr>
          <p:cNvPr id="151" name="Straight Arrow Connector 150"/>
          <p:cNvCxnSpPr>
            <a:stCxn id="113" idx="3"/>
            <a:endCxn id="152" idx="1"/>
          </p:cNvCxnSpPr>
          <p:nvPr/>
        </p:nvCxnSpPr>
        <p:spPr>
          <a:xfrm flipV="1">
            <a:off x="1747991" y="5490864"/>
            <a:ext cx="612897" cy="660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13" idx="3"/>
            <a:endCxn id="112" idx="1"/>
          </p:cNvCxnSpPr>
          <p:nvPr/>
        </p:nvCxnSpPr>
        <p:spPr>
          <a:xfrm>
            <a:off x="1747991" y="6151304"/>
            <a:ext cx="612897" cy="198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B2FADDF-F281-4E4F-A74B-39FAE276FE19}"/>
              </a:ext>
            </a:extLst>
          </p:cNvPr>
          <p:cNvCxnSpPr>
            <a:cxnSpLocks/>
            <a:stCxn id="152" idx="3"/>
            <a:endCxn id="142" idx="1"/>
          </p:cNvCxnSpPr>
          <p:nvPr/>
        </p:nvCxnSpPr>
        <p:spPr>
          <a:xfrm flipV="1">
            <a:off x="3550516" y="5026917"/>
            <a:ext cx="806811" cy="463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50C5B3A-1442-48C9-9126-387E01E4C733}"/>
              </a:ext>
            </a:extLst>
          </p:cNvPr>
          <p:cNvCxnSpPr>
            <a:cxnSpLocks/>
            <a:stCxn id="142" idx="3"/>
            <a:endCxn id="111" idx="1"/>
          </p:cNvCxnSpPr>
          <p:nvPr/>
        </p:nvCxnSpPr>
        <p:spPr>
          <a:xfrm flipV="1">
            <a:off x="5797242" y="4374250"/>
            <a:ext cx="613904" cy="652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E4D977D-15F1-4540-9CC7-E2DC616253E5}"/>
              </a:ext>
            </a:extLst>
          </p:cNvPr>
          <p:cNvCxnSpPr>
            <a:cxnSpLocks/>
            <a:stCxn id="175" idx="3"/>
            <a:endCxn id="110" idx="1"/>
          </p:cNvCxnSpPr>
          <p:nvPr/>
        </p:nvCxnSpPr>
        <p:spPr>
          <a:xfrm flipV="1">
            <a:off x="7899620" y="5660142"/>
            <a:ext cx="723258" cy="15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4D0E9FAD-2783-44DF-9398-D40D21A9B0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81" y="6053483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7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4891" y="417314"/>
            <a:ext cx="79553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504" y="3057340"/>
            <a:ext cx="7337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504" y="913305"/>
            <a:ext cx="1208928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6196" y="5771809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4920916" y="417314"/>
            <a:ext cx="2373" cy="63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2144" y="5109226"/>
            <a:ext cx="142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4260" y="2173467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0675" y="2586373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5314" y="2165761"/>
            <a:ext cx="2074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298" y="3570543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70675" y="3941118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45314" y="2635941"/>
            <a:ext cx="2050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 to get ready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5829" y="1304472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8142" y="422565"/>
            <a:ext cx="83561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3864" y="5771809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Drink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3614" y="893754"/>
            <a:ext cx="1208929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60058" y="4063934"/>
            <a:ext cx="105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  <a:p>
            <a:pPr algn="ctr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48457" y="1314161"/>
            <a:ext cx="168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 + wakes Child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82504" y="1755704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62298" y="4669631"/>
            <a:ext cx="11594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0058" y="4945767"/>
            <a:ext cx="21855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Makes sure child is dressed &amp; ready for 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53614" y="1732406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55744" y="3446959"/>
            <a:ext cx="8235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545D17-0758-489C-9EDD-168112DA5FC8}"/>
              </a:ext>
            </a:extLst>
          </p:cNvPr>
          <p:cNvSpPr txBox="1"/>
          <p:nvPr/>
        </p:nvSpPr>
        <p:spPr>
          <a:xfrm>
            <a:off x="5424172" y="3031303"/>
            <a:ext cx="13208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Pack kid’s lunch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E7BD92-FD38-48C7-92C7-499CF54BAF45}"/>
              </a:ext>
            </a:extLst>
          </p:cNvPr>
          <p:cNvSpPr txBox="1"/>
          <p:nvPr/>
        </p:nvSpPr>
        <p:spPr>
          <a:xfrm>
            <a:off x="2648541" y="4306754"/>
            <a:ext cx="13208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Pack kid’s lunch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4CA167-B106-4BE4-A74A-5557AF473E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338" y="5771809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3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4891" y="417314"/>
            <a:ext cx="79553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504" y="3057340"/>
            <a:ext cx="7337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504" y="913305"/>
            <a:ext cx="1208928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6196" y="5771809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4920916" y="417314"/>
            <a:ext cx="2373" cy="63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2144" y="5109226"/>
            <a:ext cx="142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4260" y="2173467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0675" y="2586373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5314" y="2165761"/>
            <a:ext cx="2074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298" y="3570543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70675" y="3941118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45314" y="2635941"/>
            <a:ext cx="2050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 to get ready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5829" y="1304472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8142" y="422565"/>
            <a:ext cx="83561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3864" y="5771809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Drink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3614" y="893754"/>
            <a:ext cx="1208929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60058" y="4063934"/>
            <a:ext cx="105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  <a:p>
            <a:pPr algn="ctr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48457" y="1314161"/>
            <a:ext cx="168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 + wakes Child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82504" y="1755704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62298" y="4669631"/>
            <a:ext cx="11594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0058" y="4945767"/>
            <a:ext cx="21855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Makes sure child is dressed &amp; ready for 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53614" y="1732406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55744" y="3446959"/>
            <a:ext cx="8235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545D17-0758-489C-9EDD-168112DA5FC8}"/>
              </a:ext>
            </a:extLst>
          </p:cNvPr>
          <p:cNvSpPr txBox="1"/>
          <p:nvPr/>
        </p:nvSpPr>
        <p:spPr>
          <a:xfrm>
            <a:off x="5424172" y="3031303"/>
            <a:ext cx="132081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Pack kid’s lunch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E7BD92-FD38-48C7-92C7-499CF54BAF45}"/>
              </a:ext>
            </a:extLst>
          </p:cNvPr>
          <p:cNvSpPr txBox="1"/>
          <p:nvPr/>
        </p:nvSpPr>
        <p:spPr>
          <a:xfrm>
            <a:off x="2648541" y="4306754"/>
            <a:ext cx="132081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Pack kid’s lunch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46B8B0-7712-4399-8449-D3A765167D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10" y="572393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0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12F2-4978-41D9-85AF-74E6F821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BD398-2571-4DDD-87A4-71017145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18" y="2090132"/>
            <a:ext cx="3944164" cy="3420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7D7B2-CFFB-4D0C-A1F5-5C84574D4E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042" y="571246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D845-20A7-429D-B657-03F3B79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48" y="384477"/>
            <a:ext cx="1179527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Reasons for inefficiencies: Toward recommendations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E83D51-CC4E-41F7-81CC-3965B67E9367}"/>
              </a:ext>
            </a:extLst>
          </p:cNvPr>
          <p:cNvSpPr/>
          <p:nvPr/>
        </p:nvSpPr>
        <p:spPr>
          <a:xfrm>
            <a:off x="3637040" y="1625592"/>
            <a:ext cx="4892522" cy="4374459"/>
          </a:xfrm>
          <a:prstGeom prst="ellipse">
            <a:avLst/>
          </a:prstGeom>
          <a:ln>
            <a:noFill/>
          </a:ln>
          <a:effectLst/>
          <a:scene3d>
            <a:camera prst="obliqueTopLef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A2E21-E745-4C4B-A1F5-B5131186CE41}"/>
              </a:ext>
            </a:extLst>
          </p:cNvPr>
          <p:cNvSpPr txBox="1"/>
          <p:nvPr/>
        </p:nvSpPr>
        <p:spPr>
          <a:xfrm>
            <a:off x="6488390" y="2809292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236BE-C8DC-4204-A63C-B23A77DA1B2E}"/>
              </a:ext>
            </a:extLst>
          </p:cNvPr>
          <p:cNvSpPr txBox="1"/>
          <p:nvPr/>
        </p:nvSpPr>
        <p:spPr>
          <a:xfrm>
            <a:off x="4705745" y="2809292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E3E2F-C8B6-4244-A6BA-7F261CD02068}"/>
              </a:ext>
            </a:extLst>
          </p:cNvPr>
          <p:cNvSpPr txBox="1"/>
          <p:nvPr/>
        </p:nvSpPr>
        <p:spPr>
          <a:xfrm>
            <a:off x="4589631" y="440547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000E-6715-4CEB-B7DD-3638571F8515}"/>
              </a:ext>
            </a:extLst>
          </p:cNvPr>
          <p:cNvSpPr txBox="1"/>
          <p:nvPr/>
        </p:nvSpPr>
        <p:spPr>
          <a:xfrm>
            <a:off x="6794262" y="4405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D9B5DA-2DDB-4886-A485-36883427E6FE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5003367" y="3178624"/>
            <a:ext cx="1969066" cy="12268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F2E2B8-7969-487E-A9BB-05DBEAF08927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5003367" y="3178624"/>
            <a:ext cx="186421" cy="12268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909D05-AF16-492E-89A1-535D47E9AC86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189788" y="3178624"/>
            <a:ext cx="2018210" cy="12268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9FCAE-484A-46F6-87AD-27741FE47A4C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417102" y="4590138"/>
            <a:ext cx="137716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A8639B-264A-40C5-B72D-D01EF680263F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5673831" y="2993958"/>
            <a:ext cx="81455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02F28B-8532-49D7-98FA-16F715F15BED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6972433" y="3178624"/>
            <a:ext cx="235565" cy="12268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884D1D-C6A4-41A1-AB7E-63D88BFC23D7}"/>
              </a:ext>
            </a:extLst>
          </p:cNvPr>
          <p:cNvSpPr txBox="1"/>
          <p:nvPr/>
        </p:nvSpPr>
        <p:spPr>
          <a:xfrm>
            <a:off x="9414594" y="1776539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81F008-656F-459E-B0D1-B177A7FBA864}"/>
              </a:ext>
            </a:extLst>
          </p:cNvPr>
          <p:cNvSpPr txBox="1"/>
          <p:nvPr/>
        </p:nvSpPr>
        <p:spPr>
          <a:xfrm>
            <a:off x="1742438" y="184689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5E54F5-60F0-4FCF-A79E-EE65DC4DFFE1}"/>
              </a:ext>
            </a:extLst>
          </p:cNvPr>
          <p:cNvSpPr txBox="1"/>
          <p:nvPr/>
        </p:nvSpPr>
        <p:spPr>
          <a:xfrm>
            <a:off x="2128137" y="6000051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Culture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C2DDD2-C90E-465D-8D55-14B2C8F6BD37}"/>
              </a:ext>
            </a:extLst>
          </p:cNvPr>
          <p:cNvSpPr txBox="1"/>
          <p:nvPr/>
        </p:nvSpPr>
        <p:spPr>
          <a:xfrm>
            <a:off x="9370287" y="5787258"/>
            <a:ext cx="129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Information</a:t>
            </a:r>
          </a:p>
          <a:p>
            <a:pPr algn="ctr"/>
            <a:r>
              <a:rPr lang="en-US" dirty="0"/>
              <a:t> Technology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9796A3B4-3582-488A-918B-C221533E74EA}"/>
              </a:ext>
            </a:extLst>
          </p:cNvPr>
          <p:cNvSpPr/>
          <p:nvPr/>
        </p:nvSpPr>
        <p:spPr>
          <a:xfrm rot="1898104">
            <a:off x="8320300" y="5358486"/>
            <a:ext cx="882102" cy="512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1277E862-76E7-42F9-928D-C1858172D022}"/>
              </a:ext>
            </a:extLst>
          </p:cNvPr>
          <p:cNvSpPr/>
          <p:nvPr/>
        </p:nvSpPr>
        <p:spPr>
          <a:xfrm rot="12561006">
            <a:off x="2827170" y="1959805"/>
            <a:ext cx="882102" cy="512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3747B56-64F6-4775-B335-FA294EFF3C4C}"/>
              </a:ext>
            </a:extLst>
          </p:cNvPr>
          <p:cNvSpPr/>
          <p:nvPr/>
        </p:nvSpPr>
        <p:spPr>
          <a:xfrm rot="19608155">
            <a:off x="8375467" y="1959803"/>
            <a:ext cx="882102" cy="512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1C42F296-2AFA-40B3-B7B7-51B5A5443E5B}"/>
              </a:ext>
            </a:extLst>
          </p:cNvPr>
          <p:cNvSpPr/>
          <p:nvPr/>
        </p:nvSpPr>
        <p:spPr>
          <a:xfrm rot="8710605">
            <a:off x="3124351" y="5530839"/>
            <a:ext cx="882102" cy="512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F7CBEF-C412-425E-8215-A81FC627D9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714" y="5922297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4891" y="417314"/>
            <a:ext cx="79553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504" y="3057340"/>
            <a:ext cx="7337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504" y="913305"/>
            <a:ext cx="1208928" cy="28836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6196" y="5771809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2144" y="5109226"/>
            <a:ext cx="14238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4260" y="2173467"/>
            <a:ext cx="20745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0675" y="2586373"/>
            <a:ext cx="1081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298" y="3570543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70675" y="3941118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5829" y="1304472"/>
            <a:ext cx="6615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82504" y="1755704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62298" y="4669631"/>
            <a:ext cx="11594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E7BD92-FD38-48C7-92C7-499CF54BAF45}"/>
              </a:ext>
            </a:extLst>
          </p:cNvPr>
          <p:cNvSpPr txBox="1"/>
          <p:nvPr/>
        </p:nvSpPr>
        <p:spPr>
          <a:xfrm>
            <a:off x="2648541" y="4306754"/>
            <a:ext cx="13208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Pack kid’s lunch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D10C04-B598-4096-9D49-BECEDEED07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86" y="582409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2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4891" y="417314"/>
            <a:ext cx="79553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504" y="3057340"/>
            <a:ext cx="73379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504" y="913305"/>
            <a:ext cx="1208928" cy="28836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6196" y="5771809"/>
            <a:ext cx="125072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3257"/>
              </p:ext>
            </p:extLst>
          </p:nvPr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2144" y="5109226"/>
            <a:ext cx="1423851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 Traffic app</a:t>
            </a:r>
          </a:p>
          <a:p>
            <a:pPr algn="ctr"/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4260" y="2173467"/>
            <a:ext cx="207454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0675" y="2586373"/>
            <a:ext cx="108170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Make coffee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298" y="3570543"/>
            <a:ext cx="10581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70675" y="3941118"/>
            <a:ext cx="108895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Drink Coffee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5829" y="1304472"/>
            <a:ext cx="66159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82504" y="1755704"/>
            <a:ext cx="1656094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62298" y="4669631"/>
            <a:ext cx="115948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Warm-up Car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E7BD92-FD38-48C7-92C7-499CF54BAF45}"/>
              </a:ext>
            </a:extLst>
          </p:cNvPr>
          <p:cNvSpPr txBox="1"/>
          <p:nvPr/>
        </p:nvSpPr>
        <p:spPr>
          <a:xfrm>
            <a:off x="2648541" y="4306754"/>
            <a:ext cx="132081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Pack kid’s lunch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8A0BE-226C-48BE-82DC-C51DBC4E1FD9}"/>
              </a:ext>
            </a:extLst>
          </p:cNvPr>
          <p:cNvSpPr txBox="1"/>
          <p:nvPr/>
        </p:nvSpPr>
        <p:spPr>
          <a:xfrm>
            <a:off x="6324266" y="1119806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Issue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ABF65-7634-43FB-B923-607453C932DD}"/>
              </a:ext>
            </a:extLst>
          </p:cNvPr>
          <p:cNvSpPr txBox="1"/>
          <p:nvPr/>
        </p:nvSpPr>
        <p:spPr>
          <a:xfrm>
            <a:off x="6591325" y="2995785"/>
            <a:ext cx="291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Technology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C62D7-1FAD-4255-8CF4-7E6050E4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66" y="444779"/>
            <a:ext cx="3266056" cy="180606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808EE0-080D-4B54-A42D-C5209B98DF90}"/>
              </a:ext>
            </a:extLst>
          </p:cNvPr>
          <p:cNvCxnSpPr>
            <a:endCxn id="2" idx="1"/>
          </p:cNvCxnSpPr>
          <p:nvPr/>
        </p:nvCxnSpPr>
        <p:spPr>
          <a:xfrm>
            <a:off x="4039810" y="1045029"/>
            <a:ext cx="2284456" cy="259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2F256B-192B-494F-B53A-1B1D888EEE08}"/>
              </a:ext>
            </a:extLst>
          </p:cNvPr>
          <p:cNvCxnSpPr>
            <a:endCxn id="18" idx="0"/>
          </p:cNvCxnSpPr>
          <p:nvPr/>
        </p:nvCxnSpPr>
        <p:spPr>
          <a:xfrm>
            <a:off x="4039810" y="1045029"/>
            <a:ext cx="4010601" cy="19507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F9CFD5A-4DB0-495F-8E0F-E736969E6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66" y="3624881"/>
            <a:ext cx="3596792" cy="23972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21A1BD-8C85-4F79-AE1F-3EAA893478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81" y="5689378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6337E6-8A3B-4505-8BDE-10863139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23" y="4292340"/>
            <a:ext cx="2526909" cy="15161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548599" y="482241"/>
            <a:ext cx="39388" cy="626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7109" y="948964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2245454" y="417314"/>
            <a:ext cx="2373" cy="63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09" y="371849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9852" y="2165761"/>
            <a:ext cx="2074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appropriate outfit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69852" y="2635941"/>
            <a:ext cx="2050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Remind child to get ready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8536" y="418827"/>
            <a:ext cx="582512" cy="31151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2680" y="422565"/>
            <a:ext cx="83561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8402" y="5771809"/>
            <a:ext cx="10889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Drink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8152" y="893754"/>
            <a:ext cx="1208929" cy="28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goes off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84596" y="4063934"/>
            <a:ext cx="105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  <a:p>
            <a:pPr algn="ctr"/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772995" y="1314161"/>
            <a:ext cx="16893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Wakes + wakes Child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78152" y="4902462"/>
            <a:ext cx="21855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Makes sure child is dressed &amp; ready for 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8152" y="1732406"/>
            <a:ext cx="1656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Checks weather app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29114" y="896732"/>
            <a:ext cx="16176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Alarm doesn’t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4793" y="1753374"/>
            <a:ext cx="13239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Watches TV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5486" y="2171744"/>
            <a:ext cx="25866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 : reminds to “get ready”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41940" y="4260044"/>
            <a:ext cx="167417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Choose wrong outfit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20644" y="3812050"/>
            <a:ext cx="10581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4793" y="5117905"/>
            <a:ext cx="249465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Don’t know how to select outfit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43342" y="1328287"/>
            <a:ext cx="16325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Parent2 wakes child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55470" y="4714955"/>
            <a:ext cx="2709908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Parent: tells child select new outfit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55470" y="5521563"/>
            <a:ext cx="241367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Parent: helps child get dressed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5470" y="3352215"/>
            <a:ext cx="823558" cy="314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69852" y="3070534"/>
            <a:ext cx="8235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64646" y="5917287"/>
            <a:ext cx="117128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3E19FAB-7796-4E90-B410-C7FDDEDB7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4176"/>
              </p:ext>
            </p:extLst>
          </p:nvPr>
        </p:nvGraphicFramePr>
        <p:xfrm>
          <a:off x="9674813" y="946541"/>
          <a:ext cx="1720789" cy="526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EB2F7E20-A844-4DF3-9F25-11CF0AAC7F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86" y="600943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35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95166-A972-43E2-B6AA-3B872F318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5" y="1475619"/>
            <a:ext cx="4254079" cy="2552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1003A-59DA-425B-BC2C-2AAA6BF84097}"/>
              </a:ext>
            </a:extLst>
          </p:cNvPr>
          <p:cNvSpPr txBox="1"/>
          <p:nvPr/>
        </p:nvSpPr>
        <p:spPr>
          <a:xfrm>
            <a:off x="5774701" y="2567176"/>
            <a:ext cx="87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Culture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9C35B-70C7-40D3-BF26-122B52F6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77" y="1037342"/>
            <a:ext cx="4571999" cy="34289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D344A0-A513-4868-B7FB-1864DB157999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4997074" y="2751842"/>
            <a:ext cx="7776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499C5D4-EA7A-4912-A7D5-D614F7861E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38" y="572393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645988" y="1046929"/>
          <a:ext cx="1720789" cy="522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4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45988" y="429907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3143" y="557925"/>
            <a:ext cx="55335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Child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3143" y="1017985"/>
            <a:ext cx="12429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Alarm goes off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31031" y="1858311"/>
            <a:ext cx="10558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Watches TV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58522" y="2284685"/>
            <a:ext cx="25866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Parent : reminds to “get ready”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4652" y="2708674"/>
            <a:ext cx="17005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Choose wrong outfit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58506" y="3104378"/>
            <a:ext cx="823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154643" y="3734395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54643" y="4643232"/>
            <a:ext cx="25467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Don’t know how to select outfit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24837" y="1427394"/>
            <a:ext cx="15748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Parent wakes child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1031" y="4194455"/>
            <a:ext cx="276485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Parent: tells child select new outfit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57849" y="5085011"/>
            <a:ext cx="24525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Parent: helps child get dressed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77278" y="5938754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7278" y="5513209"/>
            <a:ext cx="11712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2F9539-AF65-495C-B787-D38A9F2271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76" y="582098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3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39504"/>
              </p:ext>
            </p:extLst>
          </p:nvPr>
        </p:nvGraphicFramePr>
        <p:xfrm>
          <a:off x="1645988" y="1046929"/>
          <a:ext cx="1720789" cy="522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4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7:20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45988" y="429907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3143" y="557925"/>
            <a:ext cx="55335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Child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3143" y="1017985"/>
            <a:ext cx="12429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Alarm goes off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31031" y="1858311"/>
            <a:ext cx="105580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Watches TV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58522" y="2284685"/>
            <a:ext cx="25866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Parent : reminds to “get ready”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4652" y="2708674"/>
            <a:ext cx="17005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Choose wrong outfit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58506" y="3104378"/>
            <a:ext cx="823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154643" y="3734395"/>
            <a:ext cx="10581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54643" y="4643232"/>
            <a:ext cx="25467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Don’t know how to select outfit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24837" y="1427394"/>
            <a:ext cx="15748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Parent wakes child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1031" y="4194455"/>
            <a:ext cx="276485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Parent: tells child select new outfit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57849" y="5085011"/>
            <a:ext cx="24525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Parent: helps child get dressed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77278" y="5938754"/>
            <a:ext cx="12507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7278" y="5513209"/>
            <a:ext cx="11712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FD0A78-D7A8-48E0-B7D4-33A3332283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81" y="5820986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81638" y="2793238"/>
            <a:ext cx="1418897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Don’t get out the door on time for work/school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1793" y="1144282"/>
            <a:ext cx="141889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Power failure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1087" y="352885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 not set alarm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2562" y="1015683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Alarm didn’t go off on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087" y="1642587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 not change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3588" y="1642558"/>
            <a:ext cx="21283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Daylight savings time 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1643" y="2916689"/>
            <a:ext cx="14399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Delayed because had to change outfits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6498" y="3039460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Didn’t think it would snow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8345" y="3039460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Didn’t check weather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5003" y="2483008"/>
            <a:ext cx="12257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Forgot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5003" y="3046594"/>
            <a:ext cx="12257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weather app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039" y="3047895"/>
            <a:ext cx="141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smart  Phone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3688" y="3809188"/>
            <a:ext cx="14188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Don’t know how to use weather app</a:t>
            </a:r>
          </a:p>
        </p:txBody>
      </p:sp>
      <p:cxnSp>
        <p:nvCxnSpPr>
          <p:cNvPr id="21" name="Straight Arrow Connector 20"/>
          <p:cNvCxnSpPr>
            <a:stCxn id="9" idx="3"/>
            <a:endCxn id="5" idx="1"/>
          </p:cNvCxnSpPr>
          <p:nvPr/>
        </p:nvCxnSpPr>
        <p:spPr>
          <a:xfrm>
            <a:off x="8851459" y="1308071"/>
            <a:ext cx="1530179" cy="202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6589984" y="645273"/>
            <a:ext cx="842578" cy="662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9" idx="1"/>
          </p:cNvCxnSpPr>
          <p:nvPr/>
        </p:nvCxnSpPr>
        <p:spPr>
          <a:xfrm flipV="1">
            <a:off x="6590690" y="1308071"/>
            <a:ext cx="841872" cy="5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5" idx="1"/>
          </p:cNvCxnSpPr>
          <p:nvPr/>
        </p:nvCxnSpPr>
        <p:spPr>
          <a:xfrm flipV="1">
            <a:off x="9711558" y="3331847"/>
            <a:ext cx="670080" cy="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3" idx="1"/>
          </p:cNvCxnSpPr>
          <p:nvPr/>
        </p:nvCxnSpPr>
        <p:spPr>
          <a:xfrm>
            <a:off x="7645395" y="3331848"/>
            <a:ext cx="626248" cy="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9" idx="1"/>
          </p:cNvCxnSpPr>
          <p:nvPr/>
        </p:nvCxnSpPr>
        <p:spPr>
          <a:xfrm flipV="1">
            <a:off x="6589984" y="1308071"/>
            <a:ext cx="842578" cy="626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11" idx="1"/>
          </p:cNvCxnSpPr>
          <p:nvPr/>
        </p:nvCxnSpPr>
        <p:spPr>
          <a:xfrm>
            <a:off x="4351935" y="1934946"/>
            <a:ext cx="819152" cy="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  <a:endCxn id="14" idx="1"/>
          </p:cNvCxnSpPr>
          <p:nvPr/>
        </p:nvCxnSpPr>
        <p:spPr>
          <a:xfrm>
            <a:off x="5797242" y="3331848"/>
            <a:ext cx="4292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3"/>
            <a:endCxn id="15" idx="1"/>
          </p:cNvCxnSpPr>
          <p:nvPr/>
        </p:nvCxnSpPr>
        <p:spPr>
          <a:xfrm>
            <a:off x="3470767" y="2652285"/>
            <a:ext cx="907578" cy="679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3"/>
            <a:endCxn id="15" idx="1"/>
          </p:cNvCxnSpPr>
          <p:nvPr/>
        </p:nvCxnSpPr>
        <p:spPr>
          <a:xfrm flipV="1">
            <a:off x="3470767" y="3331848"/>
            <a:ext cx="907578" cy="71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8" idx="3"/>
            <a:endCxn id="17" idx="1"/>
          </p:cNvCxnSpPr>
          <p:nvPr/>
        </p:nvCxnSpPr>
        <p:spPr>
          <a:xfrm flipV="1">
            <a:off x="1705936" y="3338982"/>
            <a:ext cx="539067" cy="1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9" idx="3"/>
            <a:endCxn id="15" idx="1"/>
          </p:cNvCxnSpPr>
          <p:nvPr/>
        </p:nvCxnSpPr>
        <p:spPr>
          <a:xfrm flipV="1">
            <a:off x="3652585" y="3331848"/>
            <a:ext cx="725760" cy="892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85876" y="3809187"/>
            <a:ext cx="14188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Never learned smart phone functions</a:t>
            </a:r>
          </a:p>
        </p:txBody>
      </p:sp>
      <p:cxnSp>
        <p:nvCxnSpPr>
          <p:cNvPr id="84" name="Straight Arrow Connector 83"/>
          <p:cNvCxnSpPr>
            <a:stCxn id="83" idx="3"/>
            <a:endCxn id="19" idx="1"/>
          </p:cNvCxnSpPr>
          <p:nvPr/>
        </p:nvCxnSpPr>
        <p:spPr>
          <a:xfrm>
            <a:off x="1704773" y="4224686"/>
            <a:ext cx="52891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2" idx="3"/>
            <a:endCxn id="6" idx="1"/>
          </p:cNvCxnSpPr>
          <p:nvPr/>
        </p:nvCxnSpPr>
        <p:spPr>
          <a:xfrm>
            <a:off x="4329921" y="1302583"/>
            <a:ext cx="841872" cy="109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201574" y="1133306"/>
            <a:ext cx="21283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back-up generator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22878" y="5367754"/>
            <a:ext cx="1439915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Had to wait  for shower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11146" y="3958751"/>
            <a:ext cx="159790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Other family members using shower first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60888" y="5934795"/>
            <a:ext cx="14399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Too many family members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08076" y="5858916"/>
            <a:ext cx="1439915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Poor family planning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496181" y="6144402"/>
            <a:ext cx="14399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hot water</a:t>
            </a:r>
          </a:p>
        </p:txBody>
      </p:sp>
      <p:cxnSp>
        <p:nvCxnSpPr>
          <p:cNvPr id="115" name="Straight Arrow Connector 114"/>
          <p:cNvCxnSpPr>
            <a:stCxn id="111" idx="3"/>
            <a:endCxn id="110" idx="1"/>
          </p:cNvCxnSpPr>
          <p:nvPr/>
        </p:nvCxnSpPr>
        <p:spPr>
          <a:xfrm>
            <a:off x="8009048" y="4374250"/>
            <a:ext cx="613830" cy="1285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  <a:stCxn id="175" idx="3"/>
            <a:endCxn id="110" idx="1"/>
          </p:cNvCxnSpPr>
          <p:nvPr/>
        </p:nvCxnSpPr>
        <p:spPr>
          <a:xfrm flipV="1">
            <a:off x="7936096" y="5660142"/>
            <a:ext cx="686782" cy="14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4" idx="3"/>
            <a:endCxn id="110" idx="1"/>
          </p:cNvCxnSpPr>
          <p:nvPr/>
        </p:nvCxnSpPr>
        <p:spPr>
          <a:xfrm flipV="1">
            <a:off x="7936096" y="5660142"/>
            <a:ext cx="686782" cy="653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0" idx="3"/>
            <a:endCxn id="5" idx="1"/>
          </p:cNvCxnSpPr>
          <p:nvPr/>
        </p:nvCxnSpPr>
        <p:spPr>
          <a:xfrm flipV="1">
            <a:off x="10062793" y="3331847"/>
            <a:ext cx="318845" cy="23282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2" idx="3"/>
            <a:endCxn id="114" idx="1"/>
          </p:cNvCxnSpPr>
          <p:nvPr/>
        </p:nvCxnSpPr>
        <p:spPr>
          <a:xfrm flipV="1">
            <a:off x="3800803" y="6313679"/>
            <a:ext cx="2695378" cy="36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357327" y="4857640"/>
            <a:ext cx="1439915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schedule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360888" y="5198750"/>
            <a:ext cx="1189628" cy="5842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one took charge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496181" y="5504959"/>
            <a:ext cx="14399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Only 1 shower</a:t>
            </a:r>
          </a:p>
        </p:txBody>
      </p:sp>
      <p:cxnSp>
        <p:nvCxnSpPr>
          <p:cNvPr id="151" name="Straight Arrow Connector 150"/>
          <p:cNvCxnSpPr>
            <a:stCxn id="113" idx="3"/>
            <a:endCxn id="152" idx="1"/>
          </p:cNvCxnSpPr>
          <p:nvPr/>
        </p:nvCxnSpPr>
        <p:spPr>
          <a:xfrm flipV="1">
            <a:off x="1747991" y="5490864"/>
            <a:ext cx="612897" cy="660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13" idx="3"/>
            <a:endCxn id="112" idx="1"/>
          </p:cNvCxnSpPr>
          <p:nvPr/>
        </p:nvCxnSpPr>
        <p:spPr>
          <a:xfrm>
            <a:off x="1747991" y="6151304"/>
            <a:ext cx="612897" cy="198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F52B374-1F26-44F4-91A1-61AEBE733168}"/>
              </a:ext>
            </a:extLst>
          </p:cNvPr>
          <p:cNvCxnSpPr>
            <a:cxnSpLocks/>
            <a:stCxn id="152" idx="3"/>
            <a:endCxn id="142" idx="1"/>
          </p:cNvCxnSpPr>
          <p:nvPr/>
        </p:nvCxnSpPr>
        <p:spPr>
          <a:xfrm flipV="1">
            <a:off x="3550516" y="5026917"/>
            <a:ext cx="806811" cy="463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93A4BF-FE05-41D0-A2C7-42CD3AE96C36}"/>
              </a:ext>
            </a:extLst>
          </p:cNvPr>
          <p:cNvCxnSpPr>
            <a:cxnSpLocks/>
            <a:stCxn id="142" idx="3"/>
            <a:endCxn id="111" idx="1"/>
          </p:cNvCxnSpPr>
          <p:nvPr/>
        </p:nvCxnSpPr>
        <p:spPr>
          <a:xfrm flipV="1">
            <a:off x="5797242" y="4374250"/>
            <a:ext cx="613904" cy="652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460AB5AB-3239-4368-BF11-47F1BBAF53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95" y="6014729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9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77157"/>
              </p:ext>
            </p:extLst>
          </p:nvPr>
        </p:nvGraphicFramePr>
        <p:xfrm>
          <a:off x="1505680" y="1046929"/>
          <a:ext cx="1720789" cy="522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4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7:50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8:00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8:10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8:30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8:40 AM</a:t>
                      </a: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05680" y="429907"/>
            <a:ext cx="1720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 = leave the house by 8:10 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2835" y="557925"/>
            <a:ext cx="55335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Child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82835" y="1017985"/>
            <a:ext cx="12429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Alarm goes off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90723" y="1858311"/>
            <a:ext cx="105580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Watches TV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18214" y="2284685"/>
            <a:ext cx="25866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Parent : reminds to “get ready”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14344" y="2708674"/>
            <a:ext cx="170053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Choose wrong outfit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18198" y="3104378"/>
            <a:ext cx="823558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Shower</a:t>
            </a:r>
          </a:p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014335" y="3734395"/>
            <a:ext cx="10581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Get dressed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335" y="4643232"/>
            <a:ext cx="2546724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Don’t know how to select outfit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4529" y="1427394"/>
            <a:ext cx="15748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b="0" dirty="0"/>
              <a:t>Parent wakes child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90723" y="4194455"/>
            <a:ext cx="2764859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Parent: tells child select new outfit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7541" y="5085011"/>
            <a:ext cx="245253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Parent: helps child get dressed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6970" y="5938754"/>
            <a:ext cx="125072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Ready to leave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6970" y="5513209"/>
            <a:ext cx="1171282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restroom</a:t>
            </a:r>
          </a:p>
        </p:txBody>
      </p:sp>
      <p:pic>
        <p:nvPicPr>
          <p:cNvPr id="17" name="Picture 2" descr="Image result for child disrespect parent">
            <a:extLst>
              <a:ext uri="{FF2B5EF4-FFF2-40B4-BE49-F238E27FC236}">
                <a16:creationId xmlns:a16="http://schemas.microsoft.com/office/drawing/2014/main" id="{6214C644-A4D6-4813-A60E-53F0571C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40" y="104692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75935-56EF-4549-8387-90BEF2267586}"/>
              </a:ext>
            </a:extLst>
          </p:cNvPr>
          <p:cNvSpPr txBox="1"/>
          <p:nvPr/>
        </p:nvSpPr>
        <p:spPr>
          <a:xfrm>
            <a:off x="7483829" y="1816591"/>
            <a:ext cx="87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Culture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485AC3-BA84-453B-B6D5-9F99BB42CF1D}"/>
              </a:ext>
            </a:extLst>
          </p:cNvPr>
          <p:cNvCxnSpPr>
            <a:endCxn id="19" idx="1"/>
          </p:cNvCxnSpPr>
          <p:nvPr/>
        </p:nvCxnSpPr>
        <p:spPr>
          <a:xfrm flipV="1">
            <a:off x="6706202" y="2001257"/>
            <a:ext cx="7776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B1BAE80-6FC8-4E6D-9F55-70EC171195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14" y="5856323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F4D0-8A85-4C2A-B813-A829A475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biggest key to system change?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636D-81A7-4FD7-967C-C4FF59D1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31" y="1967896"/>
            <a:ext cx="6940241" cy="4552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88542-1CFC-43ED-9688-4D9616E51C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85" y="5743908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26F6-2975-498A-A649-3ACB46CC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3:  Evaluate effectiveness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8D5CE7-99C2-414C-9EC7-4352EBB4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05" y="1751391"/>
            <a:ext cx="6083099" cy="4562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1F8BC-53E5-4B9B-8D7B-2B3BBD4EC3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95" y="571246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6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5E88-E7A3-463C-AAED-BD8C7315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would you select system effectiveness measures?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85353-994D-46BD-B25F-D5CABEFC2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50" y="2067725"/>
            <a:ext cx="5822711" cy="4696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B35004-C0DD-44C9-952B-7E44890BD5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38" y="5849725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99" y="818549"/>
            <a:ext cx="6514599" cy="3893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95" y="5033315"/>
            <a:ext cx="35512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jessica@justevaluation.com</a:t>
            </a:r>
            <a:endParaRPr lang="en-US" dirty="0"/>
          </a:p>
          <a:p>
            <a:r>
              <a:rPr lang="en-US" dirty="0">
                <a:hlinkClick r:id="rId4"/>
              </a:rPr>
              <a:t>ralph@justevaluation.com</a:t>
            </a:r>
            <a:endParaRPr lang="en-US" dirty="0"/>
          </a:p>
          <a:p>
            <a:r>
              <a:rPr lang="en-US" dirty="0">
                <a:hlinkClick r:id="rId5"/>
              </a:rPr>
              <a:t>www.justevaluation.com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Special thanks to Eric Souvannasacd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1B983-C500-4B44-BE61-30F7A752472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24" y="5927134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2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9117" y="2916688"/>
            <a:ext cx="1418897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Don’t get out the door on time for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4873" y="3039798"/>
            <a:ext cx="1439915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Members wait for shower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9292" y="2793574"/>
            <a:ext cx="159790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Everyone attempts to take shower at the same time</a:t>
            </a:r>
          </a:p>
        </p:txBody>
      </p:sp>
      <p:cxnSp>
        <p:nvCxnSpPr>
          <p:cNvPr id="5" name="Straight Arrow Connector 4"/>
          <p:cNvCxnSpPr>
            <a:stCxn id="4" idx="3"/>
            <a:endCxn id="3" idx="1"/>
          </p:cNvCxnSpPr>
          <p:nvPr/>
        </p:nvCxnSpPr>
        <p:spPr>
          <a:xfrm>
            <a:off x="7867194" y="3332183"/>
            <a:ext cx="507679" cy="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3"/>
            <a:endCxn id="2" idx="1"/>
          </p:cNvCxnSpPr>
          <p:nvPr/>
        </p:nvCxnSpPr>
        <p:spPr>
          <a:xfrm>
            <a:off x="9814788" y="3332186"/>
            <a:ext cx="46432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8" idx="3"/>
            <a:endCxn id="4" idx="1"/>
          </p:cNvCxnSpPr>
          <p:nvPr/>
        </p:nvCxnSpPr>
        <p:spPr>
          <a:xfrm>
            <a:off x="5761613" y="3332183"/>
            <a:ext cx="5076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21698" y="3162906"/>
            <a:ext cx="1439915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Sequencing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429" y="3043946"/>
            <a:ext cx="1439915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one took charge</a:t>
            </a:r>
          </a:p>
        </p:txBody>
      </p:sp>
      <p:cxnSp>
        <p:nvCxnSpPr>
          <p:cNvPr id="10" name="Straight Arrow Connector 9"/>
          <p:cNvCxnSpPr>
            <a:stCxn id="9" idx="3"/>
            <a:endCxn id="8" idx="1"/>
          </p:cNvCxnSpPr>
          <p:nvPr/>
        </p:nvCxnSpPr>
        <p:spPr>
          <a:xfrm flipV="1">
            <a:off x="3743344" y="3332183"/>
            <a:ext cx="578354" cy="41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7982" y="4625141"/>
            <a:ext cx="18259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Intervention:</a:t>
            </a:r>
          </a:p>
          <a:p>
            <a:pPr algn="ctr"/>
            <a:r>
              <a:rPr lang="en-US" sz="1600" dirty="0"/>
              <a:t>Family meeting to create process 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187" y="2916686"/>
            <a:ext cx="14399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Program Theory (Assumptions)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5278" y="1200483"/>
            <a:ext cx="14399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Immediate Outcomes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842" y="1200484"/>
            <a:ext cx="14399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Intermediate Outcomes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8099" y="1200485"/>
            <a:ext cx="14399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Long term Outcome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32083" y="1933903"/>
            <a:ext cx="611262" cy="790422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32522" y="1943465"/>
            <a:ext cx="707644" cy="767973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06644" y="1943465"/>
            <a:ext cx="1293549" cy="84119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31117" y="1943465"/>
            <a:ext cx="1497578" cy="803946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53793" y="1943465"/>
            <a:ext cx="0" cy="78086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005683" y="1930578"/>
            <a:ext cx="0" cy="78086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868935" y="210406"/>
            <a:ext cx="656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Building a Theory Driven Logic Model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023387" y="3893916"/>
            <a:ext cx="3592" cy="687682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4598D1A-6316-4646-B961-C12A4740F3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633" y="5767478"/>
            <a:ext cx="740410" cy="7804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0A0F3-9054-4FD9-9B5C-C3098B56F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07" y="4054158"/>
            <a:ext cx="4148742" cy="27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400C0B-EBC9-4FBC-A505-B8DBC1C49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02" y="1574837"/>
            <a:ext cx="8889395" cy="5000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FB842-660E-4555-91FE-6129D32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82878"/>
            <a:ext cx="11039324" cy="1325563"/>
          </a:xfrm>
        </p:spPr>
        <p:txBody>
          <a:bodyPr/>
          <a:lstStyle/>
          <a:p>
            <a:pPr algn="ctr"/>
            <a:r>
              <a:rPr lang="en-US" dirty="0"/>
              <a:t>So what are the limitations of the logic model?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6076576-9CBE-4D53-A73B-D17FDE516BC9}"/>
              </a:ext>
            </a:extLst>
          </p:cNvPr>
          <p:cNvSpPr/>
          <p:nvPr/>
        </p:nvSpPr>
        <p:spPr>
          <a:xfrm>
            <a:off x="1548190" y="2986966"/>
            <a:ext cx="9187543" cy="3636386"/>
          </a:xfrm>
          <a:custGeom>
            <a:avLst/>
            <a:gdLst>
              <a:gd name="connsiteX0" fmla="*/ 67734 w 9187543"/>
              <a:gd name="connsiteY0" fmla="*/ 2707472 h 3636386"/>
              <a:gd name="connsiteX1" fmla="*/ 96762 w 9187543"/>
              <a:gd name="connsiteY1" fmla="*/ 2702634 h 3636386"/>
              <a:gd name="connsiteX2" fmla="*/ 120953 w 9187543"/>
              <a:gd name="connsiteY2" fmla="*/ 2678444 h 3636386"/>
              <a:gd name="connsiteX3" fmla="*/ 149981 w 9187543"/>
              <a:gd name="connsiteY3" fmla="*/ 2663929 h 3636386"/>
              <a:gd name="connsiteX4" fmla="*/ 159658 w 9187543"/>
              <a:gd name="connsiteY4" fmla="*/ 2654253 h 3636386"/>
              <a:gd name="connsiteX5" fmla="*/ 193524 w 9187543"/>
              <a:gd name="connsiteY5" fmla="*/ 2634901 h 3636386"/>
              <a:gd name="connsiteX6" fmla="*/ 208039 w 9187543"/>
              <a:gd name="connsiteY6" fmla="*/ 2630063 h 3636386"/>
              <a:gd name="connsiteX7" fmla="*/ 232229 w 9187543"/>
              <a:gd name="connsiteY7" fmla="*/ 2620386 h 3636386"/>
              <a:gd name="connsiteX8" fmla="*/ 261258 w 9187543"/>
              <a:gd name="connsiteY8" fmla="*/ 2610710 h 3636386"/>
              <a:gd name="connsiteX9" fmla="*/ 280610 w 9187543"/>
              <a:gd name="connsiteY9" fmla="*/ 2601034 h 3636386"/>
              <a:gd name="connsiteX10" fmla="*/ 333829 w 9187543"/>
              <a:gd name="connsiteY10" fmla="*/ 2586520 h 3636386"/>
              <a:gd name="connsiteX11" fmla="*/ 382210 w 9187543"/>
              <a:gd name="connsiteY11" fmla="*/ 2581682 h 3636386"/>
              <a:gd name="connsiteX12" fmla="*/ 454781 w 9187543"/>
              <a:gd name="connsiteY12" fmla="*/ 2567167 h 3636386"/>
              <a:gd name="connsiteX13" fmla="*/ 469296 w 9187543"/>
              <a:gd name="connsiteY13" fmla="*/ 2557491 h 3636386"/>
              <a:gd name="connsiteX14" fmla="*/ 541867 w 9187543"/>
              <a:gd name="connsiteY14" fmla="*/ 2542977 h 3636386"/>
              <a:gd name="connsiteX15" fmla="*/ 556381 w 9187543"/>
              <a:gd name="connsiteY15" fmla="*/ 2533301 h 3636386"/>
              <a:gd name="connsiteX16" fmla="*/ 570896 w 9187543"/>
              <a:gd name="connsiteY16" fmla="*/ 2518786 h 3636386"/>
              <a:gd name="connsiteX17" fmla="*/ 599924 w 9187543"/>
              <a:gd name="connsiteY17" fmla="*/ 2509110 h 3636386"/>
              <a:gd name="connsiteX18" fmla="*/ 648305 w 9187543"/>
              <a:gd name="connsiteY18" fmla="*/ 2484920 h 3636386"/>
              <a:gd name="connsiteX19" fmla="*/ 662820 w 9187543"/>
              <a:gd name="connsiteY19" fmla="*/ 2475244 h 3636386"/>
              <a:gd name="connsiteX20" fmla="*/ 682172 w 9187543"/>
              <a:gd name="connsiteY20" fmla="*/ 2455891 h 3636386"/>
              <a:gd name="connsiteX21" fmla="*/ 735391 w 9187543"/>
              <a:gd name="connsiteY21" fmla="*/ 2441377 h 3636386"/>
              <a:gd name="connsiteX22" fmla="*/ 778934 w 9187543"/>
              <a:gd name="connsiteY22" fmla="*/ 2412348 h 3636386"/>
              <a:gd name="connsiteX23" fmla="*/ 793448 w 9187543"/>
              <a:gd name="connsiteY23" fmla="*/ 2402672 h 3636386"/>
              <a:gd name="connsiteX24" fmla="*/ 822477 w 9187543"/>
              <a:gd name="connsiteY24" fmla="*/ 2397834 h 3636386"/>
              <a:gd name="connsiteX25" fmla="*/ 836991 w 9187543"/>
              <a:gd name="connsiteY25" fmla="*/ 2388158 h 3636386"/>
              <a:gd name="connsiteX26" fmla="*/ 861181 w 9187543"/>
              <a:gd name="connsiteY26" fmla="*/ 2378482 h 3636386"/>
              <a:gd name="connsiteX27" fmla="*/ 866020 w 9187543"/>
              <a:gd name="connsiteY27" fmla="*/ 2363967 h 3636386"/>
              <a:gd name="connsiteX28" fmla="*/ 880534 w 9187543"/>
              <a:gd name="connsiteY28" fmla="*/ 2354291 h 3636386"/>
              <a:gd name="connsiteX29" fmla="*/ 924077 w 9187543"/>
              <a:gd name="connsiteY29" fmla="*/ 2330101 h 3636386"/>
              <a:gd name="connsiteX30" fmla="*/ 938591 w 9187543"/>
              <a:gd name="connsiteY30" fmla="*/ 2320424 h 3636386"/>
              <a:gd name="connsiteX31" fmla="*/ 967620 w 9187543"/>
              <a:gd name="connsiteY31" fmla="*/ 2305910 h 3636386"/>
              <a:gd name="connsiteX32" fmla="*/ 986972 w 9187543"/>
              <a:gd name="connsiteY32" fmla="*/ 2286558 h 3636386"/>
              <a:gd name="connsiteX33" fmla="*/ 1054705 w 9187543"/>
              <a:gd name="connsiteY33" fmla="*/ 2272044 h 3636386"/>
              <a:gd name="connsiteX34" fmla="*/ 1074058 w 9187543"/>
              <a:gd name="connsiteY34" fmla="*/ 2262367 h 3636386"/>
              <a:gd name="connsiteX35" fmla="*/ 1088572 w 9187543"/>
              <a:gd name="connsiteY35" fmla="*/ 2257529 h 3636386"/>
              <a:gd name="connsiteX36" fmla="*/ 1161143 w 9187543"/>
              <a:gd name="connsiteY36" fmla="*/ 2243015 h 3636386"/>
              <a:gd name="connsiteX37" fmla="*/ 1209524 w 9187543"/>
              <a:gd name="connsiteY37" fmla="*/ 2233339 h 3636386"/>
              <a:gd name="connsiteX38" fmla="*/ 1325639 w 9187543"/>
              <a:gd name="connsiteY38" fmla="*/ 2223663 h 3636386"/>
              <a:gd name="connsiteX39" fmla="*/ 1374020 w 9187543"/>
              <a:gd name="connsiteY39" fmla="*/ 2218824 h 3636386"/>
              <a:gd name="connsiteX40" fmla="*/ 1611086 w 9187543"/>
              <a:gd name="connsiteY40" fmla="*/ 2228501 h 3636386"/>
              <a:gd name="connsiteX41" fmla="*/ 1678820 w 9187543"/>
              <a:gd name="connsiteY41" fmla="*/ 2243015 h 3636386"/>
              <a:gd name="connsiteX42" fmla="*/ 1732039 w 9187543"/>
              <a:gd name="connsiteY42" fmla="*/ 2247853 h 3636386"/>
              <a:gd name="connsiteX43" fmla="*/ 1920724 w 9187543"/>
              <a:gd name="connsiteY43" fmla="*/ 2238177 h 3636386"/>
              <a:gd name="connsiteX44" fmla="*/ 2032000 w 9187543"/>
              <a:gd name="connsiteY44" fmla="*/ 2233339 h 3636386"/>
              <a:gd name="connsiteX45" fmla="*/ 2070705 w 9187543"/>
              <a:gd name="connsiteY45" fmla="*/ 2223663 h 3636386"/>
              <a:gd name="connsiteX46" fmla="*/ 2114248 w 9187543"/>
              <a:gd name="connsiteY46" fmla="*/ 2213986 h 3636386"/>
              <a:gd name="connsiteX47" fmla="*/ 2138439 w 9187543"/>
              <a:gd name="connsiteY47" fmla="*/ 2204310 h 3636386"/>
              <a:gd name="connsiteX48" fmla="*/ 2196496 w 9187543"/>
              <a:gd name="connsiteY48" fmla="*/ 2189796 h 3636386"/>
              <a:gd name="connsiteX49" fmla="*/ 2404534 w 9187543"/>
              <a:gd name="connsiteY49" fmla="*/ 2189796 h 3636386"/>
              <a:gd name="connsiteX50" fmla="*/ 2665791 w 9187543"/>
              <a:gd name="connsiteY50" fmla="*/ 2184958 h 3636386"/>
              <a:gd name="connsiteX51" fmla="*/ 2704496 w 9187543"/>
              <a:gd name="connsiteY51" fmla="*/ 2175282 h 3636386"/>
              <a:gd name="connsiteX52" fmla="*/ 2723848 w 9187543"/>
              <a:gd name="connsiteY52" fmla="*/ 2165605 h 3636386"/>
              <a:gd name="connsiteX53" fmla="*/ 3018972 w 9187543"/>
              <a:gd name="connsiteY53" fmla="*/ 2155929 h 3636386"/>
              <a:gd name="connsiteX54" fmla="*/ 3033486 w 9187543"/>
              <a:gd name="connsiteY54" fmla="*/ 2151091 h 3636386"/>
              <a:gd name="connsiteX55" fmla="*/ 3052839 w 9187543"/>
              <a:gd name="connsiteY55" fmla="*/ 2141415 h 3636386"/>
              <a:gd name="connsiteX56" fmla="*/ 3072191 w 9187543"/>
              <a:gd name="connsiteY56" fmla="*/ 2136577 h 3636386"/>
              <a:gd name="connsiteX57" fmla="*/ 3086705 w 9187543"/>
              <a:gd name="connsiteY57" fmla="*/ 2126901 h 3636386"/>
              <a:gd name="connsiteX58" fmla="*/ 3101220 w 9187543"/>
              <a:gd name="connsiteY58" fmla="*/ 2122063 h 3636386"/>
              <a:gd name="connsiteX59" fmla="*/ 3125410 w 9187543"/>
              <a:gd name="connsiteY59" fmla="*/ 2112386 h 3636386"/>
              <a:gd name="connsiteX60" fmla="*/ 3139924 w 9187543"/>
              <a:gd name="connsiteY60" fmla="*/ 2107548 h 3636386"/>
              <a:gd name="connsiteX61" fmla="*/ 3154439 w 9187543"/>
              <a:gd name="connsiteY61" fmla="*/ 2097872 h 3636386"/>
              <a:gd name="connsiteX62" fmla="*/ 3183467 w 9187543"/>
              <a:gd name="connsiteY62" fmla="*/ 2088196 h 3636386"/>
              <a:gd name="connsiteX63" fmla="*/ 3217334 w 9187543"/>
              <a:gd name="connsiteY63" fmla="*/ 2064005 h 3636386"/>
              <a:gd name="connsiteX64" fmla="*/ 3246362 w 9187543"/>
              <a:gd name="connsiteY64" fmla="*/ 2059167 h 3636386"/>
              <a:gd name="connsiteX65" fmla="*/ 3260877 w 9187543"/>
              <a:gd name="connsiteY65" fmla="*/ 2049491 h 3636386"/>
              <a:gd name="connsiteX66" fmla="*/ 3275391 w 9187543"/>
              <a:gd name="connsiteY66" fmla="*/ 2034977 h 3636386"/>
              <a:gd name="connsiteX67" fmla="*/ 3304420 w 9187543"/>
              <a:gd name="connsiteY67" fmla="*/ 2025301 h 3636386"/>
              <a:gd name="connsiteX68" fmla="*/ 3309258 w 9187543"/>
              <a:gd name="connsiteY68" fmla="*/ 2010786 h 3636386"/>
              <a:gd name="connsiteX69" fmla="*/ 3333448 w 9187543"/>
              <a:gd name="connsiteY69" fmla="*/ 1976920 h 3636386"/>
              <a:gd name="connsiteX70" fmla="*/ 3347962 w 9187543"/>
              <a:gd name="connsiteY70" fmla="*/ 1952729 h 3636386"/>
              <a:gd name="connsiteX71" fmla="*/ 3357639 w 9187543"/>
              <a:gd name="connsiteY71" fmla="*/ 1938215 h 3636386"/>
              <a:gd name="connsiteX72" fmla="*/ 3372153 w 9187543"/>
              <a:gd name="connsiteY72" fmla="*/ 1914024 h 3636386"/>
              <a:gd name="connsiteX73" fmla="*/ 3381829 w 9187543"/>
              <a:gd name="connsiteY73" fmla="*/ 1899510 h 3636386"/>
              <a:gd name="connsiteX74" fmla="*/ 3406020 w 9187543"/>
              <a:gd name="connsiteY74" fmla="*/ 1875320 h 3636386"/>
              <a:gd name="connsiteX75" fmla="*/ 3439886 w 9187543"/>
              <a:gd name="connsiteY75" fmla="*/ 1865644 h 3636386"/>
              <a:gd name="connsiteX76" fmla="*/ 3459239 w 9187543"/>
              <a:gd name="connsiteY76" fmla="*/ 1855967 h 3636386"/>
              <a:gd name="connsiteX77" fmla="*/ 3488267 w 9187543"/>
              <a:gd name="connsiteY77" fmla="*/ 1851129 h 3636386"/>
              <a:gd name="connsiteX78" fmla="*/ 3517296 w 9187543"/>
              <a:gd name="connsiteY78" fmla="*/ 1836615 h 3636386"/>
              <a:gd name="connsiteX79" fmla="*/ 3551162 w 9187543"/>
              <a:gd name="connsiteY79" fmla="*/ 1822101 h 3636386"/>
              <a:gd name="connsiteX80" fmla="*/ 3565677 w 9187543"/>
              <a:gd name="connsiteY80" fmla="*/ 1812424 h 3636386"/>
              <a:gd name="connsiteX81" fmla="*/ 3599543 w 9187543"/>
              <a:gd name="connsiteY81" fmla="*/ 1802748 h 3636386"/>
              <a:gd name="connsiteX82" fmla="*/ 3647924 w 9187543"/>
              <a:gd name="connsiteY82" fmla="*/ 1788234 h 3636386"/>
              <a:gd name="connsiteX83" fmla="*/ 3662439 w 9187543"/>
              <a:gd name="connsiteY83" fmla="*/ 1778558 h 3636386"/>
              <a:gd name="connsiteX84" fmla="*/ 3696305 w 9187543"/>
              <a:gd name="connsiteY84" fmla="*/ 1773720 h 3636386"/>
              <a:gd name="connsiteX85" fmla="*/ 3710820 w 9187543"/>
              <a:gd name="connsiteY85" fmla="*/ 1764044 h 3636386"/>
              <a:gd name="connsiteX86" fmla="*/ 3783391 w 9187543"/>
              <a:gd name="connsiteY86" fmla="*/ 1754367 h 3636386"/>
              <a:gd name="connsiteX87" fmla="*/ 3822096 w 9187543"/>
              <a:gd name="connsiteY87" fmla="*/ 1735015 h 3636386"/>
              <a:gd name="connsiteX88" fmla="*/ 3865639 w 9187543"/>
              <a:gd name="connsiteY88" fmla="*/ 1720501 h 3636386"/>
              <a:gd name="connsiteX89" fmla="*/ 3884991 w 9187543"/>
              <a:gd name="connsiteY89" fmla="*/ 1705986 h 3636386"/>
              <a:gd name="connsiteX90" fmla="*/ 3904343 w 9187543"/>
              <a:gd name="connsiteY90" fmla="*/ 1686634 h 3636386"/>
              <a:gd name="connsiteX91" fmla="*/ 3928534 w 9187543"/>
              <a:gd name="connsiteY91" fmla="*/ 1681796 h 3636386"/>
              <a:gd name="connsiteX92" fmla="*/ 3943048 w 9187543"/>
              <a:gd name="connsiteY92" fmla="*/ 1667282 h 3636386"/>
              <a:gd name="connsiteX93" fmla="*/ 3981753 w 9187543"/>
              <a:gd name="connsiteY93" fmla="*/ 1643091 h 3636386"/>
              <a:gd name="connsiteX94" fmla="*/ 4015620 w 9187543"/>
              <a:gd name="connsiteY94" fmla="*/ 1623739 h 3636386"/>
              <a:gd name="connsiteX95" fmla="*/ 4030134 w 9187543"/>
              <a:gd name="connsiteY95" fmla="*/ 1614063 h 3636386"/>
              <a:gd name="connsiteX96" fmla="*/ 4044648 w 9187543"/>
              <a:gd name="connsiteY96" fmla="*/ 1609224 h 3636386"/>
              <a:gd name="connsiteX97" fmla="*/ 4107543 w 9187543"/>
              <a:gd name="connsiteY97" fmla="*/ 1594710 h 3636386"/>
              <a:gd name="connsiteX98" fmla="*/ 4131734 w 9187543"/>
              <a:gd name="connsiteY98" fmla="*/ 1585034 h 3636386"/>
              <a:gd name="connsiteX99" fmla="*/ 4170439 w 9187543"/>
              <a:gd name="connsiteY99" fmla="*/ 1575358 h 3636386"/>
              <a:gd name="connsiteX100" fmla="*/ 4189791 w 9187543"/>
              <a:gd name="connsiteY100" fmla="*/ 1565682 h 3636386"/>
              <a:gd name="connsiteX101" fmla="*/ 4213981 w 9187543"/>
              <a:gd name="connsiteY101" fmla="*/ 1560844 h 3636386"/>
              <a:gd name="connsiteX102" fmla="*/ 4223658 w 9187543"/>
              <a:gd name="connsiteY102" fmla="*/ 1551167 h 3636386"/>
              <a:gd name="connsiteX103" fmla="*/ 4301067 w 9187543"/>
              <a:gd name="connsiteY103" fmla="*/ 1541491 h 3636386"/>
              <a:gd name="connsiteX104" fmla="*/ 4344610 w 9187543"/>
              <a:gd name="connsiteY104" fmla="*/ 1526977 h 3636386"/>
              <a:gd name="connsiteX105" fmla="*/ 4359124 w 9187543"/>
              <a:gd name="connsiteY105" fmla="*/ 1517301 h 3636386"/>
              <a:gd name="connsiteX106" fmla="*/ 4373639 w 9187543"/>
              <a:gd name="connsiteY106" fmla="*/ 1512463 h 3636386"/>
              <a:gd name="connsiteX107" fmla="*/ 4407505 w 9187543"/>
              <a:gd name="connsiteY107" fmla="*/ 1497948 h 3636386"/>
              <a:gd name="connsiteX108" fmla="*/ 4431696 w 9187543"/>
              <a:gd name="connsiteY108" fmla="*/ 1478596 h 3636386"/>
              <a:gd name="connsiteX109" fmla="*/ 4470400 w 9187543"/>
              <a:gd name="connsiteY109" fmla="*/ 1454405 h 3636386"/>
              <a:gd name="connsiteX110" fmla="*/ 4484915 w 9187543"/>
              <a:gd name="connsiteY110" fmla="*/ 1444729 h 3636386"/>
              <a:gd name="connsiteX111" fmla="*/ 4504267 w 9187543"/>
              <a:gd name="connsiteY111" fmla="*/ 1439891 h 3636386"/>
              <a:gd name="connsiteX112" fmla="*/ 4538134 w 9187543"/>
              <a:gd name="connsiteY112" fmla="*/ 1425377 h 3636386"/>
              <a:gd name="connsiteX113" fmla="*/ 4552648 w 9187543"/>
              <a:gd name="connsiteY113" fmla="*/ 1415701 h 3636386"/>
              <a:gd name="connsiteX114" fmla="*/ 4654248 w 9187543"/>
              <a:gd name="connsiteY114" fmla="*/ 1425377 h 3636386"/>
              <a:gd name="connsiteX115" fmla="*/ 4712305 w 9187543"/>
              <a:gd name="connsiteY115" fmla="*/ 1439891 h 3636386"/>
              <a:gd name="connsiteX116" fmla="*/ 4871962 w 9187543"/>
              <a:gd name="connsiteY116" fmla="*/ 1430215 h 3636386"/>
              <a:gd name="connsiteX117" fmla="*/ 4920343 w 9187543"/>
              <a:gd name="connsiteY117" fmla="*/ 1410863 h 3636386"/>
              <a:gd name="connsiteX118" fmla="*/ 4934858 w 9187543"/>
              <a:gd name="connsiteY118" fmla="*/ 1406024 h 3636386"/>
              <a:gd name="connsiteX119" fmla="*/ 4949372 w 9187543"/>
              <a:gd name="connsiteY119" fmla="*/ 1396348 h 3636386"/>
              <a:gd name="connsiteX120" fmla="*/ 4968724 w 9187543"/>
              <a:gd name="connsiteY120" fmla="*/ 1391510 h 3636386"/>
              <a:gd name="connsiteX121" fmla="*/ 4983239 w 9187543"/>
              <a:gd name="connsiteY121" fmla="*/ 1386672 h 3636386"/>
              <a:gd name="connsiteX122" fmla="*/ 5825067 w 9187543"/>
              <a:gd name="connsiteY122" fmla="*/ 1391510 h 3636386"/>
              <a:gd name="connsiteX123" fmla="*/ 5858934 w 9187543"/>
              <a:gd name="connsiteY123" fmla="*/ 1401186 h 3636386"/>
              <a:gd name="connsiteX124" fmla="*/ 5887962 w 9187543"/>
              <a:gd name="connsiteY124" fmla="*/ 1406024 h 3636386"/>
              <a:gd name="connsiteX125" fmla="*/ 5897639 w 9187543"/>
              <a:gd name="connsiteY125" fmla="*/ 1415701 h 3636386"/>
              <a:gd name="connsiteX126" fmla="*/ 5926667 w 9187543"/>
              <a:gd name="connsiteY126" fmla="*/ 1425377 h 3636386"/>
              <a:gd name="connsiteX127" fmla="*/ 5936343 w 9187543"/>
              <a:gd name="connsiteY127" fmla="*/ 1444729 h 3636386"/>
              <a:gd name="connsiteX128" fmla="*/ 5965372 w 9187543"/>
              <a:gd name="connsiteY128" fmla="*/ 1478596 h 3636386"/>
              <a:gd name="connsiteX129" fmla="*/ 5984724 w 9187543"/>
              <a:gd name="connsiteY129" fmla="*/ 1493110 h 3636386"/>
              <a:gd name="connsiteX130" fmla="*/ 5999239 w 9187543"/>
              <a:gd name="connsiteY130" fmla="*/ 1522139 h 3636386"/>
              <a:gd name="connsiteX131" fmla="*/ 6033105 w 9187543"/>
              <a:gd name="connsiteY131" fmla="*/ 1546329 h 3636386"/>
              <a:gd name="connsiteX132" fmla="*/ 6052458 w 9187543"/>
              <a:gd name="connsiteY132" fmla="*/ 1551167 h 3636386"/>
              <a:gd name="connsiteX133" fmla="*/ 6066972 w 9187543"/>
              <a:gd name="connsiteY133" fmla="*/ 1560844 h 3636386"/>
              <a:gd name="connsiteX134" fmla="*/ 6086324 w 9187543"/>
              <a:gd name="connsiteY134" fmla="*/ 1575358 h 3636386"/>
              <a:gd name="connsiteX135" fmla="*/ 6105677 w 9187543"/>
              <a:gd name="connsiteY135" fmla="*/ 1580196 h 3636386"/>
              <a:gd name="connsiteX136" fmla="*/ 6120191 w 9187543"/>
              <a:gd name="connsiteY136" fmla="*/ 1585034 h 3636386"/>
              <a:gd name="connsiteX137" fmla="*/ 6134705 w 9187543"/>
              <a:gd name="connsiteY137" fmla="*/ 1594710 h 3636386"/>
              <a:gd name="connsiteX138" fmla="*/ 6149220 w 9187543"/>
              <a:gd name="connsiteY138" fmla="*/ 1599548 h 3636386"/>
              <a:gd name="connsiteX139" fmla="*/ 6212115 w 9187543"/>
              <a:gd name="connsiteY139" fmla="*/ 1614063 h 3636386"/>
              <a:gd name="connsiteX140" fmla="*/ 6250820 w 9187543"/>
              <a:gd name="connsiteY140" fmla="*/ 1628577 h 3636386"/>
              <a:gd name="connsiteX141" fmla="*/ 6265334 w 9187543"/>
              <a:gd name="connsiteY141" fmla="*/ 1638253 h 3636386"/>
              <a:gd name="connsiteX142" fmla="*/ 6284686 w 9187543"/>
              <a:gd name="connsiteY142" fmla="*/ 1643091 h 3636386"/>
              <a:gd name="connsiteX143" fmla="*/ 6299200 w 9187543"/>
              <a:gd name="connsiteY143" fmla="*/ 1652767 h 3636386"/>
              <a:gd name="connsiteX144" fmla="*/ 6318553 w 9187543"/>
              <a:gd name="connsiteY144" fmla="*/ 1672120 h 3636386"/>
              <a:gd name="connsiteX145" fmla="*/ 6323391 w 9187543"/>
              <a:gd name="connsiteY145" fmla="*/ 1686634 h 3636386"/>
              <a:gd name="connsiteX146" fmla="*/ 6333067 w 9187543"/>
              <a:gd name="connsiteY146" fmla="*/ 1701148 h 3636386"/>
              <a:gd name="connsiteX147" fmla="*/ 6337905 w 9187543"/>
              <a:gd name="connsiteY147" fmla="*/ 1720501 h 3636386"/>
              <a:gd name="connsiteX148" fmla="*/ 6347581 w 9187543"/>
              <a:gd name="connsiteY148" fmla="*/ 1735015 h 3636386"/>
              <a:gd name="connsiteX149" fmla="*/ 6352420 w 9187543"/>
              <a:gd name="connsiteY149" fmla="*/ 1749529 h 3636386"/>
              <a:gd name="connsiteX150" fmla="*/ 6366934 w 9187543"/>
              <a:gd name="connsiteY150" fmla="*/ 1822101 h 3636386"/>
              <a:gd name="connsiteX151" fmla="*/ 6376610 w 9187543"/>
              <a:gd name="connsiteY151" fmla="*/ 1836615 h 3636386"/>
              <a:gd name="connsiteX152" fmla="*/ 6395962 w 9187543"/>
              <a:gd name="connsiteY152" fmla="*/ 1880158 h 3636386"/>
              <a:gd name="connsiteX153" fmla="*/ 6410477 w 9187543"/>
              <a:gd name="connsiteY153" fmla="*/ 1894672 h 3636386"/>
              <a:gd name="connsiteX154" fmla="*/ 6424991 w 9187543"/>
              <a:gd name="connsiteY154" fmla="*/ 1899510 h 3636386"/>
              <a:gd name="connsiteX155" fmla="*/ 6429829 w 9187543"/>
              <a:gd name="connsiteY155" fmla="*/ 1914024 h 3636386"/>
              <a:gd name="connsiteX156" fmla="*/ 6444343 w 9187543"/>
              <a:gd name="connsiteY156" fmla="*/ 1918863 h 3636386"/>
              <a:gd name="connsiteX157" fmla="*/ 6458858 w 9187543"/>
              <a:gd name="connsiteY157" fmla="*/ 1928539 h 3636386"/>
              <a:gd name="connsiteX158" fmla="*/ 6473372 w 9187543"/>
              <a:gd name="connsiteY158" fmla="*/ 1933377 h 3636386"/>
              <a:gd name="connsiteX159" fmla="*/ 6492724 w 9187543"/>
              <a:gd name="connsiteY159" fmla="*/ 1943053 h 3636386"/>
              <a:gd name="connsiteX160" fmla="*/ 6526591 w 9187543"/>
              <a:gd name="connsiteY160" fmla="*/ 1952729 h 3636386"/>
              <a:gd name="connsiteX161" fmla="*/ 6541105 w 9187543"/>
              <a:gd name="connsiteY161" fmla="*/ 1957567 h 3636386"/>
              <a:gd name="connsiteX162" fmla="*/ 6555620 w 9187543"/>
              <a:gd name="connsiteY162" fmla="*/ 1967244 h 3636386"/>
              <a:gd name="connsiteX163" fmla="*/ 6599162 w 9187543"/>
              <a:gd name="connsiteY163" fmla="*/ 1976920 h 3636386"/>
              <a:gd name="connsiteX164" fmla="*/ 6666896 w 9187543"/>
              <a:gd name="connsiteY164" fmla="*/ 2010786 h 3636386"/>
              <a:gd name="connsiteX165" fmla="*/ 6695924 w 9187543"/>
              <a:gd name="connsiteY165" fmla="*/ 2025301 h 3636386"/>
              <a:gd name="connsiteX166" fmla="*/ 6729791 w 9187543"/>
              <a:gd name="connsiteY166" fmla="*/ 2059167 h 3636386"/>
              <a:gd name="connsiteX167" fmla="*/ 6773334 w 9187543"/>
              <a:gd name="connsiteY167" fmla="*/ 2112386 h 3636386"/>
              <a:gd name="connsiteX168" fmla="*/ 6787848 w 9187543"/>
              <a:gd name="connsiteY168" fmla="*/ 2117224 h 3636386"/>
              <a:gd name="connsiteX169" fmla="*/ 6807200 w 9187543"/>
              <a:gd name="connsiteY169" fmla="*/ 2131739 h 3636386"/>
              <a:gd name="connsiteX170" fmla="*/ 6821715 w 9187543"/>
              <a:gd name="connsiteY170" fmla="*/ 2141415 h 3636386"/>
              <a:gd name="connsiteX171" fmla="*/ 6879772 w 9187543"/>
              <a:gd name="connsiteY171" fmla="*/ 2136577 h 3636386"/>
              <a:gd name="connsiteX172" fmla="*/ 6908800 w 9187543"/>
              <a:gd name="connsiteY172" fmla="*/ 2093034 h 3636386"/>
              <a:gd name="connsiteX173" fmla="*/ 6928153 w 9187543"/>
              <a:gd name="connsiteY173" fmla="*/ 2073682 h 3636386"/>
              <a:gd name="connsiteX174" fmla="*/ 6932991 w 9187543"/>
              <a:gd name="connsiteY174" fmla="*/ 2059167 h 3636386"/>
              <a:gd name="connsiteX175" fmla="*/ 6962020 w 9187543"/>
              <a:gd name="connsiteY175" fmla="*/ 2020463 h 3636386"/>
              <a:gd name="connsiteX176" fmla="*/ 6976534 w 9187543"/>
              <a:gd name="connsiteY176" fmla="*/ 2010786 h 3636386"/>
              <a:gd name="connsiteX177" fmla="*/ 6991048 w 9187543"/>
              <a:gd name="connsiteY177" fmla="*/ 1986596 h 3636386"/>
              <a:gd name="connsiteX178" fmla="*/ 6995886 w 9187543"/>
              <a:gd name="connsiteY178" fmla="*/ 1972082 h 3636386"/>
              <a:gd name="connsiteX179" fmla="*/ 7010400 w 9187543"/>
              <a:gd name="connsiteY179" fmla="*/ 1967244 h 3636386"/>
              <a:gd name="connsiteX180" fmla="*/ 7024915 w 9187543"/>
              <a:gd name="connsiteY180" fmla="*/ 1957567 h 3636386"/>
              <a:gd name="connsiteX181" fmla="*/ 7039429 w 9187543"/>
              <a:gd name="connsiteY181" fmla="*/ 1952729 h 3636386"/>
              <a:gd name="connsiteX182" fmla="*/ 7078134 w 9187543"/>
              <a:gd name="connsiteY182" fmla="*/ 1909186 h 3636386"/>
              <a:gd name="connsiteX183" fmla="*/ 7092648 w 9187543"/>
              <a:gd name="connsiteY183" fmla="*/ 1899510 h 3636386"/>
              <a:gd name="connsiteX184" fmla="*/ 7102324 w 9187543"/>
              <a:gd name="connsiteY184" fmla="*/ 1884996 h 3636386"/>
              <a:gd name="connsiteX185" fmla="*/ 7141029 w 9187543"/>
              <a:gd name="connsiteY185" fmla="*/ 1812424 h 3636386"/>
              <a:gd name="connsiteX186" fmla="*/ 7155543 w 9187543"/>
              <a:gd name="connsiteY186" fmla="*/ 1802748 h 3636386"/>
              <a:gd name="connsiteX187" fmla="*/ 7179734 w 9187543"/>
              <a:gd name="connsiteY187" fmla="*/ 1768882 h 3636386"/>
              <a:gd name="connsiteX188" fmla="*/ 7194248 w 9187543"/>
              <a:gd name="connsiteY188" fmla="*/ 1759205 h 3636386"/>
              <a:gd name="connsiteX189" fmla="*/ 7213600 w 9187543"/>
              <a:gd name="connsiteY189" fmla="*/ 1744691 h 3636386"/>
              <a:gd name="connsiteX190" fmla="*/ 7223277 w 9187543"/>
              <a:gd name="connsiteY190" fmla="*/ 1730177 h 3636386"/>
              <a:gd name="connsiteX191" fmla="*/ 7228115 w 9187543"/>
              <a:gd name="connsiteY191" fmla="*/ 1715663 h 3636386"/>
              <a:gd name="connsiteX192" fmla="*/ 7242629 w 9187543"/>
              <a:gd name="connsiteY192" fmla="*/ 1701148 h 3636386"/>
              <a:gd name="connsiteX193" fmla="*/ 7257143 w 9187543"/>
              <a:gd name="connsiteY193" fmla="*/ 1681796 h 3636386"/>
              <a:gd name="connsiteX194" fmla="*/ 7266820 w 9187543"/>
              <a:gd name="connsiteY194" fmla="*/ 1647929 h 3636386"/>
              <a:gd name="connsiteX195" fmla="*/ 7295848 w 9187543"/>
              <a:gd name="connsiteY195" fmla="*/ 1604386 h 3636386"/>
              <a:gd name="connsiteX196" fmla="*/ 7310362 w 9187543"/>
              <a:gd name="connsiteY196" fmla="*/ 1585034 h 3636386"/>
              <a:gd name="connsiteX197" fmla="*/ 7320039 w 9187543"/>
              <a:gd name="connsiteY197" fmla="*/ 1560844 h 3636386"/>
              <a:gd name="connsiteX198" fmla="*/ 7329715 w 9187543"/>
              <a:gd name="connsiteY198" fmla="*/ 1546329 h 3636386"/>
              <a:gd name="connsiteX199" fmla="*/ 7339391 w 9187543"/>
              <a:gd name="connsiteY199" fmla="*/ 1512463 h 3636386"/>
              <a:gd name="connsiteX200" fmla="*/ 7349067 w 9187543"/>
              <a:gd name="connsiteY200" fmla="*/ 1493110 h 3636386"/>
              <a:gd name="connsiteX201" fmla="*/ 7353905 w 9187543"/>
              <a:gd name="connsiteY201" fmla="*/ 1464082 h 3636386"/>
              <a:gd name="connsiteX202" fmla="*/ 7363581 w 9187543"/>
              <a:gd name="connsiteY202" fmla="*/ 1444729 h 3636386"/>
              <a:gd name="connsiteX203" fmla="*/ 7368420 w 9187543"/>
              <a:gd name="connsiteY203" fmla="*/ 1430215 h 3636386"/>
              <a:gd name="connsiteX204" fmla="*/ 7358743 w 9187543"/>
              <a:gd name="connsiteY204" fmla="*/ 1222177 h 3636386"/>
              <a:gd name="connsiteX205" fmla="*/ 7353905 w 9187543"/>
              <a:gd name="connsiteY205" fmla="*/ 1168958 h 3636386"/>
              <a:gd name="connsiteX206" fmla="*/ 7344229 w 9187543"/>
              <a:gd name="connsiteY206" fmla="*/ 1130253 h 3636386"/>
              <a:gd name="connsiteX207" fmla="*/ 7349067 w 9187543"/>
              <a:gd name="connsiteY207" fmla="*/ 1018977 h 3636386"/>
              <a:gd name="connsiteX208" fmla="*/ 7353905 w 9187543"/>
              <a:gd name="connsiteY208" fmla="*/ 941567 h 3636386"/>
              <a:gd name="connsiteX209" fmla="*/ 7363581 w 9187543"/>
              <a:gd name="connsiteY209" fmla="*/ 907701 h 3636386"/>
              <a:gd name="connsiteX210" fmla="*/ 7378096 w 9187543"/>
              <a:gd name="connsiteY210" fmla="*/ 859320 h 3636386"/>
              <a:gd name="connsiteX211" fmla="*/ 7387772 w 9187543"/>
              <a:gd name="connsiteY211" fmla="*/ 844805 h 3636386"/>
              <a:gd name="connsiteX212" fmla="*/ 7407124 w 9187543"/>
              <a:gd name="connsiteY212" fmla="*/ 815777 h 3636386"/>
              <a:gd name="connsiteX213" fmla="*/ 7431315 w 9187543"/>
              <a:gd name="connsiteY213" fmla="*/ 796424 h 3636386"/>
              <a:gd name="connsiteX214" fmla="*/ 7440991 w 9187543"/>
              <a:gd name="connsiteY214" fmla="*/ 781910 h 3636386"/>
              <a:gd name="connsiteX215" fmla="*/ 7470020 w 9187543"/>
              <a:gd name="connsiteY215" fmla="*/ 767396 h 3636386"/>
              <a:gd name="connsiteX216" fmla="*/ 7479696 w 9187543"/>
              <a:gd name="connsiteY216" fmla="*/ 752882 h 3636386"/>
              <a:gd name="connsiteX217" fmla="*/ 7489372 w 9187543"/>
              <a:gd name="connsiteY217" fmla="*/ 723853 h 3636386"/>
              <a:gd name="connsiteX218" fmla="*/ 7503886 w 9187543"/>
              <a:gd name="connsiteY218" fmla="*/ 714177 h 3636386"/>
              <a:gd name="connsiteX219" fmla="*/ 7518400 w 9187543"/>
              <a:gd name="connsiteY219" fmla="*/ 670634 h 3636386"/>
              <a:gd name="connsiteX220" fmla="*/ 7523239 w 9187543"/>
              <a:gd name="connsiteY220" fmla="*/ 656120 h 3636386"/>
              <a:gd name="connsiteX221" fmla="*/ 7532915 w 9187543"/>
              <a:gd name="connsiteY221" fmla="*/ 641605 h 3636386"/>
              <a:gd name="connsiteX222" fmla="*/ 7547429 w 9187543"/>
              <a:gd name="connsiteY222" fmla="*/ 607739 h 3636386"/>
              <a:gd name="connsiteX223" fmla="*/ 7552267 w 9187543"/>
              <a:gd name="connsiteY223" fmla="*/ 588386 h 3636386"/>
              <a:gd name="connsiteX224" fmla="*/ 7571620 w 9187543"/>
              <a:gd name="connsiteY224" fmla="*/ 569034 h 3636386"/>
              <a:gd name="connsiteX225" fmla="*/ 7615162 w 9187543"/>
              <a:gd name="connsiteY225" fmla="*/ 515815 h 3636386"/>
              <a:gd name="connsiteX226" fmla="*/ 7653867 w 9187543"/>
              <a:gd name="connsiteY226" fmla="*/ 486786 h 3636386"/>
              <a:gd name="connsiteX227" fmla="*/ 7687734 w 9187543"/>
              <a:gd name="connsiteY227" fmla="*/ 443244 h 3636386"/>
              <a:gd name="connsiteX228" fmla="*/ 7755467 w 9187543"/>
              <a:gd name="connsiteY228" fmla="*/ 385186 h 3636386"/>
              <a:gd name="connsiteX229" fmla="*/ 7784496 w 9187543"/>
              <a:gd name="connsiteY229" fmla="*/ 356158 h 3636386"/>
              <a:gd name="connsiteX230" fmla="*/ 7837715 w 9187543"/>
              <a:gd name="connsiteY230" fmla="*/ 327129 h 3636386"/>
              <a:gd name="connsiteX231" fmla="*/ 7939315 w 9187543"/>
              <a:gd name="connsiteY231" fmla="*/ 302939 h 3636386"/>
              <a:gd name="connsiteX232" fmla="*/ 8016724 w 9187543"/>
              <a:gd name="connsiteY232" fmla="*/ 283586 h 3636386"/>
              <a:gd name="connsiteX233" fmla="*/ 8050591 w 9187543"/>
              <a:gd name="connsiteY233" fmla="*/ 259396 h 3636386"/>
              <a:gd name="connsiteX234" fmla="*/ 8103810 w 9187543"/>
              <a:gd name="connsiteY234" fmla="*/ 225529 h 3636386"/>
              <a:gd name="connsiteX235" fmla="*/ 8132839 w 9187543"/>
              <a:gd name="connsiteY235" fmla="*/ 196501 h 3636386"/>
              <a:gd name="connsiteX236" fmla="*/ 8147353 w 9187543"/>
              <a:gd name="connsiteY236" fmla="*/ 167472 h 3636386"/>
              <a:gd name="connsiteX237" fmla="*/ 8215086 w 9187543"/>
              <a:gd name="connsiteY237" fmla="*/ 143282 h 3636386"/>
              <a:gd name="connsiteX238" fmla="*/ 8244115 w 9187543"/>
              <a:gd name="connsiteY238" fmla="*/ 114253 h 3636386"/>
              <a:gd name="connsiteX239" fmla="*/ 8268305 w 9187543"/>
              <a:gd name="connsiteY239" fmla="*/ 104577 h 3636386"/>
              <a:gd name="connsiteX240" fmla="*/ 8302172 w 9187543"/>
              <a:gd name="connsiteY240" fmla="*/ 90063 h 3636386"/>
              <a:gd name="connsiteX241" fmla="*/ 8326362 w 9187543"/>
              <a:gd name="connsiteY241" fmla="*/ 80386 h 3636386"/>
              <a:gd name="connsiteX242" fmla="*/ 8365067 w 9187543"/>
              <a:gd name="connsiteY242" fmla="*/ 75548 h 3636386"/>
              <a:gd name="connsiteX243" fmla="*/ 8466667 w 9187543"/>
              <a:gd name="connsiteY243" fmla="*/ 56196 h 3636386"/>
              <a:gd name="connsiteX244" fmla="*/ 8510210 w 9187543"/>
              <a:gd name="connsiteY244" fmla="*/ 36844 h 3636386"/>
              <a:gd name="connsiteX245" fmla="*/ 8529562 w 9187543"/>
              <a:gd name="connsiteY245" fmla="*/ 32005 h 3636386"/>
              <a:gd name="connsiteX246" fmla="*/ 8597296 w 9187543"/>
              <a:gd name="connsiteY246" fmla="*/ 12653 h 3636386"/>
              <a:gd name="connsiteX247" fmla="*/ 8611810 w 9187543"/>
              <a:gd name="connsiteY247" fmla="*/ 2977 h 3636386"/>
              <a:gd name="connsiteX248" fmla="*/ 8790820 w 9187543"/>
              <a:gd name="connsiteY248" fmla="*/ 12653 h 3636386"/>
              <a:gd name="connsiteX249" fmla="*/ 8815010 w 9187543"/>
              <a:gd name="connsiteY249" fmla="*/ 36844 h 3636386"/>
              <a:gd name="connsiteX250" fmla="*/ 8853715 w 9187543"/>
              <a:gd name="connsiteY250" fmla="*/ 51358 h 3636386"/>
              <a:gd name="connsiteX251" fmla="*/ 8858553 w 9187543"/>
              <a:gd name="connsiteY251" fmla="*/ 70710 h 3636386"/>
              <a:gd name="connsiteX252" fmla="*/ 8877905 w 9187543"/>
              <a:gd name="connsiteY252" fmla="*/ 75548 h 3636386"/>
              <a:gd name="connsiteX253" fmla="*/ 8897258 w 9187543"/>
              <a:gd name="connsiteY253" fmla="*/ 90063 h 3636386"/>
              <a:gd name="connsiteX254" fmla="*/ 8916610 w 9187543"/>
              <a:gd name="connsiteY254" fmla="*/ 99739 h 3636386"/>
              <a:gd name="connsiteX255" fmla="*/ 8931124 w 9187543"/>
              <a:gd name="connsiteY255" fmla="*/ 119091 h 3636386"/>
              <a:gd name="connsiteX256" fmla="*/ 8964991 w 9187543"/>
              <a:gd name="connsiteY256" fmla="*/ 143282 h 3636386"/>
              <a:gd name="connsiteX257" fmla="*/ 8974667 w 9187543"/>
              <a:gd name="connsiteY257" fmla="*/ 167472 h 3636386"/>
              <a:gd name="connsiteX258" fmla="*/ 8994020 w 9187543"/>
              <a:gd name="connsiteY258" fmla="*/ 186824 h 3636386"/>
              <a:gd name="connsiteX259" fmla="*/ 9008534 w 9187543"/>
              <a:gd name="connsiteY259" fmla="*/ 206177 h 3636386"/>
              <a:gd name="connsiteX260" fmla="*/ 9037562 w 9187543"/>
              <a:gd name="connsiteY260" fmla="*/ 249720 h 3636386"/>
              <a:gd name="connsiteX261" fmla="*/ 9042400 w 9187543"/>
              <a:gd name="connsiteY261" fmla="*/ 264234 h 3636386"/>
              <a:gd name="connsiteX262" fmla="*/ 9061753 w 9187543"/>
              <a:gd name="connsiteY262" fmla="*/ 283586 h 3636386"/>
              <a:gd name="connsiteX263" fmla="*/ 9071429 w 9187543"/>
              <a:gd name="connsiteY263" fmla="*/ 307777 h 3636386"/>
              <a:gd name="connsiteX264" fmla="*/ 9076267 w 9187543"/>
              <a:gd name="connsiteY264" fmla="*/ 322291 h 3636386"/>
              <a:gd name="connsiteX265" fmla="*/ 9085943 w 9187543"/>
              <a:gd name="connsiteY265" fmla="*/ 336805 h 3636386"/>
              <a:gd name="connsiteX266" fmla="*/ 9095620 w 9187543"/>
              <a:gd name="connsiteY266" fmla="*/ 365834 h 3636386"/>
              <a:gd name="connsiteX267" fmla="*/ 9110134 w 9187543"/>
              <a:gd name="connsiteY267" fmla="*/ 394863 h 3636386"/>
              <a:gd name="connsiteX268" fmla="*/ 9114972 w 9187543"/>
              <a:gd name="connsiteY268" fmla="*/ 409377 h 3636386"/>
              <a:gd name="connsiteX269" fmla="*/ 9124648 w 9187543"/>
              <a:gd name="connsiteY269" fmla="*/ 428729 h 3636386"/>
              <a:gd name="connsiteX270" fmla="*/ 9153677 w 9187543"/>
              <a:gd name="connsiteY270" fmla="*/ 506139 h 3636386"/>
              <a:gd name="connsiteX271" fmla="*/ 9163353 w 9187543"/>
              <a:gd name="connsiteY271" fmla="*/ 535167 h 3636386"/>
              <a:gd name="connsiteX272" fmla="*/ 9168191 w 9187543"/>
              <a:gd name="connsiteY272" fmla="*/ 612577 h 3636386"/>
              <a:gd name="connsiteX273" fmla="*/ 9177867 w 9187543"/>
              <a:gd name="connsiteY273" fmla="*/ 636767 h 3636386"/>
              <a:gd name="connsiteX274" fmla="*/ 9187543 w 9187543"/>
              <a:gd name="connsiteY274" fmla="*/ 733529 h 3636386"/>
              <a:gd name="connsiteX275" fmla="*/ 9182705 w 9187543"/>
              <a:gd name="connsiteY275" fmla="*/ 1207663 h 3636386"/>
              <a:gd name="connsiteX276" fmla="*/ 9173029 w 9187543"/>
              <a:gd name="connsiteY276" fmla="*/ 1246367 h 3636386"/>
              <a:gd name="connsiteX277" fmla="*/ 9163353 w 9187543"/>
              <a:gd name="connsiteY277" fmla="*/ 1338291 h 3636386"/>
              <a:gd name="connsiteX278" fmla="*/ 9148839 w 9187543"/>
              <a:gd name="connsiteY278" fmla="*/ 1449567 h 3636386"/>
              <a:gd name="connsiteX279" fmla="*/ 9129486 w 9187543"/>
              <a:gd name="connsiteY279" fmla="*/ 1541491 h 3636386"/>
              <a:gd name="connsiteX280" fmla="*/ 9114972 w 9187543"/>
              <a:gd name="connsiteY280" fmla="*/ 1589872 h 3636386"/>
              <a:gd name="connsiteX281" fmla="*/ 9110134 w 9187543"/>
              <a:gd name="connsiteY281" fmla="*/ 1604386 h 3636386"/>
              <a:gd name="connsiteX282" fmla="*/ 9090781 w 9187543"/>
              <a:gd name="connsiteY282" fmla="*/ 1633415 h 3636386"/>
              <a:gd name="connsiteX283" fmla="*/ 9085943 w 9187543"/>
              <a:gd name="connsiteY283" fmla="*/ 1652767 h 3636386"/>
              <a:gd name="connsiteX284" fmla="*/ 9056915 w 9187543"/>
              <a:gd name="connsiteY284" fmla="*/ 1686634 h 3636386"/>
              <a:gd name="connsiteX285" fmla="*/ 9042400 w 9187543"/>
              <a:gd name="connsiteY285" fmla="*/ 1710824 h 3636386"/>
              <a:gd name="connsiteX286" fmla="*/ 9023048 w 9187543"/>
              <a:gd name="connsiteY286" fmla="*/ 1730177 h 3636386"/>
              <a:gd name="connsiteX287" fmla="*/ 8989181 w 9187543"/>
              <a:gd name="connsiteY287" fmla="*/ 1773720 h 3636386"/>
              <a:gd name="connsiteX288" fmla="*/ 8955315 w 9187543"/>
              <a:gd name="connsiteY288" fmla="*/ 1797910 h 3636386"/>
              <a:gd name="connsiteX289" fmla="*/ 8931124 w 9187543"/>
              <a:gd name="connsiteY289" fmla="*/ 1822101 h 3636386"/>
              <a:gd name="connsiteX290" fmla="*/ 8897258 w 9187543"/>
              <a:gd name="connsiteY290" fmla="*/ 1846291 h 3636386"/>
              <a:gd name="connsiteX291" fmla="*/ 8887581 w 9187543"/>
              <a:gd name="connsiteY291" fmla="*/ 1860805 h 3636386"/>
              <a:gd name="connsiteX292" fmla="*/ 8844039 w 9187543"/>
              <a:gd name="connsiteY292" fmla="*/ 1884996 h 3636386"/>
              <a:gd name="connsiteX293" fmla="*/ 8819848 w 9187543"/>
              <a:gd name="connsiteY293" fmla="*/ 1914024 h 3636386"/>
              <a:gd name="connsiteX294" fmla="*/ 8805334 w 9187543"/>
              <a:gd name="connsiteY294" fmla="*/ 1918863 h 3636386"/>
              <a:gd name="connsiteX295" fmla="*/ 8781143 w 9187543"/>
              <a:gd name="connsiteY295" fmla="*/ 1933377 h 3636386"/>
              <a:gd name="connsiteX296" fmla="*/ 8747277 w 9187543"/>
              <a:gd name="connsiteY296" fmla="*/ 1947891 h 3636386"/>
              <a:gd name="connsiteX297" fmla="*/ 8732762 w 9187543"/>
              <a:gd name="connsiteY297" fmla="*/ 1962405 h 3636386"/>
              <a:gd name="connsiteX298" fmla="*/ 8689220 w 9187543"/>
              <a:gd name="connsiteY298" fmla="*/ 2078520 h 3636386"/>
              <a:gd name="connsiteX299" fmla="*/ 8665029 w 9187543"/>
              <a:gd name="connsiteY299" fmla="*/ 2160767 h 3636386"/>
              <a:gd name="connsiteX300" fmla="*/ 8655353 w 9187543"/>
              <a:gd name="connsiteY300" fmla="*/ 2175282 h 3636386"/>
              <a:gd name="connsiteX301" fmla="*/ 8631162 w 9187543"/>
              <a:gd name="connsiteY301" fmla="*/ 2209148 h 3636386"/>
              <a:gd name="connsiteX302" fmla="*/ 8626324 w 9187543"/>
              <a:gd name="connsiteY302" fmla="*/ 2233339 h 3636386"/>
              <a:gd name="connsiteX303" fmla="*/ 8611810 w 9187543"/>
              <a:gd name="connsiteY303" fmla="*/ 2252691 h 3636386"/>
              <a:gd name="connsiteX304" fmla="*/ 8568267 w 9187543"/>
              <a:gd name="connsiteY304" fmla="*/ 2286558 h 3636386"/>
              <a:gd name="connsiteX305" fmla="*/ 8544077 w 9187543"/>
              <a:gd name="connsiteY305" fmla="*/ 2330101 h 3636386"/>
              <a:gd name="connsiteX306" fmla="*/ 8529562 w 9187543"/>
              <a:gd name="connsiteY306" fmla="*/ 2339777 h 3636386"/>
              <a:gd name="connsiteX307" fmla="*/ 8500534 w 9187543"/>
              <a:gd name="connsiteY307" fmla="*/ 2383320 h 3636386"/>
              <a:gd name="connsiteX308" fmla="*/ 8481181 w 9187543"/>
              <a:gd name="connsiteY308" fmla="*/ 2412348 h 3636386"/>
              <a:gd name="connsiteX309" fmla="*/ 8447315 w 9187543"/>
              <a:gd name="connsiteY309" fmla="*/ 2465567 h 3636386"/>
              <a:gd name="connsiteX310" fmla="*/ 8432800 w 9187543"/>
              <a:gd name="connsiteY310" fmla="*/ 2494596 h 3636386"/>
              <a:gd name="connsiteX311" fmla="*/ 8427962 w 9187543"/>
              <a:gd name="connsiteY311" fmla="*/ 2509110 h 3636386"/>
              <a:gd name="connsiteX312" fmla="*/ 8418286 w 9187543"/>
              <a:gd name="connsiteY312" fmla="*/ 2523624 h 3636386"/>
              <a:gd name="connsiteX313" fmla="*/ 8389258 w 9187543"/>
              <a:gd name="connsiteY313" fmla="*/ 2567167 h 3636386"/>
              <a:gd name="connsiteX314" fmla="*/ 8374743 w 9187543"/>
              <a:gd name="connsiteY314" fmla="*/ 2596196 h 3636386"/>
              <a:gd name="connsiteX315" fmla="*/ 8360229 w 9187543"/>
              <a:gd name="connsiteY315" fmla="*/ 2625224 h 3636386"/>
              <a:gd name="connsiteX316" fmla="*/ 8355391 w 9187543"/>
              <a:gd name="connsiteY316" fmla="*/ 2639739 h 3636386"/>
              <a:gd name="connsiteX317" fmla="*/ 8331200 w 9187543"/>
              <a:gd name="connsiteY317" fmla="*/ 2688120 h 3636386"/>
              <a:gd name="connsiteX318" fmla="*/ 8307010 w 9187543"/>
              <a:gd name="connsiteY318" fmla="*/ 2741339 h 3636386"/>
              <a:gd name="connsiteX319" fmla="*/ 8302172 w 9187543"/>
              <a:gd name="connsiteY319" fmla="*/ 2755853 h 3636386"/>
              <a:gd name="connsiteX320" fmla="*/ 8273143 w 9187543"/>
              <a:gd name="connsiteY320" fmla="*/ 2775205 h 3636386"/>
              <a:gd name="connsiteX321" fmla="*/ 8263467 w 9187543"/>
              <a:gd name="connsiteY321" fmla="*/ 2794558 h 3636386"/>
              <a:gd name="connsiteX322" fmla="*/ 8239277 w 9187543"/>
              <a:gd name="connsiteY322" fmla="*/ 2809072 h 3636386"/>
              <a:gd name="connsiteX323" fmla="*/ 8205410 w 9187543"/>
              <a:gd name="connsiteY323" fmla="*/ 2828424 h 3636386"/>
              <a:gd name="connsiteX324" fmla="*/ 8176381 w 9187543"/>
              <a:gd name="connsiteY324" fmla="*/ 2852615 h 3636386"/>
              <a:gd name="connsiteX325" fmla="*/ 8147353 w 9187543"/>
              <a:gd name="connsiteY325" fmla="*/ 2862291 h 3636386"/>
              <a:gd name="connsiteX326" fmla="*/ 8118324 w 9187543"/>
              <a:gd name="connsiteY326" fmla="*/ 2886482 h 3636386"/>
              <a:gd name="connsiteX327" fmla="*/ 8094134 w 9187543"/>
              <a:gd name="connsiteY327" fmla="*/ 2910672 h 3636386"/>
              <a:gd name="connsiteX328" fmla="*/ 8079620 w 9187543"/>
              <a:gd name="connsiteY328" fmla="*/ 2944539 h 3636386"/>
              <a:gd name="connsiteX329" fmla="*/ 8065105 w 9187543"/>
              <a:gd name="connsiteY329" fmla="*/ 2963891 h 3636386"/>
              <a:gd name="connsiteX330" fmla="*/ 8055429 w 9187543"/>
              <a:gd name="connsiteY330" fmla="*/ 2983244 h 3636386"/>
              <a:gd name="connsiteX331" fmla="*/ 8036077 w 9187543"/>
              <a:gd name="connsiteY331" fmla="*/ 3002596 h 3636386"/>
              <a:gd name="connsiteX332" fmla="*/ 8026400 w 9187543"/>
              <a:gd name="connsiteY332" fmla="*/ 3017110 h 3636386"/>
              <a:gd name="connsiteX333" fmla="*/ 8007048 w 9187543"/>
              <a:gd name="connsiteY333" fmla="*/ 3036463 h 3636386"/>
              <a:gd name="connsiteX334" fmla="*/ 7997372 w 9187543"/>
              <a:gd name="connsiteY334" fmla="*/ 3050977 h 3636386"/>
              <a:gd name="connsiteX335" fmla="*/ 7968343 w 9187543"/>
              <a:gd name="connsiteY335" fmla="*/ 3075167 h 3636386"/>
              <a:gd name="connsiteX336" fmla="*/ 7963505 w 9187543"/>
              <a:gd name="connsiteY336" fmla="*/ 3094520 h 3636386"/>
              <a:gd name="connsiteX337" fmla="*/ 7948991 w 9187543"/>
              <a:gd name="connsiteY337" fmla="*/ 3099358 h 3636386"/>
              <a:gd name="connsiteX338" fmla="*/ 7919962 w 9187543"/>
              <a:gd name="connsiteY338" fmla="*/ 3113872 h 3636386"/>
              <a:gd name="connsiteX339" fmla="*/ 7886096 w 9187543"/>
              <a:gd name="connsiteY339" fmla="*/ 3133224 h 3636386"/>
              <a:gd name="connsiteX340" fmla="*/ 7852229 w 9187543"/>
              <a:gd name="connsiteY340" fmla="*/ 3138063 h 3636386"/>
              <a:gd name="connsiteX341" fmla="*/ 7726439 w 9187543"/>
              <a:gd name="connsiteY341" fmla="*/ 3152577 h 3636386"/>
              <a:gd name="connsiteX342" fmla="*/ 7615162 w 9187543"/>
              <a:gd name="connsiteY342" fmla="*/ 3171929 h 3636386"/>
              <a:gd name="connsiteX343" fmla="*/ 7276496 w 9187543"/>
              <a:gd name="connsiteY343" fmla="*/ 3167091 h 3636386"/>
              <a:gd name="connsiteX344" fmla="*/ 7208762 w 9187543"/>
              <a:gd name="connsiteY344" fmla="*/ 3147739 h 3636386"/>
              <a:gd name="connsiteX345" fmla="*/ 7155543 w 9187543"/>
              <a:gd name="connsiteY345" fmla="*/ 3138063 h 3636386"/>
              <a:gd name="connsiteX346" fmla="*/ 7044267 w 9187543"/>
              <a:gd name="connsiteY346" fmla="*/ 3133224 h 3636386"/>
              <a:gd name="connsiteX347" fmla="*/ 6952343 w 9187543"/>
              <a:gd name="connsiteY347" fmla="*/ 3123548 h 3636386"/>
              <a:gd name="connsiteX348" fmla="*/ 6768496 w 9187543"/>
              <a:gd name="connsiteY348" fmla="*/ 3133224 h 3636386"/>
              <a:gd name="connsiteX349" fmla="*/ 6739467 w 9187543"/>
              <a:gd name="connsiteY349" fmla="*/ 3142901 h 3636386"/>
              <a:gd name="connsiteX350" fmla="*/ 6700762 w 9187543"/>
              <a:gd name="connsiteY350" fmla="*/ 3152577 h 3636386"/>
              <a:gd name="connsiteX351" fmla="*/ 6647543 w 9187543"/>
              <a:gd name="connsiteY351" fmla="*/ 3167091 h 3636386"/>
              <a:gd name="connsiteX352" fmla="*/ 6623353 w 9187543"/>
              <a:gd name="connsiteY352" fmla="*/ 3176767 h 3636386"/>
              <a:gd name="connsiteX353" fmla="*/ 6584648 w 9187543"/>
              <a:gd name="connsiteY353" fmla="*/ 3181605 h 3636386"/>
              <a:gd name="connsiteX354" fmla="*/ 6497562 w 9187543"/>
              <a:gd name="connsiteY354" fmla="*/ 3196120 h 3636386"/>
              <a:gd name="connsiteX355" fmla="*/ 6454020 w 9187543"/>
              <a:gd name="connsiteY355" fmla="*/ 3205796 h 3636386"/>
              <a:gd name="connsiteX356" fmla="*/ 6410477 w 9187543"/>
              <a:gd name="connsiteY356" fmla="*/ 3210634 h 3636386"/>
              <a:gd name="connsiteX357" fmla="*/ 6221791 w 9187543"/>
              <a:gd name="connsiteY357" fmla="*/ 3196120 h 3636386"/>
              <a:gd name="connsiteX358" fmla="*/ 6207277 w 9187543"/>
              <a:gd name="connsiteY358" fmla="*/ 3191282 h 3636386"/>
              <a:gd name="connsiteX359" fmla="*/ 6202439 w 9187543"/>
              <a:gd name="connsiteY359" fmla="*/ 3176767 h 3636386"/>
              <a:gd name="connsiteX360" fmla="*/ 6192762 w 9187543"/>
              <a:gd name="connsiteY360" fmla="*/ 3162253 h 3636386"/>
              <a:gd name="connsiteX361" fmla="*/ 6187924 w 9187543"/>
              <a:gd name="connsiteY361" fmla="*/ 3147739 h 3636386"/>
              <a:gd name="connsiteX362" fmla="*/ 6178248 w 9187543"/>
              <a:gd name="connsiteY362" fmla="*/ 3133224 h 3636386"/>
              <a:gd name="connsiteX363" fmla="*/ 6168572 w 9187543"/>
              <a:gd name="connsiteY363" fmla="*/ 3084844 h 3636386"/>
              <a:gd name="connsiteX364" fmla="*/ 6158896 w 9187543"/>
              <a:gd name="connsiteY364" fmla="*/ 3065491 h 3636386"/>
              <a:gd name="connsiteX365" fmla="*/ 6144381 w 9187543"/>
              <a:gd name="connsiteY365" fmla="*/ 3031624 h 3636386"/>
              <a:gd name="connsiteX366" fmla="*/ 6139543 w 9187543"/>
              <a:gd name="connsiteY366" fmla="*/ 3017110 h 3636386"/>
              <a:gd name="connsiteX367" fmla="*/ 6129867 w 9187543"/>
              <a:gd name="connsiteY367" fmla="*/ 3002596 h 3636386"/>
              <a:gd name="connsiteX368" fmla="*/ 6120191 w 9187543"/>
              <a:gd name="connsiteY368" fmla="*/ 2925186 h 3636386"/>
              <a:gd name="connsiteX369" fmla="*/ 6110515 w 9187543"/>
              <a:gd name="connsiteY369" fmla="*/ 2910672 h 3636386"/>
              <a:gd name="connsiteX370" fmla="*/ 6096000 w 9187543"/>
              <a:gd name="connsiteY370" fmla="*/ 2881644 h 3636386"/>
              <a:gd name="connsiteX371" fmla="*/ 6091162 w 9187543"/>
              <a:gd name="connsiteY371" fmla="*/ 2867129 h 3636386"/>
              <a:gd name="connsiteX372" fmla="*/ 6081486 w 9187543"/>
              <a:gd name="connsiteY372" fmla="*/ 2852615 h 3636386"/>
              <a:gd name="connsiteX373" fmla="*/ 6076648 w 9187543"/>
              <a:gd name="connsiteY373" fmla="*/ 2823586 h 3636386"/>
              <a:gd name="connsiteX374" fmla="*/ 6066972 w 9187543"/>
              <a:gd name="connsiteY374" fmla="*/ 2780044 h 3636386"/>
              <a:gd name="connsiteX375" fmla="*/ 6052458 w 9187543"/>
              <a:gd name="connsiteY375" fmla="*/ 2726824 h 3636386"/>
              <a:gd name="connsiteX376" fmla="*/ 6037943 w 9187543"/>
              <a:gd name="connsiteY376" fmla="*/ 2673605 h 3636386"/>
              <a:gd name="connsiteX377" fmla="*/ 6033105 w 9187543"/>
              <a:gd name="connsiteY377" fmla="*/ 2649415 h 3636386"/>
              <a:gd name="connsiteX378" fmla="*/ 6023429 w 9187543"/>
              <a:gd name="connsiteY378" fmla="*/ 2615548 h 3636386"/>
              <a:gd name="connsiteX379" fmla="*/ 6018591 w 9187543"/>
              <a:gd name="connsiteY379" fmla="*/ 2601034 h 3636386"/>
              <a:gd name="connsiteX380" fmla="*/ 6004077 w 9187543"/>
              <a:gd name="connsiteY380" fmla="*/ 2533301 h 3636386"/>
              <a:gd name="connsiteX381" fmla="*/ 5999239 w 9187543"/>
              <a:gd name="connsiteY381" fmla="*/ 2513948 h 3636386"/>
              <a:gd name="connsiteX382" fmla="*/ 5989562 w 9187543"/>
              <a:gd name="connsiteY382" fmla="*/ 2499434 h 3636386"/>
              <a:gd name="connsiteX383" fmla="*/ 5984724 w 9187543"/>
              <a:gd name="connsiteY383" fmla="*/ 2484920 h 3636386"/>
              <a:gd name="connsiteX384" fmla="*/ 5970210 w 9187543"/>
              <a:gd name="connsiteY384" fmla="*/ 2436539 h 3636386"/>
              <a:gd name="connsiteX385" fmla="*/ 5936343 w 9187543"/>
              <a:gd name="connsiteY385" fmla="*/ 2388158 h 3636386"/>
              <a:gd name="connsiteX386" fmla="*/ 5926667 w 9187543"/>
              <a:gd name="connsiteY386" fmla="*/ 2363967 h 3636386"/>
              <a:gd name="connsiteX387" fmla="*/ 5921829 w 9187543"/>
              <a:gd name="connsiteY387" fmla="*/ 2334939 h 3636386"/>
              <a:gd name="connsiteX388" fmla="*/ 5907315 w 9187543"/>
              <a:gd name="connsiteY388" fmla="*/ 2325263 h 3636386"/>
              <a:gd name="connsiteX389" fmla="*/ 5892800 w 9187543"/>
              <a:gd name="connsiteY389" fmla="*/ 2310748 h 3636386"/>
              <a:gd name="connsiteX390" fmla="*/ 5878286 w 9187543"/>
              <a:gd name="connsiteY390" fmla="*/ 2301072 h 3636386"/>
              <a:gd name="connsiteX391" fmla="*/ 5805715 w 9187543"/>
              <a:gd name="connsiteY391" fmla="*/ 2291396 h 3636386"/>
              <a:gd name="connsiteX392" fmla="*/ 5471886 w 9187543"/>
              <a:gd name="connsiteY392" fmla="*/ 2286558 h 3636386"/>
              <a:gd name="connsiteX393" fmla="*/ 5360610 w 9187543"/>
              <a:gd name="connsiteY393" fmla="*/ 2281720 h 3636386"/>
              <a:gd name="connsiteX394" fmla="*/ 5031620 w 9187543"/>
              <a:gd name="connsiteY394" fmla="*/ 2286558 h 3636386"/>
              <a:gd name="connsiteX395" fmla="*/ 5017105 w 9187543"/>
              <a:gd name="connsiteY395" fmla="*/ 2291396 h 3636386"/>
              <a:gd name="connsiteX396" fmla="*/ 4959048 w 9187543"/>
              <a:gd name="connsiteY396" fmla="*/ 2296234 h 3636386"/>
              <a:gd name="connsiteX397" fmla="*/ 4915505 w 9187543"/>
              <a:gd name="connsiteY397" fmla="*/ 2305910 h 3636386"/>
              <a:gd name="connsiteX398" fmla="*/ 4886477 w 9187543"/>
              <a:gd name="connsiteY398" fmla="*/ 2310748 h 3636386"/>
              <a:gd name="connsiteX399" fmla="*/ 4871962 w 9187543"/>
              <a:gd name="connsiteY399" fmla="*/ 2320424 h 3636386"/>
              <a:gd name="connsiteX400" fmla="*/ 4775200 w 9187543"/>
              <a:gd name="connsiteY400" fmla="*/ 2325263 h 3636386"/>
              <a:gd name="connsiteX401" fmla="*/ 4741334 w 9187543"/>
              <a:gd name="connsiteY401" fmla="*/ 2330101 h 3636386"/>
              <a:gd name="connsiteX402" fmla="*/ 4721981 w 9187543"/>
              <a:gd name="connsiteY402" fmla="*/ 2339777 h 3636386"/>
              <a:gd name="connsiteX403" fmla="*/ 4697791 w 9187543"/>
              <a:gd name="connsiteY403" fmla="*/ 2344615 h 3636386"/>
              <a:gd name="connsiteX404" fmla="*/ 4663924 w 9187543"/>
              <a:gd name="connsiteY404" fmla="*/ 2368805 h 3636386"/>
              <a:gd name="connsiteX405" fmla="*/ 4649410 w 9187543"/>
              <a:gd name="connsiteY405" fmla="*/ 2373644 h 3636386"/>
              <a:gd name="connsiteX406" fmla="*/ 4644572 w 9187543"/>
              <a:gd name="connsiteY406" fmla="*/ 2388158 h 3636386"/>
              <a:gd name="connsiteX407" fmla="*/ 4630058 w 9187543"/>
              <a:gd name="connsiteY407" fmla="*/ 2392996 h 3636386"/>
              <a:gd name="connsiteX408" fmla="*/ 4596191 w 9187543"/>
              <a:gd name="connsiteY408" fmla="*/ 2407510 h 3636386"/>
              <a:gd name="connsiteX409" fmla="*/ 4567162 w 9187543"/>
              <a:gd name="connsiteY409" fmla="*/ 2426863 h 3636386"/>
              <a:gd name="connsiteX410" fmla="*/ 4533296 w 9187543"/>
              <a:gd name="connsiteY410" fmla="*/ 2451053 h 3636386"/>
              <a:gd name="connsiteX411" fmla="*/ 4518781 w 9187543"/>
              <a:gd name="connsiteY411" fmla="*/ 2455891 h 3636386"/>
              <a:gd name="connsiteX412" fmla="*/ 4475239 w 9187543"/>
              <a:gd name="connsiteY412" fmla="*/ 2475244 h 3636386"/>
              <a:gd name="connsiteX413" fmla="*/ 4330096 w 9187543"/>
              <a:gd name="connsiteY413" fmla="*/ 2513948 h 3636386"/>
              <a:gd name="connsiteX414" fmla="*/ 4291391 w 9187543"/>
              <a:gd name="connsiteY414" fmla="*/ 2533301 h 3636386"/>
              <a:gd name="connsiteX415" fmla="*/ 4228496 w 9187543"/>
              <a:gd name="connsiteY415" fmla="*/ 2552653 h 3636386"/>
              <a:gd name="connsiteX416" fmla="*/ 4199467 w 9187543"/>
              <a:gd name="connsiteY416" fmla="*/ 2562329 h 3636386"/>
              <a:gd name="connsiteX417" fmla="*/ 4160762 w 9187543"/>
              <a:gd name="connsiteY417" fmla="*/ 2567167 h 3636386"/>
              <a:gd name="connsiteX418" fmla="*/ 4107543 w 9187543"/>
              <a:gd name="connsiteY418" fmla="*/ 2586520 h 3636386"/>
              <a:gd name="connsiteX419" fmla="*/ 4093029 w 9187543"/>
              <a:gd name="connsiteY419" fmla="*/ 2596196 h 3636386"/>
              <a:gd name="connsiteX420" fmla="*/ 4001105 w 9187543"/>
              <a:gd name="connsiteY420" fmla="*/ 2630063 h 3636386"/>
              <a:gd name="connsiteX421" fmla="*/ 3947886 w 9187543"/>
              <a:gd name="connsiteY421" fmla="*/ 2649415 h 3636386"/>
              <a:gd name="connsiteX422" fmla="*/ 3822096 w 9187543"/>
              <a:gd name="connsiteY422" fmla="*/ 2668767 h 3636386"/>
              <a:gd name="connsiteX423" fmla="*/ 3768877 w 9187543"/>
              <a:gd name="connsiteY423" fmla="*/ 2678444 h 3636386"/>
              <a:gd name="connsiteX424" fmla="*/ 3691467 w 9187543"/>
              <a:gd name="connsiteY424" fmla="*/ 2683282 h 3636386"/>
              <a:gd name="connsiteX425" fmla="*/ 3628572 w 9187543"/>
              <a:gd name="connsiteY425" fmla="*/ 2692958 h 3636386"/>
              <a:gd name="connsiteX426" fmla="*/ 3599543 w 9187543"/>
              <a:gd name="connsiteY426" fmla="*/ 2702634 h 3636386"/>
              <a:gd name="connsiteX427" fmla="*/ 3497943 w 9187543"/>
              <a:gd name="connsiteY427" fmla="*/ 2712310 h 3636386"/>
              <a:gd name="connsiteX428" fmla="*/ 3410858 w 9187543"/>
              <a:gd name="connsiteY428" fmla="*/ 2721986 h 3636386"/>
              <a:gd name="connsiteX429" fmla="*/ 3372153 w 9187543"/>
              <a:gd name="connsiteY429" fmla="*/ 2731663 h 3636386"/>
              <a:gd name="connsiteX430" fmla="*/ 3343124 w 9187543"/>
              <a:gd name="connsiteY430" fmla="*/ 2746177 h 3636386"/>
              <a:gd name="connsiteX431" fmla="*/ 3309258 w 9187543"/>
              <a:gd name="connsiteY431" fmla="*/ 2755853 h 3636386"/>
              <a:gd name="connsiteX432" fmla="*/ 3241524 w 9187543"/>
              <a:gd name="connsiteY432" fmla="*/ 2784882 h 3636386"/>
              <a:gd name="connsiteX433" fmla="*/ 3217334 w 9187543"/>
              <a:gd name="connsiteY433" fmla="*/ 2794558 h 3636386"/>
              <a:gd name="connsiteX434" fmla="*/ 3178629 w 9187543"/>
              <a:gd name="connsiteY434" fmla="*/ 2804234 h 3636386"/>
              <a:gd name="connsiteX435" fmla="*/ 3130248 w 9187543"/>
              <a:gd name="connsiteY435" fmla="*/ 2818748 h 3636386"/>
              <a:gd name="connsiteX436" fmla="*/ 2994781 w 9187543"/>
              <a:gd name="connsiteY436" fmla="*/ 2823586 h 3636386"/>
              <a:gd name="connsiteX437" fmla="*/ 2946400 w 9187543"/>
              <a:gd name="connsiteY437" fmla="*/ 2838101 h 3636386"/>
              <a:gd name="connsiteX438" fmla="*/ 2186820 w 9187543"/>
              <a:gd name="connsiteY438" fmla="*/ 2828424 h 3636386"/>
              <a:gd name="connsiteX439" fmla="*/ 1949753 w 9187543"/>
              <a:gd name="connsiteY439" fmla="*/ 2833263 h 3636386"/>
              <a:gd name="connsiteX440" fmla="*/ 1915886 w 9187543"/>
              <a:gd name="connsiteY440" fmla="*/ 2838101 h 3636386"/>
              <a:gd name="connsiteX441" fmla="*/ 1891696 w 9187543"/>
              <a:gd name="connsiteY441" fmla="*/ 2847777 h 3636386"/>
              <a:gd name="connsiteX442" fmla="*/ 1872343 w 9187543"/>
              <a:gd name="connsiteY442" fmla="*/ 2852615 h 3636386"/>
              <a:gd name="connsiteX443" fmla="*/ 1857829 w 9187543"/>
              <a:gd name="connsiteY443" fmla="*/ 2862291 h 3636386"/>
              <a:gd name="connsiteX444" fmla="*/ 1843315 w 9187543"/>
              <a:gd name="connsiteY444" fmla="*/ 2867129 h 3636386"/>
              <a:gd name="connsiteX445" fmla="*/ 1823962 w 9187543"/>
              <a:gd name="connsiteY445" fmla="*/ 2886482 h 3636386"/>
              <a:gd name="connsiteX446" fmla="*/ 1809448 w 9187543"/>
              <a:gd name="connsiteY446" fmla="*/ 2915510 h 3636386"/>
              <a:gd name="connsiteX447" fmla="*/ 1804610 w 9187543"/>
              <a:gd name="connsiteY447" fmla="*/ 2930024 h 3636386"/>
              <a:gd name="connsiteX448" fmla="*/ 1790096 w 9187543"/>
              <a:gd name="connsiteY448" fmla="*/ 2934863 h 3636386"/>
              <a:gd name="connsiteX449" fmla="*/ 1785258 w 9187543"/>
              <a:gd name="connsiteY449" fmla="*/ 2959053 h 3636386"/>
              <a:gd name="connsiteX450" fmla="*/ 1775581 w 9187543"/>
              <a:gd name="connsiteY450" fmla="*/ 2973567 h 3636386"/>
              <a:gd name="connsiteX451" fmla="*/ 1770743 w 9187543"/>
              <a:gd name="connsiteY451" fmla="*/ 2997758 h 3636386"/>
              <a:gd name="connsiteX452" fmla="*/ 1761067 w 9187543"/>
              <a:gd name="connsiteY452" fmla="*/ 3026786 h 3636386"/>
              <a:gd name="connsiteX453" fmla="*/ 1746553 w 9187543"/>
              <a:gd name="connsiteY453" fmla="*/ 3118710 h 3636386"/>
              <a:gd name="connsiteX454" fmla="*/ 1741715 w 9187543"/>
              <a:gd name="connsiteY454" fmla="*/ 3152577 h 3636386"/>
              <a:gd name="connsiteX455" fmla="*/ 1717524 w 9187543"/>
              <a:gd name="connsiteY455" fmla="*/ 3215472 h 3636386"/>
              <a:gd name="connsiteX456" fmla="*/ 1712686 w 9187543"/>
              <a:gd name="connsiteY456" fmla="*/ 3234824 h 3636386"/>
              <a:gd name="connsiteX457" fmla="*/ 1707848 w 9187543"/>
              <a:gd name="connsiteY457" fmla="*/ 3259015 h 3636386"/>
              <a:gd name="connsiteX458" fmla="*/ 1698172 w 9187543"/>
              <a:gd name="connsiteY458" fmla="*/ 3273529 h 3636386"/>
              <a:gd name="connsiteX459" fmla="*/ 1683658 w 9187543"/>
              <a:gd name="connsiteY459" fmla="*/ 3297720 h 3636386"/>
              <a:gd name="connsiteX460" fmla="*/ 1669143 w 9187543"/>
              <a:gd name="connsiteY460" fmla="*/ 3321910 h 3636386"/>
              <a:gd name="connsiteX461" fmla="*/ 1649791 w 9187543"/>
              <a:gd name="connsiteY461" fmla="*/ 3355777 h 3636386"/>
              <a:gd name="connsiteX462" fmla="*/ 1635277 w 9187543"/>
              <a:gd name="connsiteY462" fmla="*/ 3384805 h 3636386"/>
              <a:gd name="connsiteX463" fmla="*/ 1606248 w 9187543"/>
              <a:gd name="connsiteY463" fmla="*/ 3418672 h 3636386"/>
              <a:gd name="connsiteX464" fmla="*/ 1591734 w 9187543"/>
              <a:gd name="connsiteY464" fmla="*/ 3442863 h 3636386"/>
              <a:gd name="connsiteX465" fmla="*/ 1582058 w 9187543"/>
              <a:gd name="connsiteY465" fmla="*/ 3457377 h 3636386"/>
              <a:gd name="connsiteX466" fmla="*/ 1567543 w 9187543"/>
              <a:gd name="connsiteY466" fmla="*/ 3462215 h 3636386"/>
              <a:gd name="connsiteX467" fmla="*/ 1543353 w 9187543"/>
              <a:gd name="connsiteY467" fmla="*/ 3481567 h 3636386"/>
              <a:gd name="connsiteX468" fmla="*/ 1514324 w 9187543"/>
              <a:gd name="connsiteY468" fmla="*/ 3496082 h 3636386"/>
              <a:gd name="connsiteX469" fmla="*/ 1494972 w 9187543"/>
              <a:gd name="connsiteY469" fmla="*/ 3510596 h 3636386"/>
              <a:gd name="connsiteX470" fmla="*/ 1475620 w 9187543"/>
              <a:gd name="connsiteY470" fmla="*/ 3520272 h 3636386"/>
              <a:gd name="connsiteX471" fmla="*/ 1398210 w 9187543"/>
              <a:gd name="connsiteY471" fmla="*/ 3529948 h 3636386"/>
              <a:gd name="connsiteX472" fmla="*/ 1354667 w 9187543"/>
              <a:gd name="connsiteY472" fmla="*/ 3544463 h 3636386"/>
              <a:gd name="connsiteX473" fmla="*/ 1315962 w 9187543"/>
              <a:gd name="connsiteY473" fmla="*/ 3563815 h 3636386"/>
              <a:gd name="connsiteX474" fmla="*/ 1286934 w 9187543"/>
              <a:gd name="connsiteY474" fmla="*/ 3573491 h 3636386"/>
              <a:gd name="connsiteX475" fmla="*/ 1272420 w 9187543"/>
              <a:gd name="connsiteY475" fmla="*/ 3583167 h 3636386"/>
              <a:gd name="connsiteX476" fmla="*/ 1214362 w 9187543"/>
              <a:gd name="connsiteY476" fmla="*/ 3588005 h 3636386"/>
              <a:gd name="connsiteX477" fmla="*/ 1103086 w 9187543"/>
              <a:gd name="connsiteY477" fmla="*/ 3602520 h 3636386"/>
              <a:gd name="connsiteX478" fmla="*/ 1020839 w 9187543"/>
              <a:gd name="connsiteY478" fmla="*/ 3621872 h 3636386"/>
              <a:gd name="connsiteX479" fmla="*/ 895048 w 9187543"/>
              <a:gd name="connsiteY479" fmla="*/ 3631548 h 3636386"/>
              <a:gd name="connsiteX480" fmla="*/ 861181 w 9187543"/>
              <a:gd name="connsiteY480" fmla="*/ 3636386 h 3636386"/>
              <a:gd name="connsiteX481" fmla="*/ 725715 w 9187543"/>
              <a:gd name="connsiteY481" fmla="*/ 3626710 h 3636386"/>
              <a:gd name="connsiteX482" fmla="*/ 711200 w 9187543"/>
              <a:gd name="connsiteY482" fmla="*/ 3617034 h 3636386"/>
              <a:gd name="connsiteX483" fmla="*/ 657981 w 9187543"/>
              <a:gd name="connsiteY483" fmla="*/ 3592844 h 3636386"/>
              <a:gd name="connsiteX484" fmla="*/ 619277 w 9187543"/>
              <a:gd name="connsiteY484" fmla="*/ 3568653 h 3636386"/>
              <a:gd name="connsiteX485" fmla="*/ 590248 w 9187543"/>
              <a:gd name="connsiteY485" fmla="*/ 3549301 h 3636386"/>
              <a:gd name="connsiteX486" fmla="*/ 570896 w 9187543"/>
              <a:gd name="connsiteY486" fmla="*/ 3539624 h 3636386"/>
              <a:gd name="connsiteX487" fmla="*/ 551543 w 9187543"/>
              <a:gd name="connsiteY487" fmla="*/ 3525110 h 3636386"/>
              <a:gd name="connsiteX488" fmla="*/ 527353 w 9187543"/>
              <a:gd name="connsiteY488" fmla="*/ 3520272 h 3636386"/>
              <a:gd name="connsiteX489" fmla="*/ 512839 w 9187543"/>
              <a:gd name="connsiteY489" fmla="*/ 3510596 h 3636386"/>
              <a:gd name="connsiteX490" fmla="*/ 474134 w 9187543"/>
              <a:gd name="connsiteY490" fmla="*/ 3500920 h 3636386"/>
              <a:gd name="connsiteX491" fmla="*/ 420915 w 9187543"/>
              <a:gd name="connsiteY491" fmla="*/ 3486405 h 3636386"/>
              <a:gd name="connsiteX492" fmla="*/ 401562 w 9187543"/>
              <a:gd name="connsiteY492" fmla="*/ 3476729 h 3636386"/>
              <a:gd name="connsiteX493" fmla="*/ 353181 w 9187543"/>
              <a:gd name="connsiteY493" fmla="*/ 3462215 h 3636386"/>
              <a:gd name="connsiteX494" fmla="*/ 149981 w 9187543"/>
              <a:gd name="connsiteY494" fmla="*/ 3457377 h 3636386"/>
              <a:gd name="connsiteX495" fmla="*/ 135467 w 9187543"/>
              <a:gd name="connsiteY495" fmla="*/ 3433186 h 3636386"/>
              <a:gd name="connsiteX496" fmla="*/ 111277 w 9187543"/>
              <a:gd name="connsiteY496" fmla="*/ 3370291 h 3636386"/>
              <a:gd name="connsiteX497" fmla="*/ 106439 w 9187543"/>
              <a:gd name="connsiteY497" fmla="*/ 3355777 h 3636386"/>
              <a:gd name="connsiteX498" fmla="*/ 91924 w 9187543"/>
              <a:gd name="connsiteY498" fmla="*/ 3341263 h 3636386"/>
              <a:gd name="connsiteX499" fmla="*/ 58058 w 9187543"/>
              <a:gd name="connsiteY499" fmla="*/ 3321910 h 3636386"/>
              <a:gd name="connsiteX500" fmla="*/ 43543 w 9187543"/>
              <a:gd name="connsiteY500" fmla="*/ 3317072 h 3636386"/>
              <a:gd name="connsiteX501" fmla="*/ 29029 w 9187543"/>
              <a:gd name="connsiteY501" fmla="*/ 3302558 h 3636386"/>
              <a:gd name="connsiteX502" fmla="*/ 0 w 9187543"/>
              <a:gd name="connsiteY502" fmla="*/ 3225148 h 3636386"/>
              <a:gd name="connsiteX503" fmla="*/ 9677 w 9187543"/>
              <a:gd name="connsiteY503" fmla="*/ 3046139 h 3636386"/>
              <a:gd name="connsiteX504" fmla="*/ 29029 w 9187543"/>
              <a:gd name="connsiteY504" fmla="*/ 2949377 h 3636386"/>
              <a:gd name="connsiteX505" fmla="*/ 33867 w 9187543"/>
              <a:gd name="connsiteY505" fmla="*/ 2780044 h 3636386"/>
              <a:gd name="connsiteX506" fmla="*/ 43543 w 9187543"/>
              <a:gd name="connsiteY506" fmla="*/ 2765529 h 3636386"/>
              <a:gd name="connsiteX507" fmla="*/ 58058 w 9187543"/>
              <a:gd name="connsiteY507" fmla="*/ 2760691 h 3636386"/>
              <a:gd name="connsiteX508" fmla="*/ 62896 w 9187543"/>
              <a:gd name="connsiteY508" fmla="*/ 2746177 h 3636386"/>
              <a:gd name="connsiteX509" fmla="*/ 72572 w 9187543"/>
              <a:gd name="connsiteY509" fmla="*/ 2726824 h 3636386"/>
              <a:gd name="connsiteX510" fmla="*/ 67734 w 9187543"/>
              <a:gd name="connsiteY510" fmla="*/ 2707472 h 363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9187543" h="3636386">
                <a:moveTo>
                  <a:pt x="67734" y="2707472"/>
                </a:moveTo>
                <a:cubicBezTo>
                  <a:pt x="71766" y="2703440"/>
                  <a:pt x="87456" y="2705736"/>
                  <a:pt x="96762" y="2702634"/>
                </a:cubicBezTo>
                <a:cubicBezTo>
                  <a:pt x="116115" y="2696183"/>
                  <a:pt x="108051" y="2691346"/>
                  <a:pt x="120953" y="2678444"/>
                </a:cubicBezTo>
                <a:cubicBezTo>
                  <a:pt x="130333" y="2669064"/>
                  <a:pt x="138175" y="2667864"/>
                  <a:pt x="149981" y="2663929"/>
                </a:cubicBezTo>
                <a:cubicBezTo>
                  <a:pt x="153207" y="2660704"/>
                  <a:pt x="156096" y="2657103"/>
                  <a:pt x="159658" y="2654253"/>
                </a:cubicBezTo>
                <a:cubicBezTo>
                  <a:pt x="169002" y="2646778"/>
                  <a:pt x="182827" y="2639485"/>
                  <a:pt x="193524" y="2634901"/>
                </a:cubicBezTo>
                <a:cubicBezTo>
                  <a:pt x="198212" y="2632892"/>
                  <a:pt x="203264" y="2631854"/>
                  <a:pt x="208039" y="2630063"/>
                </a:cubicBezTo>
                <a:cubicBezTo>
                  <a:pt x="216171" y="2627014"/>
                  <a:pt x="224067" y="2623354"/>
                  <a:pt x="232229" y="2620386"/>
                </a:cubicBezTo>
                <a:cubicBezTo>
                  <a:pt x="241815" y="2616900"/>
                  <a:pt x="252135" y="2615271"/>
                  <a:pt x="261258" y="2610710"/>
                </a:cubicBezTo>
                <a:cubicBezTo>
                  <a:pt x="267709" y="2607485"/>
                  <a:pt x="273981" y="2603875"/>
                  <a:pt x="280610" y="2601034"/>
                </a:cubicBezTo>
                <a:cubicBezTo>
                  <a:pt x="292549" y="2595917"/>
                  <a:pt x="329792" y="2587193"/>
                  <a:pt x="333829" y="2586520"/>
                </a:cubicBezTo>
                <a:cubicBezTo>
                  <a:pt x="349816" y="2583856"/>
                  <a:pt x="366083" y="2583295"/>
                  <a:pt x="382210" y="2581682"/>
                </a:cubicBezTo>
                <a:cubicBezTo>
                  <a:pt x="428052" y="2558759"/>
                  <a:pt x="368303" y="2585697"/>
                  <a:pt x="454781" y="2567167"/>
                </a:cubicBezTo>
                <a:cubicBezTo>
                  <a:pt x="460467" y="2565949"/>
                  <a:pt x="463780" y="2559330"/>
                  <a:pt x="469296" y="2557491"/>
                </a:cubicBezTo>
                <a:cubicBezTo>
                  <a:pt x="487002" y="2551589"/>
                  <a:pt x="521537" y="2546365"/>
                  <a:pt x="541867" y="2542977"/>
                </a:cubicBezTo>
                <a:cubicBezTo>
                  <a:pt x="546705" y="2539752"/>
                  <a:pt x="551914" y="2537023"/>
                  <a:pt x="556381" y="2533301"/>
                </a:cubicBezTo>
                <a:cubicBezTo>
                  <a:pt x="561637" y="2528921"/>
                  <a:pt x="564915" y="2522109"/>
                  <a:pt x="570896" y="2518786"/>
                </a:cubicBezTo>
                <a:cubicBezTo>
                  <a:pt x="579812" y="2513833"/>
                  <a:pt x="591437" y="2514767"/>
                  <a:pt x="599924" y="2509110"/>
                </a:cubicBezTo>
                <a:cubicBezTo>
                  <a:pt x="634486" y="2486070"/>
                  <a:pt x="617671" y="2492579"/>
                  <a:pt x="648305" y="2484920"/>
                </a:cubicBezTo>
                <a:cubicBezTo>
                  <a:pt x="653143" y="2481695"/>
                  <a:pt x="658405" y="2479028"/>
                  <a:pt x="662820" y="2475244"/>
                </a:cubicBezTo>
                <a:cubicBezTo>
                  <a:pt x="669747" y="2469307"/>
                  <a:pt x="674581" y="2460952"/>
                  <a:pt x="682172" y="2455891"/>
                </a:cubicBezTo>
                <a:cubicBezTo>
                  <a:pt x="697711" y="2445532"/>
                  <a:pt x="717856" y="2444299"/>
                  <a:pt x="735391" y="2441377"/>
                </a:cubicBezTo>
                <a:cubicBezTo>
                  <a:pt x="778003" y="2407286"/>
                  <a:pt x="741412" y="2433789"/>
                  <a:pt x="778934" y="2412348"/>
                </a:cubicBezTo>
                <a:cubicBezTo>
                  <a:pt x="783982" y="2409463"/>
                  <a:pt x="787932" y="2404511"/>
                  <a:pt x="793448" y="2402672"/>
                </a:cubicBezTo>
                <a:cubicBezTo>
                  <a:pt x="802754" y="2399570"/>
                  <a:pt x="812801" y="2399447"/>
                  <a:pt x="822477" y="2397834"/>
                </a:cubicBezTo>
                <a:cubicBezTo>
                  <a:pt x="827315" y="2394609"/>
                  <a:pt x="831790" y="2390758"/>
                  <a:pt x="836991" y="2388158"/>
                </a:cubicBezTo>
                <a:cubicBezTo>
                  <a:pt x="844759" y="2384274"/>
                  <a:pt x="854509" y="2384042"/>
                  <a:pt x="861181" y="2378482"/>
                </a:cubicBezTo>
                <a:cubicBezTo>
                  <a:pt x="865099" y="2375217"/>
                  <a:pt x="862834" y="2367950"/>
                  <a:pt x="866020" y="2363967"/>
                </a:cubicBezTo>
                <a:cubicBezTo>
                  <a:pt x="869652" y="2359427"/>
                  <a:pt x="876067" y="2358013"/>
                  <a:pt x="880534" y="2354291"/>
                </a:cubicBezTo>
                <a:cubicBezTo>
                  <a:pt x="909502" y="2330151"/>
                  <a:pt x="877761" y="2345539"/>
                  <a:pt x="924077" y="2330101"/>
                </a:cubicBezTo>
                <a:cubicBezTo>
                  <a:pt x="928915" y="2326875"/>
                  <a:pt x="933508" y="2323248"/>
                  <a:pt x="938591" y="2320424"/>
                </a:cubicBezTo>
                <a:cubicBezTo>
                  <a:pt x="948048" y="2315170"/>
                  <a:pt x="958757" y="2312114"/>
                  <a:pt x="967620" y="2305910"/>
                </a:cubicBezTo>
                <a:cubicBezTo>
                  <a:pt x="975094" y="2300679"/>
                  <a:pt x="978812" y="2290638"/>
                  <a:pt x="986972" y="2286558"/>
                </a:cubicBezTo>
                <a:cubicBezTo>
                  <a:pt x="999027" y="2280531"/>
                  <a:pt x="1039237" y="2274622"/>
                  <a:pt x="1054705" y="2272044"/>
                </a:cubicBezTo>
                <a:cubicBezTo>
                  <a:pt x="1061156" y="2268818"/>
                  <a:pt x="1067429" y="2265208"/>
                  <a:pt x="1074058" y="2262367"/>
                </a:cubicBezTo>
                <a:cubicBezTo>
                  <a:pt x="1078745" y="2260358"/>
                  <a:pt x="1083625" y="2258766"/>
                  <a:pt x="1088572" y="2257529"/>
                </a:cubicBezTo>
                <a:cubicBezTo>
                  <a:pt x="1140155" y="2244633"/>
                  <a:pt x="1118462" y="2251018"/>
                  <a:pt x="1161143" y="2243015"/>
                </a:cubicBezTo>
                <a:cubicBezTo>
                  <a:pt x="1177308" y="2239984"/>
                  <a:pt x="1193190" y="2235261"/>
                  <a:pt x="1209524" y="2233339"/>
                </a:cubicBezTo>
                <a:cubicBezTo>
                  <a:pt x="1248097" y="2228801"/>
                  <a:pt x="1286950" y="2227077"/>
                  <a:pt x="1325639" y="2223663"/>
                </a:cubicBezTo>
                <a:cubicBezTo>
                  <a:pt x="1341784" y="2222238"/>
                  <a:pt x="1357893" y="2220437"/>
                  <a:pt x="1374020" y="2218824"/>
                </a:cubicBezTo>
                <a:lnTo>
                  <a:pt x="1611086" y="2228501"/>
                </a:lnTo>
                <a:cubicBezTo>
                  <a:pt x="1801329" y="2238175"/>
                  <a:pt x="1585035" y="2224258"/>
                  <a:pt x="1678820" y="2243015"/>
                </a:cubicBezTo>
                <a:cubicBezTo>
                  <a:pt x="1696287" y="2246508"/>
                  <a:pt x="1714299" y="2246240"/>
                  <a:pt x="1732039" y="2247853"/>
                </a:cubicBezTo>
                <a:lnTo>
                  <a:pt x="1920724" y="2238177"/>
                </a:lnTo>
                <a:cubicBezTo>
                  <a:pt x="1957808" y="2236383"/>
                  <a:pt x="1995046" y="2236915"/>
                  <a:pt x="2032000" y="2233339"/>
                </a:cubicBezTo>
                <a:cubicBezTo>
                  <a:pt x="2045237" y="2232058"/>
                  <a:pt x="2057702" y="2226450"/>
                  <a:pt x="2070705" y="2223663"/>
                </a:cubicBezTo>
                <a:cubicBezTo>
                  <a:pt x="2102975" y="2216748"/>
                  <a:pt x="2091358" y="2222570"/>
                  <a:pt x="2114248" y="2213986"/>
                </a:cubicBezTo>
                <a:cubicBezTo>
                  <a:pt x="2122380" y="2210937"/>
                  <a:pt x="2130060" y="2206595"/>
                  <a:pt x="2138439" y="2204310"/>
                </a:cubicBezTo>
                <a:cubicBezTo>
                  <a:pt x="2245937" y="2174993"/>
                  <a:pt x="2087030" y="2226283"/>
                  <a:pt x="2196496" y="2189796"/>
                </a:cubicBezTo>
                <a:cubicBezTo>
                  <a:pt x="2319475" y="2198580"/>
                  <a:pt x="2223892" y="2194149"/>
                  <a:pt x="2404534" y="2189796"/>
                </a:cubicBezTo>
                <a:lnTo>
                  <a:pt x="2665791" y="2184958"/>
                </a:lnTo>
                <a:cubicBezTo>
                  <a:pt x="2678693" y="2181733"/>
                  <a:pt x="2691880" y="2179488"/>
                  <a:pt x="2704496" y="2175282"/>
                </a:cubicBezTo>
                <a:cubicBezTo>
                  <a:pt x="2711338" y="2173001"/>
                  <a:pt x="2716649" y="2166048"/>
                  <a:pt x="2723848" y="2165605"/>
                </a:cubicBezTo>
                <a:cubicBezTo>
                  <a:pt x="2822090" y="2159559"/>
                  <a:pt x="2920597" y="2159154"/>
                  <a:pt x="3018972" y="2155929"/>
                </a:cubicBezTo>
                <a:cubicBezTo>
                  <a:pt x="3023810" y="2154316"/>
                  <a:pt x="3028799" y="2153100"/>
                  <a:pt x="3033486" y="2151091"/>
                </a:cubicBezTo>
                <a:cubicBezTo>
                  <a:pt x="3040115" y="2148250"/>
                  <a:pt x="3046086" y="2143947"/>
                  <a:pt x="3052839" y="2141415"/>
                </a:cubicBezTo>
                <a:cubicBezTo>
                  <a:pt x="3059065" y="2139080"/>
                  <a:pt x="3065740" y="2138190"/>
                  <a:pt x="3072191" y="2136577"/>
                </a:cubicBezTo>
                <a:cubicBezTo>
                  <a:pt x="3077029" y="2133352"/>
                  <a:pt x="3081504" y="2129501"/>
                  <a:pt x="3086705" y="2126901"/>
                </a:cubicBezTo>
                <a:cubicBezTo>
                  <a:pt x="3091267" y="2124620"/>
                  <a:pt x="3096445" y="2123854"/>
                  <a:pt x="3101220" y="2122063"/>
                </a:cubicBezTo>
                <a:cubicBezTo>
                  <a:pt x="3109352" y="2119014"/>
                  <a:pt x="3117278" y="2115436"/>
                  <a:pt x="3125410" y="2112386"/>
                </a:cubicBezTo>
                <a:cubicBezTo>
                  <a:pt x="3130185" y="2110595"/>
                  <a:pt x="3135363" y="2109829"/>
                  <a:pt x="3139924" y="2107548"/>
                </a:cubicBezTo>
                <a:cubicBezTo>
                  <a:pt x="3145125" y="2104948"/>
                  <a:pt x="3149125" y="2100234"/>
                  <a:pt x="3154439" y="2097872"/>
                </a:cubicBezTo>
                <a:cubicBezTo>
                  <a:pt x="3163759" y="2093730"/>
                  <a:pt x="3183467" y="2088196"/>
                  <a:pt x="3183467" y="2088196"/>
                </a:cubicBezTo>
                <a:cubicBezTo>
                  <a:pt x="3183920" y="2087856"/>
                  <a:pt x="3213094" y="2065418"/>
                  <a:pt x="3217334" y="2064005"/>
                </a:cubicBezTo>
                <a:cubicBezTo>
                  <a:pt x="3226640" y="2060903"/>
                  <a:pt x="3236686" y="2060780"/>
                  <a:pt x="3246362" y="2059167"/>
                </a:cubicBezTo>
                <a:cubicBezTo>
                  <a:pt x="3251200" y="2055942"/>
                  <a:pt x="3256410" y="2053213"/>
                  <a:pt x="3260877" y="2049491"/>
                </a:cubicBezTo>
                <a:cubicBezTo>
                  <a:pt x="3266133" y="2045111"/>
                  <a:pt x="3269410" y="2038300"/>
                  <a:pt x="3275391" y="2034977"/>
                </a:cubicBezTo>
                <a:cubicBezTo>
                  <a:pt x="3284307" y="2030024"/>
                  <a:pt x="3304420" y="2025301"/>
                  <a:pt x="3304420" y="2025301"/>
                </a:cubicBezTo>
                <a:cubicBezTo>
                  <a:pt x="3306033" y="2020463"/>
                  <a:pt x="3306977" y="2015348"/>
                  <a:pt x="3309258" y="2010786"/>
                </a:cubicBezTo>
                <a:cubicBezTo>
                  <a:pt x="3313585" y="2002132"/>
                  <a:pt x="3329066" y="1983494"/>
                  <a:pt x="3333448" y="1976920"/>
                </a:cubicBezTo>
                <a:cubicBezTo>
                  <a:pt x="3338664" y="1969096"/>
                  <a:pt x="3342978" y="1960703"/>
                  <a:pt x="3347962" y="1952729"/>
                </a:cubicBezTo>
                <a:cubicBezTo>
                  <a:pt x="3351044" y="1947798"/>
                  <a:pt x="3354413" y="1943053"/>
                  <a:pt x="3357639" y="1938215"/>
                </a:cubicBezTo>
                <a:cubicBezTo>
                  <a:pt x="3366040" y="1913011"/>
                  <a:pt x="3356974" y="1932998"/>
                  <a:pt x="3372153" y="1914024"/>
                </a:cubicBezTo>
                <a:cubicBezTo>
                  <a:pt x="3375785" y="1909484"/>
                  <a:pt x="3378000" y="1903886"/>
                  <a:pt x="3381829" y="1899510"/>
                </a:cubicBezTo>
                <a:cubicBezTo>
                  <a:pt x="3389338" y="1890928"/>
                  <a:pt x="3394957" y="1878086"/>
                  <a:pt x="3406020" y="1875320"/>
                </a:cubicBezTo>
                <a:cubicBezTo>
                  <a:pt x="3415839" y="1872865"/>
                  <a:pt x="3430170" y="1869808"/>
                  <a:pt x="3439886" y="1865644"/>
                </a:cubicBezTo>
                <a:cubicBezTo>
                  <a:pt x="3446515" y="1862803"/>
                  <a:pt x="3452331" y="1858040"/>
                  <a:pt x="3459239" y="1855967"/>
                </a:cubicBezTo>
                <a:cubicBezTo>
                  <a:pt x="3468635" y="1853148"/>
                  <a:pt x="3478591" y="1852742"/>
                  <a:pt x="3488267" y="1851129"/>
                </a:cubicBezTo>
                <a:cubicBezTo>
                  <a:pt x="3516160" y="1832534"/>
                  <a:pt x="3489252" y="1848634"/>
                  <a:pt x="3517296" y="1836615"/>
                </a:cubicBezTo>
                <a:cubicBezTo>
                  <a:pt x="3559150" y="1818678"/>
                  <a:pt x="3517120" y="1833448"/>
                  <a:pt x="3551162" y="1822101"/>
                </a:cubicBezTo>
                <a:cubicBezTo>
                  <a:pt x="3556000" y="1818875"/>
                  <a:pt x="3560476" y="1815025"/>
                  <a:pt x="3565677" y="1812424"/>
                </a:cubicBezTo>
                <a:cubicBezTo>
                  <a:pt x="3572617" y="1808954"/>
                  <a:pt x="3593343" y="1804298"/>
                  <a:pt x="3599543" y="1802748"/>
                </a:cubicBezTo>
                <a:cubicBezTo>
                  <a:pt x="3632206" y="1780974"/>
                  <a:pt x="3591319" y="1805215"/>
                  <a:pt x="3647924" y="1788234"/>
                </a:cubicBezTo>
                <a:cubicBezTo>
                  <a:pt x="3653494" y="1786563"/>
                  <a:pt x="3656869" y="1780229"/>
                  <a:pt x="3662439" y="1778558"/>
                </a:cubicBezTo>
                <a:cubicBezTo>
                  <a:pt x="3673361" y="1775281"/>
                  <a:pt x="3685016" y="1775333"/>
                  <a:pt x="3696305" y="1773720"/>
                </a:cubicBezTo>
                <a:cubicBezTo>
                  <a:pt x="3701143" y="1770495"/>
                  <a:pt x="3705619" y="1766645"/>
                  <a:pt x="3710820" y="1764044"/>
                </a:cubicBezTo>
                <a:cubicBezTo>
                  <a:pt x="3730587" y="1754160"/>
                  <a:pt x="3770401" y="1755449"/>
                  <a:pt x="3783391" y="1754367"/>
                </a:cubicBezTo>
                <a:cubicBezTo>
                  <a:pt x="3796293" y="1747916"/>
                  <a:pt x="3808102" y="1738513"/>
                  <a:pt x="3822096" y="1735015"/>
                </a:cubicBezTo>
                <a:cubicBezTo>
                  <a:pt x="3838037" y="1731030"/>
                  <a:pt x="3850735" y="1728781"/>
                  <a:pt x="3865639" y="1720501"/>
                </a:cubicBezTo>
                <a:cubicBezTo>
                  <a:pt x="3872688" y="1716585"/>
                  <a:pt x="3878923" y="1711296"/>
                  <a:pt x="3884991" y="1705986"/>
                </a:cubicBezTo>
                <a:cubicBezTo>
                  <a:pt x="3891856" y="1699979"/>
                  <a:pt x="3896368" y="1691064"/>
                  <a:pt x="3904343" y="1686634"/>
                </a:cubicBezTo>
                <a:cubicBezTo>
                  <a:pt x="3911532" y="1682640"/>
                  <a:pt x="3920470" y="1683409"/>
                  <a:pt x="3928534" y="1681796"/>
                </a:cubicBezTo>
                <a:cubicBezTo>
                  <a:pt x="3933372" y="1676958"/>
                  <a:pt x="3937574" y="1671387"/>
                  <a:pt x="3943048" y="1667282"/>
                </a:cubicBezTo>
                <a:cubicBezTo>
                  <a:pt x="3952483" y="1660206"/>
                  <a:pt x="3971622" y="1651534"/>
                  <a:pt x="3981753" y="1643091"/>
                </a:cubicBezTo>
                <a:cubicBezTo>
                  <a:pt x="4006459" y="1622503"/>
                  <a:pt x="3984294" y="1631570"/>
                  <a:pt x="4015620" y="1623739"/>
                </a:cubicBezTo>
                <a:cubicBezTo>
                  <a:pt x="4020458" y="1620514"/>
                  <a:pt x="4024933" y="1616663"/>
                  <a:pt x="4030134" y="1614063"/>
                </a:cubicBezTo>
                <a:cubicBezTo>
                  <a:pt x="4034695" y="1611782"/>
                  <a:pt x="4039679" y="1610371"/>
                  <a:pt x="4044648" y="1609224"/>
                </a:cubicBezTo>
                <a:cubicBezTo>
                  <a:pt x="4081370" y="1600749"/>
                  <a:pt x="4082593" y="1604066"/>
                  <a:pt x="4107543" y="1594710"/>
                </a:cubicBezTo>
                <a:cubicBezTo>
                  <a:pt x="4115675" y="1591661"/>
                  <a:pt x="4123433" y="1587588"/>
                  <a:pt x="4131734" y="1585034"/>
                </a:cubicBezTo>
                <a:cubicBezTo>
                  <a:pt x="4144445" y="1581123"/>
                  <a:pt x="4170439" y="1575358"/>
                  <a:pt x="4170439" y="1575358"/>
                </a:cubicBezTo>
                <a:cubicBezTo>
                  <a:pt x="4176890" y="1572133"/>
                  <a:pt x="4182949" y="1567963"/>
                  <a:pt x="4189791" y="1565682"/>
                </a:cubicBezTo>
                <a:cubicBezTo>
                  <a:pt x="4197592" y="1563082"/>
                  <a:pt x="4206423" y="1564083"/>
                  <a:pt x="4213981" y="1560844"/>
                </a:cubicBezTo>
                <a:cubicBezTo>
                  <a:pt x="4218174" y="1559047"/>
                  <a:pt x="4219205" y="1552157"/>
                  <a:pt x="4223658" y="1551167"/>
                </a:cubicBezTo>
                <a:cubicBezTo>
                  <a:pt x="4249043" y="1545526"/>
                  <a:pt x="4301067" y="1541491"/>
                  <a:pt x="4301067" y="1541491"/>
                </a:cubicBezTo>
                <a:cubicBezTo>
                  <a:pt x="4334046" y="1519505"/>
                  <a:pt x="4292464" y="1544359"/>
                  <a:pt x="4344610" y="1526977"/>
                </a:cubicBezTo>
                <a:cubicBezTo>
                  <a:pt x="4350126" y="1525138"/>
                  <a:pt x="4353923" y="1519901"/>
                  <a:pt x="4359124" y="1517301"/>
                </a:cubicBezTo>
                <a:cubicBezTo>
                  <a:pt x="4363686" y="1515020"/>
                  <a:pt x="4368951" y="1514472"/>
                  <a:pt x="4373639" y="1512463"/>
                </a:cubicBezTo>
                <a:cubicBezTo>
                  <a:pt x="4415493" y="1494525"/>
                  <a:pt x="4373463" y="1509295"/>
                  <a:pt x="4407505" y="1497948"/>
                </a:cubicBezTo>
                <a:cubicBezTo>
                  <a:pt x="4425086" y="1471577"/>
                  <a:pt x="4407213" y="1491951"/>
                  <a:pt x="4431696" y="1478596"/>
                </a:cubicBezTo>
                <a:cubicBezTo>
                  <a:pt x="4445052" y="1471311"/>
                  <a:pt x="4457741" y="1462844"/>
                  <a:pt x="4470400" y="1454405"/>
                </a:cubicBezTo>
                <a:cubicBezTo>
                  <a:pt x="4475238" y="1451180"/>
                  <a:pt x="4479570" y="1447020"/>
                  <a:pt x="4484915" y="1444729"/>
                </a:cubicBezTo>
                <a:cubicBezTo>
                  <a:pt x="4491027" y="1442110"/>
                  <a:pt x="4497816" y="1441504"/>
                  <a:pt x="4504267" y="1439891"/>
                </a:cubicBezTo>
                <a:cubicBezTo>
                  <a:pt x="4540705" y="1415599"/>
                  <a:pt x="4494396" y="1444122"/>
                  <a:pt x="4538134" y="1425377"/>
                </a:cubicBezTo>
                <a:cubicBezTo>
                  <a:pt x="4543478" y="1423087"/>
                  <a:pt x="4547810" y="1418926"/>
                  <a:pt x="4552648" y="1415701"/>
                </a:cubicBezTo>
                <a:cubicBezTo>
                  <a:pt x="4578696" y="1417705"/>
                  <a:pt x="4625479" y="1420300"/>
                  <a:pt x="4654248" y="1425377"/>
                </a:cubicBezTo>
                <a:cubicBezTo>
                  <a:pt x="4688618" y="1431442"/>
                  <a:pt x="4688539" y="1431969"/>
                  <a:pt x="4712305" y="1439891"/>
                </a:cubicBezTo>
                <a:cubicBezTo>
                  <a:pt x="4765524" y="1436666"/>
                  <a:pt x="4818924" y="1435655"/>
                  <a:pt x="4871962" y="1430215"/>
                </a:cubicBezTo>
                <a:cubicBezTo>
                  <a:pt x="4891264" y="1428235"/>
                  <a:pt x="4903583" y="1418046"/>
                  <a:pt x="4920343" y="1410863"/>
                </a:cubicBezTo>
                <a:cubicBezTo>
                  <a:pt x="4925031" y="1408854"/>
                  <a:pt x="4930296" y="1408305"/>
                  <a:pt x="4934858" y="1406024"/>
                </a:cubicBezTo>
                <a:cubicBezTo>
                  <a:pt x="4940059" y="1403424"/>
                  <a:pt x="4944028" y="1398638"/>
                  <a:pt x="4949372" y="1396348"/>
                </a:cubicBezTo>
                <a:cubicBezTo>
                  <a:pt x="4955484" y="1393729"/>
                  <a:pt x="4962331" y="1393337"/>
                  <a:pt x="4968724" y="1391510"/>
                </a:cubicBezTo>
                <a:cubicBezTo>
                  <a:pt x="4973628" y="1390109"/>
                  <a:pt x="4978401" y="1388285"/>
                  <a:pt x="4983239" y="1386672"/>
                </a:cubicBezTo>
                <a:lnTo>
                  <a:pt x="5825067" y="1391510"/>
                </a:lnTo>
                <a:cubicBezTo>
                  <a:pt x="5836806" y="1391705"/>
                  <a:pt x="5847494" y="1398546"/>
                  <a:pt x="5858934" y="1401186"/>
                </a:cubicBezTo>
                <a:cubicBezTo>
                  <a:pt x="5868492" y="1403392"/>
                  <a:pt x="5878286" y="1404411"/>
                  <a:pt x="5887962" y="1406024"/>
                </a:cubicBezTo>
                <a:cubicBezTo>
                  <a:pt x="5891188" y="1409250"/>
                  <a:pt x="5893559" y="1413661"/>
                  <a:pt x="5897639" y="1415701"/>
                </a:cubicBezTo>
                <a:cubicBezTo>
                  <a:pt x="5906762" y="1420262"/>
                  <a:pt x="5926667" y="1425377"/>
                  <a:pt x="5926667" y="1425377"/>
                </a:cubicBezTo>
                <a:cubicBezTo>
                  <a:pt x="5929892" y="1431828"/>
                  <a:pt x="5932521" y="1438613"/>
                  <a:pt x="5936343" y="1444729"/>
                </a:cubicBezTo>
                <a:cubicBezTo>
                  <a:pt x="5943697" y="1456495"/>
                  <a:pt x="5954715" y="1469462"/>
                  <a:pt x="5965372" y="1478596"/>
                </a:cubicBezTo>
                <a:cubicBezTo>
                  <a:pt x="5971494" y="1483844"/>
                  <a:pt x="5979022" y="1487408"/>
                  <a:pt x="5984724" y="1493110"/>
                </a:cubicBezTo>
                <a:cubicBezTo>
                  <a:pt x="6007559" y="1515945"/>
                  <a:pt x="5983500" y="1498532"/>
                  <a:pt x="5999239" y="1522139"/>
                </a:cubicBezTo>
                <a:cubicBezTo>
                  <a:pt x="6007451" y="1534456"/>
                  <a:pt x="6019652" y="1541284"/>
                  <a:pt x="6033105" y="1546329"/>
                </a:cubicBezTo>
                <a:cubicBezTo>
                  <a:pt x="6039331" y="1548664"/>
                  <a:pt x="6046007" y="1549554"/>
                  <a:pt x="6052458" y="1551167"/>
                </a:cubicBezTo>
                <a:cubicBezTo>
                  <a:pt x="6057296" y="1554393"/>
                  <a:pt x="6062240" y="1557464"/>
                  <a:pt x="6066972" y="1560844"/>
                </a:cubicBezTo>
                <a:cubicBezTo>
                  <a:pt x="6073533" y="1565531"/>
                  <a:pt x="6079112" y="1571752"/>
                  <a:pt x="6086324" y="1575358"/>
                </a:cubicBezTo>
                <a:cubicBezTo>
                  <a:pt x="6092272" y="1578332"/>
                  <a:pt x="6099283" y="1578369"/>
                  <a:pt x="6105677" y="1580196"/>
                </a:cubicBezTo>
                <a:cubicBezTo>
                  <a:pt x="6110580" y="1581597"/>
                  <a:pt x="6115630" y="1582753"/>
                  <a:pt x="6120191" y="1585034"/>
                </a:cubicBezTo>
                <a:cubicBezTo>
                  <a:pt x="6125392" y="1587634"/>
                  <a:pt x="6129504" y="1592110"/>
                  <a:pt x="6134705" y="1594710"/>
                </a:cubicBezTo>
                <a:cubicBezTo>
                  <a:pt x="6139267" y="1596991"/>
                  <a:pt x="6144335" y="1598083"/>
                  <a:pt x="6149220" y="1599548"/>
                </a:cubicBezTo>
                <a:cubicBezTo>
                  <a:pt x="6187880" y="1611146"/>
                  <a:pt x="6175381" y="1607940"/>
                  <a:pt x="6212115" y="1614063"/>
                </a:cubicBezTo>
                <a:cubicBezTo>
                  <a:pt x="6246153" y="1636755"/>
                  <a:pt x="6202993" y="1610642"/>
                  <a:pt x="6250820" y="1628577"/>
                </a:cubicBezTo>
                <a:cubicBezTo>
                  <a:pt x="6256264" y="1630619"/>
                  <a:pt x="6259990" y="1635963"/>
                  <a:pt x="6265334" y="1638253"/>
                </a:cubicBezTo>
                <a:cubicBezTo>
                  <a:pt x="6271446" y="1640872"/>
                  <a:pt x="6278235" y="1641478"/>
                  <a:pt x="6284686" y="1643091"/>
                </a:cubicBezTo>
                <a:cubicBezTo>
                  <a:pt x="6289524" y="1646316"/>
                  <a:pt x="6295568" y="1648227"/>
                  <a:pt x="6299200" y="1652767"/>
                </a:cubicBezTo>
                <a:cubicBezTo>
                  <a:pt x="6317966" y="1676225"/>
                  <a:pt x="6286887" y="1661565"/>
                  <a:pt x="6318553" y="1672120"/>
                </a:cubicBezTo>
                <a:cubicBezTo>
                  <a:pt x="6320166" y="1676958"/>
                  <a:pt x="6321110" y="1682073"/>
                  <a:pt x="6323391" y="1686634"/>
                </a:cubicBezTo>
                <a:cubicBezTo>
                  <a:pt x="6325991" y="1691835"/>
                  <a:pt x="6330777" y="1695804"/>
                  <a:pt x="6333067" y="1701148"/>
                </a:cubicBezTo>
                <a:cubicBezTo>
                  <a:pt x="6335686" y="1707260"/>
                  <a:pt x="6335286" y="1714389"/>
                  <a:pt x="6337905" y="1720501"/>
                </a:cubicBezTo>
                <a:cubicBezTo>
                  <a:pt x="6340195" y="1725845"/>
                  <a:pt x="6344981" y="1729814"/>
                  <a:pt x="6347581" y="1735015"/>
                </a:cubicBezTo>
                <a:cubicBezTo>
                  <a:pt x="6349862" y="1739576"/>
                  <a:pt x="6350807" y="1744691"/>
                  <a:pt x="6352420" y="1749529"/>
                </a:cubicBezTo>
                <a:cubicBezTo>
                  <a:pt x="6355808" y="1769860"/>
                  <a:pt x="6361032" y="1804394"/>
                  <a:pt x="6366934" y="1822101"/>
                </a:cubicBezTo>
                <a:cubicBezTo>
                  <a:pt x="6368773" y="1827617"/>
                  <a:pt x="6374249" y="1831302"/>
                  <a:pt x="6376610" y="1836615"/>
                </a:cubicBezTo>
                <a:cubicBezTo>
                  <a:pt x="6388664" y="1863736"/>
                  <a:pt x="6380321" y="1861390"/>
                  <a:pt x="6395962" y="1880158"/>
                </a:cubicBezTo>
                <a:cubicBezTo>
                  <a:pt x="6400342" y="1885414"/>
                  <a:pt x="6404784" y="1890877"/>
                  <a:pt x="6410477" y="1894672"/>
                </a:cubicBezTo>
                <a:cubicBezTo>
                  <a:pt x="6414720" y="1897501"/>
                  <a:pt x="6420153" y="1897897"/>
                  <a:pt x="6424991" y="1899510"/>
                </a:cubicBezTo>
                <a:cubicBezTo>
                  <a:pt x="6426604" y="1904348"/>
                  <a:pt x="6426223" y="1910418"/>
                  <a:pt x="6429829" y="1914024"/>
                </a:cubicBezTo>
                <a:cubicBezTo>
                  <a:pt x="6433435" y="1917630"/>
                  <a:pt x="6439782" y="1916582"/>
                  <a:pt x="6444343" y="1918863"/>
                </a:cubicBezTo>
                <a:cubicBezTo>
                  <a:pt x="6449544" y="1921464"/>
                  <a:pt x="6453657" y="1925939"/>
                  <a:pt x="6458858" y="1928539"/>
                </a:cubicBezTo>
                <a:cubicBezTo>
                  <a:pt x="6463419" y="1930820"/>
                  <a:pt x="6468685" y="1931368"/>
                  <a:pt x="6473372" y="1933377"/>
                </a:cubicBezTo>
                <a:cubicBezTo>
                  <a:pt x="6480001" y="1936218"/>
                  <a:pt x="6485946" y="1940588"/>
                  <a:pt x="6492724" y="1943053"/>
                </a:cubicBezTo>
                <a:cubicBezTo>
                  <a:pt x="6503758" y="1947065"/>
                  <a:pt x="6515345" y="1949355"/>
                  <a:pt x="6526591" y="1952729"/>
                </a:cubicBezTo>
                <a:cubicBezTo>
                  <a:pt x="6531476" y="1954194"/>
                  <a:pt x="6536267" y="1955954"/>
                  <a:pt x="6541105" y="1957567"/>
                </a:cubicBezTo>
                <a:cubicBezTo>
                  <a:pt x="6545943" y="1960793"/>
                  <a:pt x="6550419" y="1964643"/>
                  <a:pt x="6555620" y="1967244"/>
                </a:cubicBezTo>
                <a:cubicBezTo>
                  <a:pt x="6567529" y="1973199"/>
                  <a:pt x="6588014" y="1975062"/>
                  <a:pt x="6599162" y="1976920"/>
                </a:cubicBezTo>
                <a:cubicBezTo>
                  <a:pt x="6637946" y="2006007"/>
                  <a:pt x="6599104" y="1979497"/>
                  <a:pt x="6666896" y="2010786"/>
                </a:cubicBezTo>
                <a:cubicBezTo>
                  <a:pt x="6715671" y="2033298"/>
                  <a:pt x="6649567" y="2009849"/>
                  <a:pt x="6695924" y="2025301"/>
                </a:cubicBezTo>
                <a:cubicBezTo>
                  <a:pt x="6707213" y="2036590"/>
                  <a:pt x="6721577" y="2045477"/>
                  <a:pt x="6729791" y="2059167"/>
                </a:cubicBezTo>
                <a:cubicBezTo>
                  <a:pt x="6739087" y="2074662"/>
                  <a:pt x="6755493" y="2106439"/>
                  <a:pt x="6773334" y="2112386"/>
                </a:cubicBezTo>
                <a:lnTo>
                  <a:pt x="6787848" y="2117224"/>
                </a:lnTo>
                <a:cubicBezTo>
                  <a:pt x="6794299" y="2122062"/>
                  <a:pt x="6800638" y="2127052"/>
                  <a:pt x="6807200" y="2131739"/>
                </a:cubicBezTo>
                <a:cubicBezTo>
                  <a:pt x="6811932" y="2135119"/>
                  <a:pt x="6815913" y="2141028"/>
                  <a:pt x="6821715" y="2141415"/>
                </a:cubicBezTo>
                <a:cubicBezTo>
                  <a:pt x="6841091" y="2142707"/>
                  <a:pt x="6860420" y="2138190"/>
                  <a:pt x="6879772" y="2136577"/>
                </a:cubicBezTo>
                <a:cubicBezTo>
                  <a:pt x="6916757" y="2099592"/>
                  <a:pt x="6867791" y="2151618"/>
                  <a:pt x="6908800" y="2093034"/>
                </a:cubicBezTo>
                <a:cubicBezTo>
                  <a:pt x="6914032" y="2085560"/>
                  <a:pt x="6921702" y="2080133"/>
                  <a:pt x="6928153" y="2073682"/>
                </a:cubicBezTo>
                <a:cubicBezTo>
                  <a:pt x="6929766" y="2068844"/>
                  <a:pt x="6930710" y="2063729"/>
                  <a:pt x="6932991" y="2059167"/>
                </a:cubicBezTo>
                <a:cubicBezTo>
                  <a:pt x="6937458" y="2050233"/>
                  <a:pt x="6958458" y="2024025"/>
                  <a:pt x="6962020" y="2020463"/>
                </a:cubicBezTo>
                <a:cubicBezTo>
                  <a:pt x="6966132" y="2016351"/>
                  <a:pt x="6971696" y="2014012"/>
                  <a:pt x="6976534" y="2010786"/>
                </a:cubicBezTo>
                <a:cubicBezTo>
                  <a:pt x="6981372" y="2002723"/>
                  <a:pt x="6986843" y="1995007"/>
                  <a:pt x="6991048" y="1986596"/>
                </a:cubicBezTo>
                <a:cubicBezTo>
                  <a:pt x="6993329" y="1982035"/>
                  <a:pt x="6992280" y="1975688"/>
                  <a:pt x="6995886" y="1972082"/>
                </a:cubicBezTo>
                <a:cubicBezTo>
                  <a:pt x="6999492" y="1968476"/>
                  <a:pt x="7005562" y="1968857"/>
                  <a:pt x="7010400" y="1967244"/>
                </a:cubicBezTo>
                <a:cubicBezTo>
                  <a:pt x="7015238" y="1964018"/>
                  <a:pt x="7019714" y="1960168"/>
                  <a:pt x="7024915" y="1957567"/>
                </a:cubicBezTo>
                <a:cubicBezTo>
                  <a:pt x="7029476" y="1955286"/>
                  <a:pt x="7035279" y="1955693"/>
                  <a:pt x="7039429" y="1952729"/>
                </a:cubicBezTo>
                <a:cubicBezTo>
                  <a:pt x="7058793" y="1938898"/>
                  <a:pt x="7061334" y="1925986"/>
                  <a:pt x="7078134" y="1909186"/>
                </a:cubicBezTo>
                <a:cubicBezTo>
                  <a:pt x="7082246" y="1905074"/>
                  <a:pt x="7087810" y="1902735"/>
                  <a:pt x="7092648" y="1899510"/>
                </a:cubicBezTo>
                <a:cubicBezTo>
                  <a:pt x="7095873" y="1894672"/>
                  <a:pt x="7099724" y="1890197"/>
                  <a:pt x="7102324" y="1884996"/>
                </a:cubicBezTo>
                <a:cubicBezTo>
                  <a:pt x="7114531" y="1860583"/>
                  <a:pt x="7121039" y="1832415"/>
                  <a:pt x="7141029" y="1812424"/>
                </a:cubicBezTo>
                <a:cubicBezTo>
                  <a:pt x="7145140" y="1808312"/>
                  <a:pt x="7150705" y="1805973"/>
                  <a:pt x="7155543" y="1802748"/>
                </a:cubicBezTo>
                <a:cubicBezTo>
                  <a:pt x="7161036" y="1794510"/>
                  <a:pt x="7173736" y="1774880"/>
                  <a:pt x="7179734" y="1768882"/>
                </a:cubicBezTo>
                <a:cubicBezTo>
                  <a:pt x="7183846" y="1764770"/>
                  <a:pt x="7189516" y="1762585"/>
                  <a:pt x="7194248" y="1759205"/>
                </a:cubicBezTo>
                <a:cubicBezTo>
                  <a:pt x="7200809" y="1754518"/>
                  <a:pt x="7207898" y="1750393"/>
                  <a:pt x="7213600" y="1744691"/>
                </a:cubicBezTo>
                <a:cubicBezTo>
                  <a:pt x="7217712" y="1740579"/>
                  <a:pt x="7220051" y="1735015"/>
                  <a:pt x="7223277" y="1730177"/>
                </a:cubicBezTo>
                <a:cubicBezTo>
                  <a:pt x="7224890" y="1725339"/>
                  <a:pt x="7225286" y="1719906"/>
                  <a:pt x="7228115" y="1715663"/>
                </a:cubicBezTo>
                <a:cubicBezTo>
                  <a:pt x="7231910" y="1709970"/>
                  <a:pt x="7238176" y="1706343"/>
                  <a:pt x="7242629" y="1701148"/>
                </a:cubicBezTo>
                <a:cubicBezTo>
                  <a:pt x="7247876" y="1695026"/>
                  <a:pt x="7252305" y="1688247"/>
                  <a:pt x="7257143" y="1681796"/>
                </a:cubicBezTo>
                <a:cubicBezTo>
                  <a:pt x="7260369" y="1670507"/>
                  <a:pt x="7261569" y="1658430"/>
                  <a:pt x="7266820" y="1647929"/>
                </a:cubicBezTo>
                <a:cubicBezTo>
                  <a:pt x="7274621" y="1632327"/>
                  <a:pt x="7285382" y="1618341"/>
                  <a:pt x="7295848" y="1604386"/>
                </a:cubicBezTo>
                <a:cubicBezTo>
                  <a:pt x="7300686" y="1597935"/>
                  <a:pt x="7306446" y="1592083"/>
                  <a:pt x="7310362" y="1585034"/>
                </a:cubicBezTo>
                <a:cubicBezTo>
                  <a:pt x="7314580" y="1577442"/>
                  <a:pt x="7316155" y="1568612"/>
                  <a:pt x="7320039" y="1560844"/>
                </a:cubicBezTo>
                <a:cubicBezTo>
                  <a:pt x="7322640" y="1555643"/>
                  <a:pt x="7327115" y="1551530"/>
                  <a:pt x="7329715" y="1546329"/>
                </a:cubicBezTo>
                <a:cubicBezTo>
                  <a:pt x="7335563" y="1534632"/>
                  <a:pt x="7334740" y="1524865"/>
                  <a:pt x="7339391" y="1512463"/>
                </a:cubicBezTo>
                <a:cubicBezTo>
                  <a:pt x="7341923" y="1505710"/>
                  <a:pt x="7345842" y="1499561"/>
                  <a:pt x="7349067" y="1493110"/>
                </a:cubicBezTo>
                <a:cubicBezTo>
                  <a:pt x="7350680" y="1483434"/>
                  <a:pt x="7351086" y="1473478"/>
                  <a:pt x="7353905" y="1464082"/>
                </a:cubicBezTo>
                <a:cubicBezTo>
                  <a:pt x="7355977" y="1457174"/>
                  <a:pt x="7360740" y="1451358"/>
                  <a:pt x="7363581" y="1444729"/>
                </a:cubicBezTo>
                <a:cubicBezTo>
                  <a:pt x="7365590" y="1440042"/>
                  <a:pt x="7366807" y="1435053"/>
                  <a:pt x="7368420" y="1430215"/>
                </a:cubicBezTo>
                <a:cubicBezTo>
                  <a:pt x="7365194" y="1360869"/>
                  <a:pt x="7362594" y="1291491"/>
                  <a:pt x="7358743" y="1222177"/>
                </a:cubicBezTo>
                <a:cubicBezTo>
                  <a:pt x="7357755" y="1204392"/>
                  <a:pt x="7356683" y="1186553"/>
                  <a:pt x="7353905" y="1168958"/>
                </a:cubicBezTo>
                <a:cubicBezTo>
                  <a:pt x="7351831" y="1155822"/>
                  <a:pt x="7347454" y="1143155"/>
                  <a:pt x="7344229" y="1130253"/>
                </a:cubicBezTo>
                <a:cubicBezTo>
                  <a:pt x="7345842" y="1093161"/>
                  <a:pt x="7347166" y="1056055"/>
                  <a:pt x="7349067" y="1018977"/>
                </a:cubicBezTo>
                <a:cubicBezTo>
                  <a:pt x="7350391" y="993157"/>
                  <a:pt x="7350561" y="967204"/>
                  <a:pt x="7353905" y="941567"/>
                </a:cubicBezTo>
                <a:cubicBezTo>
                  <a:pt x="7355423" y="929925"/>
                  <a:pt x="7360492" y="919028"/>
                  <a:pt x="7363581" y="907701"/>
                </a:cubicBezTo>
                <a:cubicBezTo>
                  <a:pt x="7368547" y="889493"/>
                  <a:pt x="7369917" y="877722"/>
                  <a:pt x="7378096" y="859320"/>
                </a:cubicBezTo>
                <a:cubicBezTo>
                  <a:pt x="7380458" y="854006"/>
                  <a:pt x="7385172" y="850006"/>
                  <a:pt x="7387772" y="844805"/>
                </a:cubicBezTo>
                <a:cubicBezTo>
                  <a:pt x="7401774" y="816799"/>
                  <a:pt x="7379612" y="843289"/>
                  <a:pt x="7407124" y="815777"/>
                </a:cubicBezTo>
                <a:cubicBezTo>
                  <a:pt x="7417393" y="784971"/>
                  <a:pt x="7402676" y="815517"/>
                  <a:pt x="7431315" y="796424"/>
                </a:cubicBezTo>
                <a:cubicBezTo>
                  <a:pt x="7436153" y="793199"/>
                  <a:pt x="7436879" y="786022"/>
                  <a:pt x="7440991" y="781910"/>
                </a:cubicBezTo>
                <a:cubicBezTo>
                  <a:pt x="7450370" y="772531"/>
                  <a:pt x="7458215" y="771331"/>
                  <a:pt x="7470020" y="767396"/>
                </a:cubicBezTo>
                <a:cubicBezTo>
                  <a:pt x="7473245" y="762558"/>
                  <a:pt x="7477335" y="758195"/>
                  <a:pt x="7479696" y="752882"/>
                </a:cubicBezTo>
                <a:cubicBezTo>
                  <a:pt x="7483838" y="743561"/>
                  <a:pt x="7480885" y="729511"/>
                  <a:pt x="7489372" y="723853"/>
                </a:cubicBezTo>
                <a:lnTo>
                  <a:pt x="7503886" y="714177"/>
                </a:lnTo>
                <a:lnTo>
                  <a:pt x="7518400" y="670634"/>
                </a:lnTo>
                <a:cubicBezTo>
                  <a:pt x="7520013" y="665796"/>
                  <a:pt x="7520410" y="660363"/>
                  <a:pt x="7523239" y="656120"/>
                </a:cubicBezTo>
                <a:lnTo>
                  <a:pt x="7532915" y="641605"/>
                </a:lnTo>
                <a:cubicBezTo>
                  <a:pt x="7546806" y="586043"/>
                  <a:pt x="7527382" y="654517"/>
                  <a:pt x="7547429" y="607739"/>
                </a:cubicBezTo>
                <a:cubicBezTo>
                  <a:pt x="7550048" y="601627"/>
                  <a:pt x="7548743" y="594025"/>
                  <a:pt x="7552267" y="588386"/>
                </a:cubicBezTo>
                <a:cubicBezTo>
                  <a:pt x="7557102" y="580650"/>
                  <a:pt x="7565645" y="575928"/>
                  <a:pt x="7571620" y="569034"/>
                </a:cubicBezTo>
                <a:cubicBezTo>
                  <a:pt x="7586631" y="551713"/>
                  <a:pt x="7598955" y="532022"/>
                  <a:pt x="7615162" y="515815"/>
                </a:cubicBezTo>
                <a:cubicBezTo>
                  <a:pt x="7626566" y="504411"/>
                  <a:pt x="7642463" y="498190"/>
                  <a:pt x="7653867" y="486786"/>
                </a:cubicBezTo>
                <a:cubicBezTo>
                  <a:pt x="7666869" y="473784"/>
                  <a:pt x="7675691" y="457139"/>
                  <a:pt x="7687734" y="443244"/>
                </a:cubicBezTo>
                <a:cubicBezTo>
                  <a:pt x="7722418" y="403224"/>
                  <a:pt x="7712589" y="421939"/>
                  <a:pt x="7755467" y="385186"/>
                </a:cubicBezTo>
                <a:cubicBezTo>
                  <a:pt x="7765857" y="376281"/>
                  <a:pt x="7773984" y="364918"/>
                  <a:pt x="7784496" y="356158"/>
                </a:cubicBezTo>
                <a:cubicBezTo>
                  <a:pt x="7799181" y="343921"/>
                  <a:pt x="7818834" y="332212"/>
                  <a:pt x="7837715" y="327129"/>
                </a:cubicBezTo>
                <a:cubicBezTo>
                  <a:pt x="7871331" y="318079"/>
                  <a:pt x="7939315" y="302939"/>
                  <a:pt x="7939315" y="302939"/>
                </a:cubicBezTo>
                <a:cubicBezTo>
                  <a:pt x="7983133" y="273727"/>
                  <a:pt x="7905565" y="322492"/>
                  <a:pt x="8016724" y="283586"/>
                </a:cubicBezTo>
                <a:cubicBezTo>
                  <a:pt x="8029818" y="279003"/>
                  <a:pt x="8039048" y="267091"/>
                  <a:pt x="8050591" y="259396"/>
                </a:cubicBezTo>
                <a:cubicBezTo>
                  <a:pt x="8068621" y="247376"/>
                  <a:pt x="8086908" y="239614"/>
                  <a:pt x="8103810" y="225529"/>
                </a:cubicBezTo>
                <a:cubicBezTo>
                  <a:pt x="8114323" y="216769"/>
                  <a:pt x="8123163" y="206177"/>
                  <a:pt x="8132839" y="196501"/>
                </a:cubicBezTo>
                <a:cubicBezTo>
                  <a:pt x="8137677" y="186825"/>
                  <a:pt x="8139348" y="174749"/>
                  <a:pt x="8147353" y="167472"/>
                </a:cubicBezTo>
                <a:cubicBezTo>
                  <a:pt x="8168669" y="148094"/>
                  <a:pt x="8189622" y="147526"/>
                  <a:pt x="8215086" y="143282"/>
                </a:cubicBezTo>
                <a:cubicBezTo>
                  <a:pt x="8224762" y="133606"/>
                  <a:pt x="8233048" y="122302"/>
                  <a:pt x="8244115" y="114253"/>
                </a:cubicBezTo>
                <a:cubicBezTo>
                  <a:pt x="8251138" y="109145"/>
                  <a:pt x="8260369" y="108104"/>
                  <a:pt x="8268305" y="104577"/>
                </a:cubicBezTo>
                <a:cubicBezTo>
                  <a:pt x="8329498" y="77381"/>
                  <a:pt x="8254457" y="107957"/>
                  <a:pt x="8302172" y="90063"/>
                </a:cubicBezTo>
                <a:cubicBezTo>
                  <a:pt x="8310304" y="87013"/>
                  <a:pt x="8317900" y="82339"/>
                  <a:pt x="8326362" y="80386"/>
                </a:cubicBezTo>
                <a:cubicBezTo>
                  <a:pt x="8339031" y="77462"/>
                  <a:pt x="8352209" y="77477"/>
                  <a:pt x="8365067" y="75548"/>
                </a:cubicBezTo>
                <a:cubicBezTo>
                  <a:pt x="8421007" y="67157"/>
                  <a:pt x="8416691" y="67302"/>
                  <a:pt x="8466667" y="56196"/>
                </a:cubicBezTo>
                <a:cubicBezTo>
                  <a:pt x="8483528" y="47766"/>
                  <a:pt x="8491677" y="43022"/>
                  <a:pt x="8510210" y="36844"/>
                </a:cubicBezTo>
                <a:cubicBezTo>
                  <a:pt x="8516518" y="34741"/>
                  <a:pt x="8523254" y="34108"/>
                  <a:pt x="8529562" y="32005"/>
                </a:cubicBezTo>
                <a:cubicBezTo>
                  <a:pt x="8590341" y="11745"/>
                  <a:pt x="8506271" y="32880"/>
                  <a:pt x="8597296" y="12653"/>
                </a:cubicBezTo>
                <a:cubicBezTo>
                  <a:pt x="8602134" y="9428"/>
                  <a:pt x="8605998" y="3138"/>
                  <a:pt x="8611810" y="2977"/>
                </a:cubicBezTo>
                <a:cubicBezTo>
                  <a:pt x="8743340" y="-677"/>
                  <a:pt x="8724156" y="-4012"/>
                  <a:pt x="8790820" y="12653"/>
                </a:cubicBezTo>
                <a:cubicBezTo>
                  <a:pt x="8798883" y="20717"/>
                  <a:pt x="8803947" y="34078"/>
                  <a:pt x="8815010" y="36844"/>
                </a:cubicBezTo>
                <a:cubicBezTo>
                  <a:pt x="8841359" y="43431"/>
                  <a:pt x="8828415" y="38709"/>
                  <a:pt x="8853715" y="51358"/>
                </a:cubicBezTo>
                <a:cubicBezTo>
                  <a:pt x="8855328" y="57809"/>
                  <a:pt x="8853851" y="66008"/>
                  <a:pt x="8858553" y="70710"/>
                </a:cubicBezTo>
                <a:cubicBezTo>
                  <a:pt x="8863255" y="75412"/>
                  <a:pt x="8871958" y="72574"/>
                  <a:pt x="8877905" y="75548"/>
                </a:cubicBezTo>
                <a:cubicBezTo>
                  <a:pt x="8885117" y="79154"/>
                  <a:pt x="8890420" y="85789"/>
                  <a:pt x="8897258" y="90063"/>
                </a:cubicBezTo>
                <a:cubicBezTo>
                  <a:pt x="8903374" y="93885"/>
                  <a:pt x="8910159" y="96514"/>
                  <a:pt x="8916610" y="99739"/>
                </a:cubicBezTo>
                <a:cubicBezTo>
                  <a:pt x="8921448" y="106190"/>
                  <a:pt x="8924563" y="114404"/>
                  <a:pt x="8931124" y="119091"/>
                </a:cubicBezTo>
                <a:cubicBezTo>
                  <a:pt x="8963362" y="142118"/>
                  <a:pt x="8940348" y="98924"/>
                  <a:pt x="8964991" y="143282"/>
                </a:cubicBezTo>
                <a:cubicBezTo>
                  <a:pt x="8969208" y="150874"/>
                  <a:pt x="8969850" y="160246"/>
                  <a:pt x="8974667" y="167472"/>
                </a:cubicBezTo>
                <a:cubicBezTo>
                  <a:pt x="8979728" y="175063"/>
                  <a:pt x="8988013" y="179958"/>
                  <a:pt x="8994020" y="186824"/>
                </a:cubicBezTo>
                <a:cubicBezTo>
                  <a:pt x="8999330" y="192892"/>
                  <a:pt x="9003944" y="199547"/>
                  <a:pt x="9008534" y="206177"/>
                </a:cubicBezTo>
                <a:cubicBezTo>
                  <a:pt x="9018463" y="220519"/>
                  <a:pt x="9032046" y="233171"/>
                  <a:pt x="9037562" y="249720"/>
                </a:cubicBezTo>
                <a:cubicBezTo>
                  <a:pt x="9039175" y="254558"/>
                  <a:pt x="9039436" y="260084"/>
                  <a:pt x="9042400" y="264234"/>
                </a:cubicBezTo>
                <a:cubicBezTo>
                  <a:pt x="9047703" y="271657"/>
                  <a:pt x="9055302" y="277135"/>
                  <a:pt x="9061753" y="283586"/>
                </a:cubicBezTo>
                <a:cubicBezTo>
                  <a:pt x="9064978" y="291650"/>
                  <a:pt x="9068380" y="299645"/>
                  <a:pt x="9071429" y="307777"/>
                </a:cubicBezTo>
                <a:cubicBezTo>
                  <a:pt x="9073220" y="312552"/>
                  <a:pt x="9073986" y="317730"/>
                  <a:pt x="9076267" y="322291"/>
                </a:cubicBezTo>
                <a:cubicBezTo>
                  <a:pt x="9078867" y="327492"/>
                  <a:pt x="9083581" y="331492"/>
                  <a:pt x="9085943" y="336805"/>
                </a:cubicBezTo>
                <a:cubicBezTo>
                  <a:pt x="9090086" y="346126"/>
                  <a:pt x="9091697" y="356419"/>
                  <a:pt x="9095620" y="365834"/>
                </a:cubicBezTo>
                <a:cubicBezTo>
                  <a:pt x="9099781" y="375820"/>
                  <a:pt x="9105740" y="384977"/>
                  <a:pt x="9110134" y="394863"/>
                </a:cubicBezTo>
                <a:cubicBezTo>
                  <a:pt x="9112205" y="399523"/>
                  <a:pt x="9112963" y="404690"/>
                  <a:pt x="9114972" y="409377"/>
                </a:cubicBezTo>
                <a:cubicBezTo>
                  <a:pt x="9117813" y="416006"/>
                  <a:pt x="9121969" y="422033"/>
                  <a:pt x="9124648" y="428729"/>
                </a:cubicBezTo>
                <a:cubicBezTo>
                  <a:pt x="9134883" y="454316"/>
                  <a:pt x="9144259" y="480240"/>
                  <a:pt x="9153677" y="506139"/>
                </a:cubicBezTo>
                <a:cubicBezTo>
                  <a:pt x="9157163" y="515724"/>
                  <a:pt x="9163353" y="535167"/>
                  <a:pt x="9163353" y="535167"/>
                </a:cubicBezTo>
                <a:cubicBezTo>
                  <a:pt x="9164966" y="560970"/>
                  <a:pt x="9164535" y="586983"/>
                  <a:pt x="9168191" y="612577"/>
                </a:cubicBezTo>
                <a:cubicBezTo>
                  <a:pt x="9169419" y="621174"/>
                  <a:pt x="9176495" y="628192"/>
                  <a:pt x="9177867" y="636767"/>
                </a:cubicBezTo>
                <a:cubicBezTo>
                  <a:pt x="9182988" y="668775"/>
                  <a:pt x="9184318" y="701275"/>
                  <a:pt x="9187543" y="733529"/>
                </a:cubicBezTo>
                <a:cubicBezTo>
                  <a:pt x="9185930" y="891574"/>
                  <a:pt x="9187176" y="1049673"/>
                  <a:pt x="9182705" y="1207663"/>
                </a:cubicBezTo>
                <a:cubicBezTo>
                  <a:pt x="9182329" y="1220956"/>
                  <a:pt x="9174978" y="1233212"/>
                  <a:pt x="9173029" y="1246367"/>
                </a:cubicBezTo>
                <a:cubicBezTo>
                  <a:pt x="9168514" y="1276845"/>
                  <a:pt x="9166061" y="1307600"/>
                  <a:pt x="9163353" y="1338291"/>
                </a:cubicBezTo>
                <a:cubicBezTo>
                  <a:pt x="9144985" y="1546465"/>
                  <a:pt x="9171331" y="1320241"/>
                  <a:pt x="9148839" y="1449567"/>
                </a:cubicBezTo>
                <a:cubicBezTo>
                  <a:pt x="9133249" y="1539208"/>
                  <a:pt x="9151542" y="1497379"/>
                  <a:pt x="9129486" y="1541491"/>
                </a:cubicBezTo>
                <a:cubicBezTo>
                  <a:pt x="9122084" y="1578503"/>
                  <a:pt x="9128611" y="1553501"/>
                  <a:pt x="9114972" y="1589872"/>
                </a:cubicBezTo>
                <a:cubicBezTo>
                  <a:pt x="9113181" y="1594647"/>
                  <a:pt x="9112611" y="1599928"/>
                  <a:pt x="9110134" y="1604386"/>
                </a:cubicBezTo>
                <a:cubicBezTo>
                  <a:pt x="9104486" y="1614552"/>
                  <a:pt x="9097232" y="1623739"/>
                  <a:pt x="9090781" y="1633415"/>
                </a:cubicBezTo>
                <a:cubicBezTo>
                  <a:pt x="9089168" y="1639866"/>
                  <a:pt x="9088562" y="1646655"/>
                  <a:pt x="9085943" y="1652767"/>
                </a:cubicBezTo>
                <a:cubicBezTo>
                  <a:pt x="9078849" y="1669320"/>
                  <a:pt x="9068389" y="1671882"/>
                  <a:pt x="9056915" y="1686634"/>
                </a:cubicBezTo>
                <a:cubicBezTo>
                  <a:pt x="9051142" y="1694057"/>
                  <a:pt x="9048173" y="1703401"/>
                  <a:pt x="9042400" y="1710824"/>
                </a:cubicBezTo>
                <a:cubicBezTo>
                  <a:pt x="9036799" y="1718025"/>
                  <a:pt x="9028985" y="1723250"/>
                  <a:pt x="9023048" y="1730177"/>
                </a:cubicBezTo>
                <a:cubicBezTo>
                  <a:pt x="8998774" y="1758497"/>
                  <a:pt x="9033581" y="1733020"/>
                  <a:pt x="8989181" y="1773720"/>
                </a:cubicBezTo>
                <a:cubicBezTo>
                  <a:pt x="8978955" y="1783094"/>
                  <a:pt x="8966604" y="1789847"/>
                  <a:pt x="8955315" y="1797910"/>
                </a:cubicBezTo>
                <a:cubicBezTo>
                  <a:pt x="8946611" y="1824022"/>
                  <a:pt x="8957280" y="1803418"/>
                  <a:pt x="8931124" y="1822101"/>
                </a:cubicBezTo>
                <a:cubicBezTo>
                  <a:pt x="8885361" y="1854790"/>
                  <a:pt x="8950294" y="1819773"/>
                  <a:pt x="8897258" y="1846291"/>
                </a:cubicBezTo>
                <a:cubicBezTo>
                  <a:pt x="8894032" y="1851129"/>
                  <a:pt x="8891957" y="1856976"/>
                  <a:pt x="8887581" y="1860805"/>
                </a:cubicBezTo>
                <a:cubicBezTo>
                  <a:pt x="8867104" y="1878722"/>
                  <a:pt x="8863975" y="1878351"/>
                  <a:pt x="8844039" y="1884996"/>
                </a:cubicBezTo>
                <a:cubicBezTo>
                  <a:pt x="8836899" y="1895705"/>
                  <a:pt x="8831022" y="1906574"/>
                  <a:pt x="8819848" y="1914024"/>
                </a:cubicBezTo>
                <a:cubicBezTo>
                  <a:pt x="8815605" y="1916853"/>
                  <a:pt x="8809895" y="1916582"/>
                  <a:pt x="8805334" y="1918863"/>
                </a:cubicBezTo>
                <a:cubicBezTo>
                  <a:pt x="8796923" y="1923069"/>
                  <a:pt x="8789554" y="1929172"/>
                  <a:pt x="8781143" y="1933377"/>
                </a:cubicBezTo>
                <a:cubicBezTo>
                  <a:pt x="8760086" y="1943905"/>
                  <a:pt x="8770768" y="1931112"/>
                  <a:pt x="8747277" y="1947891"/>
                </a:cubicBezTo>
                <a:cubicBezTo>
                  <a:pt x="8741709" y="1951868"/>
                  <a:pt x="8737600" y="1957567"/>
                  <a:pt x="8732762" y="1962405"/>
                </a:cubicBezTo>
                <a:cubicBezTo>
                  <a:pt x="8718248" y="2001110"/>
                  <a:pt x="8702578" y="2039401"/>
                  <a:pt x="8689220" y="2078520"/>
                </a:cubicBezTo>
                <a:cubicBezTo>
                  <a:pt x="8679986" y="2105564"/>
                  <a:pt x="8674469" y="2133794"/>
                  <a:pt x="8665029" y="2160767"/>
                </a:cubicBezTo>
                <a:cubicBezTo>
                  <a:pt x="8663108" y="2166255"/>
                  <a:pt x="8658733" y="2170550"/>
                  <a:pt x="8655353" y="2175282"/>
                </a:cubicBezTo>
                <a:cubicBezTo>
                  <a:pt x="8625317" y="2217333"/>
                  <a:pt x="8653989" y="2174910"/>
                  <a:pt x="8631162" y="2209148"/>
                </a:cubicBezTo>
                <a:cubicBezTo>
                  <a:pt x="8629549" y="2217212"/>
                  <a:pt x="8629664" y="2225824"/>
                  <a:pt x="8626324" y="2233339"/>
                </a:cubicBezTo>
                <a:cubicBezTo>
                  <a:pt x="8623049" y="2240707"/>
                  <a:pt x="8617120" y="2246623"/>
                  <a:pt x="8611810" y="2252691"/>
                </a:cubicBezTo>
                <a:cubicBezTo>
                  <a:pt x="8592649" y="2274589"/>
                  <a:pt x="8593230" y="2271581"/>
                  <a:pt x="8568267" y="2286558"/>
                </a:cubicBezTo>
                <a:cubicBezTo>
                  <a:pt x="8561622" y="2306492"/>
                  <a:pt x="8561992" y="2309627"/>
                  <a:pt x="8544077" y="2330101"/>
                </a:cubicBezTo>
                <a:cubicBezTo>
                  <a:pt x="8540248" y="2334477"/>
                  <a:pt x="8534400" y="2336552"/>
                  <a:pt x="8529562" y="2339777"/>
                </a:cubicBezTo>
                <a:cubicBezTo>
                  <a:pt x="8511645" y="2384568"/>
                  <a:pt x="8531124" y="2345083"/>
                  <a:pt x="8500534" y="2383320"/>
                </a:cubicBezTo>
                <a:cubicBezTo>
                  <a:pt x="8493269" y="2392401"/>
                  <a:pt x="8487632" y="2402672"/>
                  <a:pt x="8481181" y="2412348"/>
                </a:cubicBezTo>
                <a:cubicBezTo>
                  <a:pt x="8456623" y="2449185"/>
                  <a:pt x="8467805" y="2431418"/>
                  <a:pt x="8447315" y="2465567"/>
                </a:cubicBezTo>
                <a:cubicBezTo>
                  <a:pt x="8435383" y="2513298"/>
                  <a:pt x="8451287" y="2463787"/>
                  <a:pt x="8432800" y="2494596"/>
                </a:cubicBezTo>
                <a:cubicBezTo>
                  <a:pt x="8430176" y="2498969"/>
                  <a:pt x="8430243" y="2504549"/>
                  <a:pt x="8427962" y="2509110"/>
                </a:cubicBezTo>
                <a:cubicBezTo>
                  <a:pt x="8425362" y="2514311"/>
                  <a:pt x="8421368" y="2518693"/>
                  <a:pt x="8418286" y="2523624"/>
                </a:cubicBezTo>
                <a:cubicBezTo>
                  <a:pt x="8394957" y="2560952"/>
                  <a:pt x="8413416" y="2534957"/>
                  <a:pt x="8389258" y="2567167"/>
                </a:cubicBezTo>
                <a:cubicBezTo>
                  <a:pt x="8377099" y="2603648"/>
                  <a:pt x="8393500" y="2558684"/>
                  <a:pt x="8374743" y="2596196"/>
                </a:cubicBezTo>
                <a:cubicBezTo>
                  <a:pt x="8354707" y="2636265"/>
                  <a:pt x="8387965" y="2583619"/>
                  <a:pt x="8360229" y="2625224"/>
                </a:cubicBezTo>
                <a:cubicBezTo>
                  <a:pt x="8358616" y="2630062"/>
                  <a:pt x="8357528" y="2635108"/>
                  <a:pt x="8355391" y="2639739"/>
                </a:cubicBezTo>
                <a:cubicBezTo>
                  <a:pt x="8347835" y="2656110"/>
                  <a:pt x="8336902" y="2671015"/>
                  <a:pt x="8331200" y="2688120"/>
                </a:cubicBezTo>
                <a:cubicBezTo>
                  <a:pt x="8311406" y="2747503"/>
                  <a:pt x="8333359" y="2688641"/>
                  <a:pt x="8307010" y="2741339"/>
                </a:cubicBezTo>
                <a:cubicBezTo>
                  <a:pt x="8304729" y="2745900"/>
                  <a:pt x="8305001" y="2751610"/>
                  <a:pt x="8302172" y="2755853"/>
                </a:cubicBezTo>
                <a:cubicBezTo>
                  <a:pt x="8291817" y="2771385"/>
                  <a:pt x="8288360" y="2770133"/>
                  <a:pt x="8273143" y="2775205"/>
                </a:cubicBezTo>
                <a:cubicBezTo>
                  <a:pt x="8269918" y="2781656"/>
                  <a:pt x="8268567" y="2789458"/>
                  <a:pt x="8263467" y="2794558"/>
                </a:cubicBezTo>
                <a:cubicBezTo>
                  <a:pt x="8256818" y="2801207"/>
                  <a:pt x="8247101" y="2803856"/>
                  <a:pt x="8239277" y="2809072"/>
                </a:cubicBezTo>
                <a:cubicBezTo>
                  <a:pt x="8209987" y="2828598"/>
                  <a:pt x="8231278" y="2819801"/>
                  <a:pt x="8205410" y="2828424"/>
                </a:cubicBezTo>
                <a:cubicBezTo>
                  <a:pt x="8196536" y="2837299"/>
                  <a:pt x="8187886" y="2846863"/>
                  <a:pt x="8176381" y="2852615"/>
                </a:cubicBezTo>
                <a:cubicBezTo>
                  <a:pt x="8167258" y="2857176"/>
                  <a:pt x="8147353" y="2862291"/>
                  <a:pt x="8147353" y="2862291"/>
                </a:cubicBezTo>
                <a:cubicBezTo>
                  <a:pt x="8144117" y="2864718"/>
                  <a:pt x="8122520" y="2879489"/>
                  <a:pt x="8118324" y="2886482"/>
                </a:cubicBezTo>
                <a:cubicBezTo>
                  <a:pt x="8103071" y="2911905"/>
                  <a:pt x="8129552" y="2892963"/>
                  <a:pt x="8094134" y="2910672"/>
                </a:cubicBezTo>
                <a:cubicBezTo>
                  <a:pt x="8089431" y="2924780"/>
                  <a:pt x="8088159" y="2930876"/>
                  <a:pt x="8079620" y="2944539"/>
                </a:cubicBezTo>
                <a:cubicBezTo>
                  <a:pt x="8075346" y="2951377"/>
                  <a:pt x="8069379" y="2957053"/>
                  <a:pt x="8065105" y="2963891"/>
                </a:cubicBezTo>
                <a:cubicBezTo>
                  <a:pt x="8061282" y="2970007"/>
                  <a:pt x="8059756" y="2977474"/>
                  <a:pt x="8055429" y="2983244"/>
                </a:cubicBezTo>
                <a:cubicBezTo>
                  <a:pt x="8049956" y="2990542"/>
                  <a:pt x="8042014" y="2995670"/>
                  <a:pt x="8036077" y="3002596"/>
                </a:cubicBezTo>
                <a:cubicBezTo>
                  <a:pt x="8032293" y="3007011"/>
                  <a:pt x="8029626" y="3012272"/>
                  <a:pt x="8026400" y="3017110"/>
                </a:cubicBezTo>
                <a:cubicBezTo>
                  <a:pt x="8015845" y="3048776"/>
                  <a:pt x="8030505" y="3017697"/>
                  <a:pt x="8007048" y="3036463"/>
                </a:cubicBezTo>
                <a:cubicBezTo>
                  <a:pt x="8002508" y="3040095"/>
                  <a:pt x="8001094" y="3046510"/>
                  <a:pt x="7997372" y="3050977"/>
                </a:cubicBezTo>
                <a:cubicBezTo>
                  <a:pt x="7985730" y="3064947"/>
                  <a:pt x="7982615" y="3065653"/>
                  <a:pt x="7968343" y="3075167"/>
                </a:cubicBezTo>
                <a:cubicBezTo>
                  <a:pt x="7966730" y="3081618"/>
                  <a:pt x="7967659" y="3089328"/>
                  <a:pt x="7963505" y="3094520"/>
                </a:cubicBezTo>
                <a:cubicBezTo>
                  <a:pt x="7960319" y="3098502"/>
                  <a:pt x="7953552" y="3097077"/>
                  <a:pt x="7948991" y="3099358"/>
                </a:cubicBezTo>
                <a:cubicBezTo>
                  <a:pt x="7911479" y="3118114"/>
                  <a:pt x="7956443" y="3101712"/>
                  <a:pt x="7919962" y="3113872"/>
                </a:cubicBezTo>
                <a:cubicBezTo>
                  <a:pt x="7910867" y="3119935"/>
                  <a:pt x="7896484" y="3130391"/>
                  <a:pt x="7886096" y="3133224"/>
                </a:cubicBezTo>
                <a:cubicBezTo>
                  <a:pt x="7875094" y="3136225"/>
                  <a:pt x="7863459" y="3136081"/>
                  <a:pt x="7852229" y="3138063"/>
                </a:cubicBezTo>
                <a:cubicBezTo>
                  <a:pt x="7763283" y="3153760"/>
                  <a:pt x="7844177" y="3145218"/>
                  <a:pt x="7726439" y="3152577"/>
                </a:cubicBezTo>
                <a:cubicBezTo>
                  <a:pt x="7694100" y="3159763"/>
                  <a:pt x="7646277" y="3171559"/>
                  <a:pt x="7615162" y="3171929"/>
                </a:cubicBezTo>
                <a:lnTo>
                  <a:pt x="7276496" y="3167091"/>
                </a:lnTo>
                <a:cubicBezTo>
                  <a:pt x="7241876" y="3153244"/>
                  <a:pt x="7255003" y="3156987"/>
                  <a:pt x="7208762" y="3147739"/>
                </a:cubicBezTo>
                <a:cubicBezTo>
                  <a:pt x="7191082" y="3144203"/>
                  <a:pt x="7173504" y="3139648"/>
                  <a:pt x="7155543" y="3138063"/>
                </a:cubicBezTo>
                <a:cubicBezTo>
                  <a:pt x="7118560" y="3134800"/>
                  <a:pt x="7081359" y="3134837"/>
                  <a:pt x="7044267" y="3133224"/>
                </a:cubicBezTo>
                <a:cubicBezTo>
                  <a:pt x="7013626" y="3129999"/>
                  <a:pt x="6983147" y="3124177"/>
                  <a:pt x="6952343" y="3123548"/>
                </a:cubicBezTo>
                <a:cubicBezTo>
                  <a:pt x="6852651" y="3121514"/>
                  <a:pt x="6839536" y="3124344"/>
                  <a:pt x="6768496" y="3133224"/>
                </a:cubicBezTo>
                <a:cubicBezTo>
                  <a:pt x="6758820" y="3136450"/>
                  <a:pt x="6749307" y="3140217"/>
                  <a:pt x="6739467" y="3142901"/>
                </a:cubicBezTo>
                <a:cubicBezTo>
                  <a:pt x="6675219" y="3160424"/>
                  <a:pt x="6744821" y="3137892"/>
                  <a:pt x="6700762" y="3152577"/>
                </a:cubicBezTo>
                <a:cubicBezTo>
                  <a:pt x="6670604" y="3172683"/>
                  <a:pt x="6702809" y="3154337"/>
                  <a:pt x="6647543" y="3167091"/>
                </a:cubicBezTo>
                <a:cubicBezTo>
                  <a:pt x="6639081" y="3169044"/>
                  <a:pt x="6631815" y="3174814"/>
                  <a:pt x="6623353" y="3176767"/>
                </a:cubicBezTo>
                <a:cubicBezTo>
                  <a:pt x="6610684" y="3179691"/>
                  <a:pt x="6597550" y="3179992"/>
                  <a:pt x="6584648" y="3181605"/>
                </a:cubicBezTo>
                <a:cubicBezTo>
                  <a:pt x="6526002" y="3201156"/>
                  <a:pt x="6587100" y="3183329"/>
                  <a:pt x="6497562" y="3196120"/>
                </a:cubicBezTo>
                <a:cubicBezTo>
                  <a:pt x="6482843" y="3198223"/>
                  <a:pt x="6468686" y="3203352"/>
                  <a:pt x="6454020" y="3205796"/>
                </a:cubicBezTo>
                <a:cubicBezTo>
                  <a:pt x="6439615" y="3208197"/>
                  <a:pt x="6424991" y="3209021"/>
                  <a:pt x="6410477" y="3210634"/>
                </a:cubicBezTo>
                <a:lnTo>
                  <a:pt x="6221791" y="3196120"/>
                </a:lnTo>
                <a:cubicBezTo>
                  <a:pt x="6216714" y="3195637"/>
                  <a:pt x="6210883" y="3194888"/>
                  <a:pt x="6207277" y="3191282"/>
                </a:cubicBezTo>
                <a:cubicBezTo>
                  <a:pt x="6203671" y="3187676"/>
                  <a:pt x="6204720" y="3181329"/>
                  <a:pt x="6202439" y="3176767"/>
                </a:cubicBezTo>
                <a:cubicBezTo>
                  <a:pt x="6199838" y="3171566"/>
                  <a:pt x="6195988" y="3167091"/>
                  <a:pt x="6192762" y="3162253"/>
                </a:cubicBezTo>
                <a:cubicBezTo>
                  <a:pt x="6191149" y="3157415"/>
                  <a:pt x="6190205" y="3152300"/>
                  <a:pt x="6187924" y="3147739"/>
                </a:cubicBezTo>
                <a:cubicBezTo>
                  <a:pt x="6185324" y="3142538"/>
                  <a:pt x="6180539" y="3138569"/>
                  <a:pt x="6178248" y="3133224"/>
                </a:cubicBezTo>
                <a:cubicBezTo>
                  <a:pt x="6172338" y="3119434"/>
                  <a:pt x="6172574" y="3098185"/>
                  <a:pt x="6168572" y="3084844"/>
                </a:cubicBezTo>
                <a:cubicBezTo>
                  <a:pt x="6166500" y="3077936"/>
                  <a:pt x="6161428" y="3072244"/>
                  <a:pt x="6158896" y="3065491"/>
                </a:cubicBezTo>
                <a:cubicBezTo>
                  <a:pt x="6145508" y="3029788"/>
                  <a:pt x="6163991" y="3061037"/>
                  <a:pt x="6144381" y="3031624"/>
                </a:cubicBezTo>
                <a:cubicBezTo>
                  <a:pt x="6142768" y="3026786"/>
                  <a:pt x="6141824" y="3021671"/>
                  <a:pt x="6139543" y="3017110"/>
                </a:cubicBezTo>
                <a:cubicBezTo>
                  <a:pt x="6136943" y="3011909"/>
                  <a:pt x="6131277" y="3008237"/>
                  <a:pt x="6129867" y="3002596"/>
                </a:cubicBezTo>
                <a:cubicBezTo>
                  <a:pt x="6126663" y="2989778"/>
                  <a:pt x="6124835" y="2940667"/>
                  <a:pt x="6120191" y="2925186"/>
                </a:cubicBezTo>
                <a:cubicBezTo>
                  <a:pt x="6118520" y="2919617"/>
                  <a:pt x="6113115" y="2915873"/>
                  <a:pt x="6110515" y="2910672"/>
                </a:cubicBezTo>
                <a:cubicBezTo>
                  <a:pt x="6090489" y="2870620"/>
                  <a:pt x="6123727" y="2923230"/>
                  <a:pt x="6096000" y="2881644"/>
                </a:cubicBezTo>
                <a:cubicBezTo>
                  <a:pt x="6094387" y="2876806"/>
                  <a:pt x="6093443" y="2871691"/>
                  <a:pt x="6091162" y="2867129"/>
                </a:cubicBezTo>
                <a:cubicBezTo>
                  <a:pt x="6088562" y="2861928"/>
                  <a:pt x="6083325" y="2858131"/>
                  <a:pt x="6081486" y="2852615"/>
                </a:cubicBezTo>
                <a:cubicBezTo>
                  <a:pt x="6078384" y="2843309"/>
                  <a:pt x="6078572" y="2833205"/>
                  <a:pt x="6076648" y="2823586"/>
                </a:cubicBezTo>
                <a:cubicBezTo>
                  <a:pt x="6073732" y="2809007"/>
                  <a:pt x="6069712" y="2794657"/>
                  <a:pt x="6066972" y="2780044"/>
                </a:cubicBezTo>
                <a:cubicBezTo>
                  <a:pt x="6058185" y="2733178"/>
                  <a:pt x="6069086" y="2760082"/>
                  <a:pt x="6052458" y="2726824"/>
                </a:cubicBezTo>
                <a:cubicBezTo>
                  <a:pt x="6041491" y="2661022"/>
                  <a:pt x="6055426" y="2731878"/>
                  <a:pt x="6037943" y="2673605"/>
                </a:cubicBezTo>
                <a:cubicBezTo>
                  <a:pt x="6035580" y="2665729"/>
                  <a:pt x="6035099" y="2657393"/>
                  <a:pt x="6033105" y="2649415"/>
                </a:cubicBezTo>
                <a:cubicBezTo>
                  <a:pt x="6030258" y="2638025"/>
                  <a:pt x="6026803" y="2626794"/>
                  <a:pt x="6023429" y="2615548"/>
                </a:cubicBezTo>
                <a:cubicBezTo>
                  <a:pt x="6021964" y="2610663"/>
                  <a:pt x="6019759" y="2605998"/>
                  <a:pt x="6018591" y="2601034"/>
                </a:cubicBezTo>
                <a:cubicBezTo>
                  <a:pt x="6013302" y="2578558"/>
                  <a:pt x="6009086" y="2555841"/>
                  <a:pt x="6004077" y="2533301"/>
                </a:cubicBezTo>
                <a:cubicBezTo>
                  <a:pt x="6002635" y="2526810"/>
                  <a:pt x="6001858" y="2520060"/>
                  <a:pt x="5999239" y="2513948"/>
                </a:cubicBezTo>
                <a:cubicBezTo>
                  <a:pt x="5996948" y="2508603"/>
                  <a:pt x="5992788" y="2504272"/>
                  <a:pt x="5989562" y="2499434"/>
                </a:cubicBezTo>
                <a:cubicBezTo>
                  <a:pt x="5987949" y="2494596"/>
                  <a:pt x="5986224" y="2489794"/>
                  <a:pt x="5984724" y="2484920"/>
                </a:cubicBezTo>
                <a:cubicBezTo>
                  <a:pt x="5979773" y="2468827"/>
                  <a:pt x="5976958" y="2451964"/>
                  <a:pt x="5970210" y="2436539"/>
                </a:cubicBezTo>
                <a:cubicBezTo>
                  <a:pt x="5955138" y="2402088"/>
                  <a:pt x="5951767" y="2415920"/>
                  <a:pt x="5936343" y="2388158"/>
                </a:cubicBezTo>
                <a:cubicBezTo>
                  <a:pt x="5932125" y="2380566"/>
                  <a:pt x="5929892" y="2372031"/>
                  <a:pt x="5926667" y="2363967"/>
                </a:cubicBezTo>
                <a:cubicBezTo>
                  <a:pt x="5925054" y="2354291"/>
                  <a:pt x="5926216" y="2343713"/>
                  <a:pt x="5921829" y="2334939"/>
                </a:cubicBezTo>
                <a:cubicBezTo>
                  <a:pt x="5919229" y="2329738"/>
                  <a:pt x="5911782" y="2328985"/>
                  <a:pt x="5907315" y="2325263"/>
                </a:cubicBezTo>
                <a:cubicBezTo>
                  <a:pt x="5902059" y="2320883"/>
                  <a:pt x="5898056" y="2315128"/>
                  <a:pt x="5892800" y="2310748"/>
                </a:cubicBezTo>
                <a:cubicBezTo>
                  <a:pt x="5888333" y="2307026"/>
                  <a:pt x="5883630" y="2303362"/>
                  <a:pt x="5878286" y="2301072"/>
                </a:cubicBezTo>
                <a:cubicBezTo>
                  <a:pt x="5861026" y="2293675"/>
                  <a:pt x="5813656" y="2292118"/>
                  <a:pt x="5805715" y="2291396"/>
                </a:cubicBezTo>
                <a:cubicBezTo>
                  <a:pt x="5659597" y="2262173"/>
                  <a:pt x="5799362" y="2286558"/>
                  <a:pt x="5471886" y="2286558"/>
                </a:cubicBezTo>
                <a:cubicBezTo>
                  <a:pt x="5434759" y="2286558"/>
                  <a:pt x="5397702" y="2283333"/>
                  <a:pt x="5360610" y="2281720"/>
                </a:cubicBezTo>
                <a:cubicBezTo>
                  <a:pt x="5231942" y="2263339"/>
                  <a:pt x="5315380" y="2273257"/>
                  <a:pt x="5031620" y="2286558"/>
                </a:cubicBezTo>
                <a:cubicBezTo>
                  <a:pt x="5026526" y="2286797"/>
                  <a:pt x="5022160" y="2290722"/>
                  <a:pt x="5017105" y="2291396"/>
                </a:cubicBezTo>
                <a:cubicBezTo>
                  <a:pt x="4997856" y="2293962"/>
                  <a:pt x="4978400" y="2294621"/>
                  <a:pt x="4959048" y="2296234"/>
                </a:cubicBezTo>
                <a:cubicBezTo>
                  <a:pt x="4944534" y="2299459"/>
                  <a:pt x="4930085" y="2302994"/>
                  <a:pt x="4915505" y="2305910"/>
                </a:cubicBezTo>
                <a:cubicBezTo>
                  <a:pt x="4905886" y="2307834"/>
                  <a:pt x="4895783" y="2307646"/>
                  <a:pt x="4886477" y="2310748"/>
                </a:cubicBezTo>
                <a:cubicBezTo>
                  <a:pt x="4880961" y="2312587"/>
                  <a:pt x="4877728" y="2319672"/>
                  <a:pt x="4871962" y="2320424"/>
                </a:cubicBezTo>
                <a:cubicBezTo>
                  <a:pt x="4839939" y="2324601"/>
                  <a:pt x="4807454" y="2323650"/>
                  <a:pt x="4775200" y="2325263"/>
                </a:cubicBezTo>
                <a:cubicBezTo>
                  <a:pt x="4763911" y="2326876"/>
                  <a:pt x="4752335" y="2327101"/>
                  <a:pt x="4741334" y="2330101"/>
                </a:cubicBezTo>
                <a:cubicBezTo>
                  <a:pt x="4734376" y="2331999"/>
                  <a:pt x="4728823" y="2337496"/>
                  <a:pt x="4721981" y="2339777"/>
                </a:cubicBezTo>
                <a:cubicBezTo>
                  <a:pt x="4714180" y="2342377"/>
                  <a:pt x="4705854" y="2343002"/>
                  <a:pt x="4697791" y="2344615"/>
                </a:cubicBezTo>
                <a:cubicBezTo>
                  <a:pt x="4693402" y="2347907"/>
                  <a:pt x="4671003" y="2365265"/>
                  <a:pt x="4663924" y="2368805"/>
                </a:cubicBezTo>
                <a:cubicBezTo>
                  <a:pt x="4659363" y="2371086"/>
                  <a:pt x="4654248" y="2372031"/>
                  <a:pt x="4649410" y="2373644"/>
                </a:cubicBezTo>
                <a:cubicBezTo>
                  <a:pt x="4647797" y="2378482"/>
                  <a:pt x="4648178" y="2384552"/>
                  <a:pt x="4644572" y="2388158"/>
                </a:cubicBezTo>
                <a:cubicBezTo>
                  <a:pt x="4640966" y="2391764"/>
                  <a:pt x="4634619" y="2390715"/>
                  <a:pt x="4630058" y="2392996"/>
                </a:cubicBezTo>
                <a:cubicBezTo>
                  <a:pt x="4596647" y="2409701"/>
                  <a:pt x="4636465" y="2397441"/>
                  <a:pt x="4596191" y="2407510"/>
                </a:cubicBezTo>
                <a:cubicBezTo>
                  <a:pt x="4562417" y="2441284"/>
                  <a:pt x="4599836" y="2408192"/>
                  <a:pt x="4567162" y="2426863"/>
                </a:cubicBezTo>
                <a:cubicBezTo>
                  <a:pt x="4551830" y="2435625"/>
                  <a:pt x="4548266" y="2443568"/>
                  <a:pt x="4533296" y="2451053"/>
                </a:cubicBezTo>
                <a:cubicBezTo>
                  <a:pt x="4528734" y="2453334"/>
                  <a:pt x="4523489" y="2453929"/>
                  <a:pt x="4518781" y="2455891"/>
                </a:cubicBezTo>
                <a:cubicBezTo>
                  <a:pt x="4504120" y="2462000"/>
                  <a:pt x="4490420" y="2470573"/>
                  <a:pt x="4475239" y="2475244"/>
                </a:cubicBezTo>
                <a:cubicBezTo>
                  <a:pt x="4427382" y="2489969"/>
                  <a:pt x="4330096" y="2513948"/>
                  <a:pt x="4330096" y="2513948"/>
                </a:cubicBezTo>
                <a:cubicBezTo>
                  <a:pt x="4317194" y="2520399"/>
                  <a:pt x="4304649" y="2527619"/>
                  <a:pt x="4291391" y="2533301"/>
                </a:cubicBezTo>
                <a:cubicBezTo>
                  <a:pt x="4275977" y="2539907"/>
                  <a:pt x="4243678" y="2547982"/>
                  <a:pt x="4228496" y="2552653"/>
                </a:cubicBezTo>
                <a:cubicBezTo>
                  <a:pt x="4218747" y="2555653"/>
                  <a:pt x="4209440" y="2560192"/>
                  <a:pt x="4199467" y="2562329"/>
                </a:cubicBezTo>
                <a:cubicBezTo>
                  <a:pt x="4186754" y="2565053"/>
                  <a:pt x="4173664" y="2565554"/>
                  <a:pt x="4160762" y="2567167"/>
                </a:cubicBezTo>
                <a:cubicBezTo>
                  <a:pt x="4127914" y="2589068"/>
                  <a:pt x="4168515" y="2564349"/>
                  <a:pt x="4107543" y="2586520"/>
                </a:cubicBezTo>
                <a:cubicBezTo>
                  <a:pt x="4102079" y="2588507"/>
                  <a:pt x="4098230" y="2593596"/>
                  <a:pt x="4093029" y="2596196"/>
                </a:cubicBezTo>
                <a:cubicBezTo>
                  <a:pt x="4039582" y="2622919"/>
                  <a:pt x="4050607" y="2617686"/>
                  <a:pt x="4001105" y="2630063"/>
                </a:cubicBezTo>
                <a:cubicBezTo>
                  <a:pt x="3978434" y="2645177"/>
                  <a:pt x="3985580" y="2642763"/>
                  <a:pt x="3947886" y="2649415"/>
                </a:cubicBezTo>
                <a:cubicBezTo>
                  <a:pt x="3906108" y="2656787"/>
                  <a:pt x="3863835" y="2661177"/>
                  <a:pt x="3822096" y="2668767"/>
                </a:cubicBezTo>
                <a:cubicBezTo>
                  <a:pt x="3804356" y="2671993"/>
                  <a:pt x="3786797" y="2676453"/>
                  <a:pt x="3768877" y="2678444"/>
                </a:cubicBezTo>
                <a:cubicBezTo>
                  <a:pt x="3743181" y="2681299"/>
                  <a:pt x="3717270" y="2681669"/>
                  <a:pt x="3691467" y="2683282"/>
                </a:cubicBezTo>
                <a:cubicBezTo>
                  <a:pt x="3670502" y="2686507"/>
                  <a:pt x="3649329" y="2688588"/>
                  <a:pt x="3628572" y="2692958"/>
                </a:cubicBezTo>
                <a:cubicBezTo>
                  <a:pt x="3618591" y="2695059"/>
                  <a:pt x="3609633" y="2701139"/>
                  <a:pt x="3599543" y="2702634"/>
                </a:cubicBezTo>
                <a:cubicBezTo>
                  <a:pt x="3565890" y="2707619"/>
                  <a:pt x="3531785" y="2708839"/>
                  <a:pt x="3497943" y="2712310"/>
                </a:cubicBezTo>
                <a:lnTo>
                  <a:pt x="3410858" y="2721986"/>
                </a:lnTo>
                <a:cubicBezTo>
                  <a:pt x="3397956" y="2725212"/>
                  <a:pt x="3384677" y="2727190"/>
                  <a:pt x="3372153" y="2731663"/>
                </a:cubicBezTo>
                <a:cubicBezTo>
                  <a:pt x="3361965" y="2735302"/>
                  <a:pt x="3353221" y="2742293"/>
                  <a:pt x="3343124" y="2746177"/>
                </a:cubicBezTo>
                <a:cubicBezTo>
                  <a:pt x="3332166" y="2750391"/>
                  <a:pt x="3320547" y="2752628"/>
                  <a:pt x="3309258" y="2755853"/>
                </a:cubicBezTo>
                <a:cubicBezTo>
                  <a:pt x="3262139" y="2787265"/>
                  <a:pt x="3299544" y="2767029"/>
                  <a:pt x="3241524" y="2784882"/>
                </a:cubicBezTo>
                <a:cubicBezTo>
                  <a:pt x="3233224" y="2787436"/>
                  <a:pt x="3225634" y="2792004"/>
                  <a:pt x="3217334" y="2794558"/>
                </a:cubicBezTo>
                <a:cubicBezTo>
                  <a:pt x="3204623" y="2798469"/>
                  <a:pt x="3191340" y="2800323"/>
                  <a:pt x="3178629" y="2804234"/>
                </a:cubicBezTo>
                <a:cubicBezTo>
                  <a:pt x="3154399" y="2811689"/>
                  <a:pt x="3155763" y="2817202"/>
                  <a:pt x="3130248" y="2818748"/>
                </a:cubicBezTo>
                <a:cubicBezTo>
                  <a:pt x="3085146" y="2821481"/>
                  <a:pt x="3039937" y="2821973"/>
                  <a:pt x="2994781" y="2823586"/>
                </a:cubicBezTo>
                <a:cubicBezTo>
                  <a:pt x="2975252" y="2836607"/>
                  <a:pt x="2977252" y="2838289"/>
                  <a:pt x="2946400" y="2838101"/>
                </a:cubicBezTo>
                <a:lnTo>
                  <a:pt x="2186820" y="2828424"/>
                </a:lnTo>
                <a:lnTo>
                  <a:pt x="1949753" y="2833263"/>
                </a:lnTo>
                <a:cubicBezTo>
                  <a:pt x="1938357" y="2833670"/>
                  <a:pt x="1926949" y="2835335"/>
                  <a:pt x="1915886" y="2838101"/>
                </a:cubicBezTo>
                <a:cubicBezTo>
                  <a:pt x="1907461" y="2840207"/>
                  <a:pt x="1899935" y="2845031"/>
                  <a:pt x="1891696" y="2847777"/>
                </a:cubicBezTo>
                <a:cubicBezTo>
                  <a:pt x="1885388" y="2849880"/>
                  <a:pt x="1878794" y="2851002"/>
                  <a:pt x="1872343" y="2852615"/>
                </a:cubicBezTo>
                <a:cubicBezTo>
                  <a:pt x="1867505" y="2855840"/>
                  <a:pt x="1863030" y="2859691"/>
                  <a:pt x="1857829" y="2862291"/>
                </a:cubicBezTo>
                <a:cubicBezTo>
                  <a:pt x="1853268" y="2864572"/>
                  <a:pt x="1846921" y="2863523"/>
                  <a:pt x="1843315" y="2867129"/>
                </a:cubicBezTo>
                <a:cubicBezTo>
                  <a:pt x="1817513" y="2892932"/>
                  <a:pt x="1862667" y="2873581"/>
                  <a:pt x="1823962" y="2886482"/>
                </a:cubicBezTo>
                <a:cubicBezTo>
                  <a:pt x="1811802" y="2922963"/>
                  <a:pt x="1828205" y="2877996"/>
                  <a:pt x="1809448" y="2915510"/>
                </a:cubicBezTo>
                <a:cubicBezTo>
                  <a:pt x="1807167" y="2920071"/>
                  <a:pt x="1808216" y="2926418"/>
                  <a:pt x="1804610" y="2930024"/>
                </a:cubicBezTo>
                <a:cubicBezTo>
                  <a:pt x="1801004" y="2933630"/>
                  <a:pt x="1794934" y="2933250"/>
                  <a:pt x="1790096" y="2934863"/>
                </a:cubicBezTo>
                <a:cubicBezTo>
                  <a:pt x="1788483" y="2942926"/>
                  <a:pt x="1788145" y="2951354"/>
                  <a:pt x="1785258" y="2959053"/>
                </a:cubicBezTo>
                <a:cubicBezTo>
                  <a:pt x="1783216" y="2964497"/>
                  <a:pt x="1777623" y="2968123"/>
                  <a:pt x="1775581" y="2973567"/>
                </a:cubicBezTo>
                <a:cubicBezTo>
                  <a:pt x="1772693" y="2981267"/>
                  <a:pt x="1772907" y="2989824"/>
                  <a:pt x="1770743" y="2997758"/>
                </a:cubicBezTo>
                <a:cubicBezTo>
                  <a:pt x="1768059" y="3007598"/>
                  <a:pt x="1764292" y="3017110"/>
                  <a:pt x="1761067" y="3026786"/>
                </a:cubicBezTo>
                <a:cubicBezTo>
                  <a:pt x="1752182" y="3115641"/>
                  <a:pt x="1762101" y="3035788"/>
                  <a:pt x="1746553" y="3118710"/>
                </a:cubicBezTo>
                <a:cubicBezTo>
                  <a:pt x="1744451" y="3129918"/>
                  <a:pt x="1744481" y="3141514"/>
                  <a:pt x="1741715" y="3152577"/>
                </a:cubicBezTo>
                <a:cubicBezTo>
                  <a:pt x="1719995" y="3239453"/>
                  <a:pt x="1736363" y="3165234"/>
                  <a:pt x="1717524" y="3215472"/>
                </a:cubicBezTo>
                <a:cubicBezTo>
                  <a:pt x="1715189" y="3221698"/>
                  <a:pt x="1714128" y="3228333"/>
                  <a:pt x="1712686" y="3234824"/>
                </a:cubicBezTo>
                <a:cubicBezTo>
                  <a:pt x="1710902" y="3242852"/>
                  <a:pt x="1710735" y="3251315"/>
                  <a:pt x="1707848" y="3259015"/>
                </a:cubicBezTo>
                <a:cubicBezTo>
                  <a:pt x="1705806" y="3264459"/>
                  <a:pt x="1701254" y="3268598"/>
                  <a:pt x="1698172" y="3273529"/>
                </a:cubicBezTo>
                <a:cubicBezTo>
                  <a:pt x="1693188" y="3281503"/>
                  <a:pt x="1687863" y="3289309"/>
                  <a:pt x="1683658" y="3297720"/>
                </a:cubicBezTo>
                <a:cubicBezTo>
                  <a:pt x="1671098" y="3322840"/>
                  <a:pt x="1688043" y="3303012"/>
                  <a:pt x="1669143" y="3321910"/>
                </a:cubicBezTo>
                <a:cubicBezTo>
                  <a:pt x="1658911" y="3362841"/>
                  <a:pt x="1672850" y="3321189"/>
                  <a:pt x="1649791" y="3355777"/>
                </a:cubicBezTo>
                <a:cubicBezTo>
                  <a:pt x="1620699" y="3399415"/>
                  <a:pt x="1673339" y="3339131"/>
                  <a:pt x="1635277" y="3384805"/>
                </a:cubicBezTo>
                <a:cubicBezTo>
                  <a:pt x="1610364" y="3414701"/>
                  <a:pt x="1630402" y="3382440"/>
                  <a:pt x="1606248" y="3418672"/>
                </a:cubicBezTo>
                <a:cubicBezTo>
                  <a:pt x="1601032" y="3426496"/>
                  <a:pt x="1596718" y="3434889"/>
                  <a:pt x="1591734" y="3442863"/>
                </a:cubicBezTo>
                <a:cubicBezTo>
                  <a:pt x="1588652" y="3447794"/>
                  <a:pt x="1586598" y="3453745"/>
                  <a:pt x="1582058" y="3457377"/>
                </a:cubicBezTo>
                <a:cubicBezTo>
                  <a:pt x="1578075" y="3460563"/>
                  <a:pt x="1572381" y="3460602"/>
                  <a:pt x="1567543" y="3462215"/>
                </a:cubicBezTo>
                <a:cubicBezTo>
                  <a:pt x="1548270" y="3491124"/>
                  <a:pt x="1569319" y="3465986"/>
                  <a:pt x="1543353" y="3481567"/>
                </a:cubicBezTo>
                <a:cubicBezTo>
                  <a:pt x="1512544" y="3500054"/>
                  <a:pt x="1562055" y="3484150"/>
                  <a:pt x="1514324" y="3496082"/>
                </a:cubicBezTo>
                <a:cubicBezTo>
                  <a:pt x="1507873" y="3500920"/>
                  <a:pt x="1501810" y="3506322"/>
                  <a:pt x="1494972" y="3510596"/>
                </a:cubicBezTo>
                <a:cubicBezTo>
                  <a:pt x="1488856" y="3514418"/>
                  <a:pt x="1482373" y="3517740"/>
                  <a:pt x="1475620" y="3520272"/>
                </a:cubicBezTo>
                <a:cubicBezTo>
                  <a:pt x="1453797" y="3528456"/>
                  <a:pt x="1415089" y="3528541"/>
                  <a:pt x="1398210" y="3529948"/>
                </a:cubicBezTo>
                <a:cubicBezTo>
                  <a:pt x="1362855" y="3553518"/>
                  <a:pt x="1410822" y="3524407"/>
                  <a:pt x="1354667" y="3544463"/>
                </a:cubicBezTo>
                <a:cubicBezTo>
                  <a:pt x="1341083" y="3549315"/>
                  <a:pt x="1329646" y="3559254"/>
                  <a:pt x="1315962" y="3563815"/>
                </a:cubicBezTo>
                <a:cubicBezTo>
                  <a:pt x="1306286" y="3567040"/>
                  <a:pt x="1295420" y="3567833"/>
                  <a:pt x="1286934" y="3573491"/>
                </a:cubicBezTo>
                <a:cubicBezTo>
                  <a:pt x="1282096" y="3576716"/>
                  <a:pt x="1278122" y="3582027"/>
                  <a:pt x="1272420" y="3583167"/>
                </a:cubicBezTo>
                <a:cubicBezTo>
                  <a:pt x="1253377" y="3586975"/>
                  <a:pt x="1233715" y="3586392"/>
                  <a:pt x="1214362" y="3588005"/>
                </a:cubicBezTo>
                <a:cubicBezTo>
                  <a:pt x="1054751" y="3619930"/>
                  <a:pt x="1298226" y="3573249"/>
                  <a:pt x="1103086" y="3602520"/>
                </a:cubicBezTo>
                <a:cubicBezTo>
                  <a:pt x="977760" y="3621319"/>
                  <a:pt x="1186701" y="3603443"/>
                  <a:pt x="1020839" y="3621872"/>
                </a:cubicBezTo>
                <a:cubicBezTo>
                  <a:pt x="979042" y="3626516"/>
                  <a:pt x="936929" y="3627741"/>
                  <a:pt x="895048" y="3631548"/>
                </a:cubicBezTo>
                <a:cubicBezTo>
                  <a:pt x="883691" y="3632580"/>
                  <a:pt x="872470" y="3634773"/>
                  <a:pt x="861181" y="3636386"/>
                </a:cubicBezTo>
                <a:cubicBezTo>
                  <a:pt x="816026" y="3633161"/>
                  <a:pt x="770613" y="3632503"/>
                  <a:pt x="725715" y="3626710"/>
                </a:cubicBezTo>
                <a:cubicBezTo>
                  <a:pt x="719948" y="3625966"/>
                  <a:pt x="716249" y="3619919"/>
                  <a:pt x="711200" y="3617034"/>
                </a:cubicBezTo>
                <a:cubicBezTo>
                  <a:pt x="696028" y="3608365"/>
                  <a:pt x="672650" y="3599131"/>
                  <a:pt x="657981" y="3592844"/>
                </a:cubicBezTo>
                <a:cubicBezTo>
                  <a:pt x="648264" y="3563692"/>
                  <a:pt x="660732" y="3587786"/>
                  <a:pt x="619277" y="3568653"/>
                </a:cubicBezTo>
                <a:cubicBezTo>
                  <a:pt x="608718" y="3563780"/>
                  <a:pt x="600649" y="3554502"/>
                  <a:pt x="590248" y="3549301"/>
                </a:cubicBezTo>
                <a:cubicBezTo>
                  <a:pt x="583797" y="3546075"/>
                  <a:pt x="577012" y="3543447"/>
                  <a:pt x="570896" y="3539624"/>
                </a:cubicBezTo>
                <a:cubicBezTo>
                  <a:pt x="564058" y="3535350"/>
                  <a:pt x="558912" y="3528385"/>
                  <a:pt x="551543" y="3525110"/>
                </a:cubicBezTo>
                <a:cubicBezTo>
                  <a:pt x="544029" y="3521770"/>
                  <a:pt x="535416" y="3521885"/>
                  <a:pt x="527353" y="3520272"/>
                </a:cubicBezTo>
                <a:cubicBezTo>
                  <a:pt x="522515" y="3517047"/>
                  <a:pt x="518040" y="3513196"/>
                  <a:pt x="512839" y="3510596"/>
                </a:cubicBezTo>
                <a:cubicBezTo>
                  <a:pt x="502922" y="3505638"/>
                  <a:pt x="483333" y="3502760"/>
                  <a:pt x="474134" y="3500920"/>
                </a:cubicBezTo>
                <a:cubicBezTo>
                  <a:pt x="442835" y="3480054"/>
                  <a:pt x="478731" y="3500859"/>
                  <a:pt x="420915" y="3486405"/>
                </a:cubicBezTo>
                <a:cubicBezTo>
                  <a:pt x="413918" y="3484656"/>
                  <a:pt x="408354" y="3479155"/>
                  <a:pt x="401562" y="3476729"/>
                </a:cubicBezTo>
                <a:cubicBezTo>
                  <a:pt x="385706" y="3471066"/>
                  <a:pt x="369308" y="3467053"/>
                  <a:pt x="353181" y="3462215"/>
                </a:cubicBezTo>
                <a:cubicBezTo>
                  <a:pt x="285999" y="3466167"/>
                  <a:pt x="216657" y="3474046"/>
                  <a:pt x="149981" y="3457377"/>
                </a:cubicBezTo>
                <a:cubicBezTo>
                  <a:pt x="140858" y="3455096"/>
                  <a:pt x="140305" y="3441250"/>
                  <a:pt x="135467" y="3433186"/>
                </a:cubicBezTo>
                <a:cubicBezTo>
                  <a:pt x="118477" y="3365226"/>
                  <a:pt x="136192" y="3420122"/>
                  <a:pt x="111277" y="3370291"/>
                </a:cubicBezTo>
                <a:cubicBezTo>
                  <a:pt x="108996" y="3365730"/>
                  <a:pt x="109268" y="3360020"/>
                  <a:pt x="106439" y="3355777"/>
                </a:cubicBezTo>
                <a:cubicBezTo>
                  <a:pt x="102643" y="3350084"/>
                  <a:pt x="97180" y="3345643"/>
                  <a:pt x="91924" y="3341263"/>
                </a:cubicBezTo>
                <a:cubicBezTo>
                  <a:pt x="83347" y="3334115"/>
                  <a:pt x="67805" y="3326087"/>
                  <a:pt x="58058" y="3321910"/>
                </a:cubicBezTo>
                <a:cubicBezTo>
                  <a:pt x="53370" y="3319901"/>
                  <a:pt x="48381" y="3318685"/>
                  <a:pt x="43543" y="3317072"/>
                </a:cubicBezTo>
                <a:cubicBezTo>
                  <a:pt x="38705" y="3312234"/>
                  <a:pt x="32273" y="3308582"/>
                  <a:pt x="29029" y="3302558"/>
                </a:cubicBezTo>
                <a:cubicBezTo>
                  <a:pt x="18908" y="3283762"/>
                  <a:pt x="7525" y="3247720"/>
                  <a:pt x="0" y="3225148"/>
                </a:cubicBezTo>
                <a:cubicBezTo>
                  <a:pt x="3226" y="3165478"/>
                  <a:pt x="4815" y="3105698"/>
                  <a:pt x="9677" y="3046139"/>
                </a:cubicBezTo>
                <a:cubicBezTo>
                  <a:pt x="12553" y="3010911"/>
                  <a:pt x="20686" y="2982750"/>
                  <a:pt x="29029" y="2949377"/>
                </a:cubicBezTo>
                <a:cubicBezTo>
                  <a:pt x="30642" y="2892933"/>
                  <a:pt x="29423" y="2836336"/>
                  <a:pt x="33867" y="2780044"/>
                </a:cubicBezTo>
                <a:cubicBezTo>
                  <a:pt x="34325" y="2774247"/>
                  <a:pt x="39002" y="2769162"/>
                  <a:pt x="43543" y="2765529"/>
                </a:cubicBezTo>
                <a:cubicBezTo>
                  <a:pt x="47525" y="2762343"/>
                  <a:pt x="53220" y="2762304"/>
                  <a:pt x="58058" y="2760691"/>
                </a:cubicBezTo>
                <a:cubicBezTo>
                  <a:pt x="59671" y="2755853"/>
                  <a:pt x="60887" y="2750864"/>
                  <a:pt x="62896" y="2746177"/>
                </a:cubicBezTo>
                <a:cubicBezTo>
                  <a:pt x="65737" y="2739548"/>
                  <a:pt x="69893" y="2733521"/>
                  <a:pt x="72572" y="2726824"/>
                </a:cubicBezTo>
                <a:cubicBezTo>
                  <a:pt x="76360" y="2717354"/>
                  <a:pt x="63702" y="2711504"/>
                  <a:pt x="67734" y="2707472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E1FD9-1131-4C30-9256-21E32D324C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281" y="5902944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9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2F04-5042-44B5-B3B1-77986765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62" y="469295"/>
            <a:ext cx="4116010" cy="58686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Logic models only focus on conditions targeted by the program</a:t>
            </a:r>
          </a:p>
          <a:p>
            <a:pPr lvl="1"/>
            <a:r>
              <a:rPr lang="en-US" dirty="0"/>
              <a:t>Other contextual factors impacting program success not weighed in the evaluation.</a:t>
            </a:r>
          </a:p>
          <a:p>
            <a:pPr lvl="1"/>
            <a:r>
              <a:rPr lang="en-US" dirty="0"/>
              <a:t>Makes outcome evaluation difficult to explain.</a:t>
            </a:r>
          </a:p>
          <a:p>
            <a:pPr lvl="3"/>
            <a:r>
              <a:rPr lang="en-US" dirty="0"/>
              <a:t>Renger, Bartel &amp; Foltysova, (2013)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Contextual factors that are being targeted by program are depicted linearly.</a:t>
            </a:r>
          </a:p>
          <a:p>
            <a:pPr lvl="2"/>
            <a:r>
              <a:rPr lang="en-US" dirty="0"/>
              <a:t>Artificial representation of reality = meaningless recommendations</a:t>
            </a:r>
          </a:p>
          <a:p>
            <a:pPr lvl="3"/>
            <a:r>
              <a:rPr lang="en-US" dirty="0"/>
              <a:t>Renger, Foltysova, Becker &amp; Souvannasacd (2015)</a:t>
            </a:r>
          </a:p>
          <a:p>
            <a:pPr lvl="3"/>
            <a:r>
              <a:rPr lang="en-US" dirty="0"/>
              <a:t>Renger, Renger, Donaldson, Renger, Hart &amp; Hawkins (in press)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8B6D4-A096-40A2-BFD5-227DE40E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72" y="1253330"/>
            <a:ext cx="7068165" cy="4351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FCDFC1-58CC-4ED2-950C-089FEE1BEF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033" y="5888430"/>
            <a:ext cx="74041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2589</Words>
  <Application>Microsoft Office PowerPoint</Application>
  <PresentationFormat>Widescreen</PresentationFormat>
  <Paragraphs>677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Office Theme</vt:lpstr>
      <vt:lpstr>Systems Evaluation Workshop</vt:lpstr>
      <vt:lpstr>Agenda</vt:lpstr>
      <vt:lpstr>What is your understanding of systems thinking?</vt:lpstr>
      <vt:lpstr>Rise of systems thinking in evaluation</vt:lpstr>
      <vt:lpstr>PowerPoint Presentation</vt:lpstr>
      <vt:lpstr>PowerPoint Presentation</vt:lpstr>
      <vt:lpstr>PowerPoint Presentation</vt:lpstr>
      <vt:lpstr>So what are the limitations of the logic model?</vt:lpstr>
      <vt:lpstr>PowerPoint Presentation</vt:lpstr>
      <vt:lpstr>Systems thinking and system concepts</vt:lpstr>
      <vt:lpstr>Do you know any system concepts?</vt:lpstr>
      <vt:lpstr>The big four system concepts….but so much more!</vt:lpstr>
      <vt:lpstr>Boundaries</vt:lpstr>
      <vt:lpstr>System Scale</vt:lpstr>
      <vt:lpstr>Understanding the scale helps with……</vt:lpstr>
      <vt:lpstr>PowerPoint Presentation</vt:lpstr>
      <vt:lpstr>Elements</vt:lpstr>
      <vt:lpstr>Relationships</vt:lpstr>
      <vt:lpstr>Beyond the big four:  Other systems concepts to evaluate interconnectivity</vt:lpstr>
      <vt:lpstr>Feedback Loops</vt:lpstr>
      <vt:lpstr>Applying feedback criteria: the traffic app</vt:lpstr>
      <vt:lpstr>Cascading Failures</vt:lpstr>
      <vt:lpstr>Reflex Arc</vt:lpstr>
      <vt:lpstr>PowerPoint Presentation</vt:lpstr>
      <vt:lpstr>Do you know of other system concepts?</vt:lpstr>
      <vt:lpstr>System concepts are embedded in some tools that evaluators are using to help with a program evaluation</vt:lpstr>
      <vt:lpstr>Our focus:  Evaluating systems, not programs</vt:lpstr>
      <vt:lpstr>Framework for systematically applying  systems thinking concepts to evaluate systems:  Systems Evaluation Theory (SET)</vt:lpstr>
      <vt:lpstr>SET:  3 steps</vt:lpstr>
      <vt:lpstr>Step 1:  Define the system</vt:lpstr>
      <vt:lpstr>Defining boundaries and elements: The importance of defining the system goal</vt:lpstr>
      <vt:lpstr>Define the relationships</vt:lpstr>
      <vt:lpstr>PowerPoint Presentation</vt:lpstr>
      <vt:lpstr>SET step 1 summary</vt:lpstr>
      <vt:lpstr>Step 2:  Evaluate efficiency</vt:lpstr>
      <vt:lpstr>What did we observe?</vt:lpstr>
      <vt:lpstr>What did we observe?</vt:lpstr>
      <vt:lpstr>What did we observe?</vt:lpstr>
      <vt:lpstr>Step 2:  Evaluate efficiency</vt:lpstr>
      <vt:lpstr>Looking for a cascading failure</vt:lpstr>
      <vt:lpstr>PowerPoint Presentation</vt:lpstr>
      <vt:lpstr>Solutions?</vt:lpstr>
      <vt:lpstr>Feedback loop</vt:lpstr>
      <vt:lpstr>PowerPoint Presentation</vt:lpstr>
      <vt:lpstr>What might be some feedback issues at play?</vt:lpstr>
      <vt:lpstr>Solutions?</vt:lpstr>
      <vt:lpstr>PowerPoint Presentation</vt:lpstr>
      <vt:lpstr>PowerPoint Presentation</vt:lpstr>
      <vt:lpstr>System waste:  Reworks</vt:lpstr>
      <vt:lpstr>PowerPoint Presentation</vt:lpstr>
      <vt:lpstr>PowerPoint Presentation</vt:lpstr>
      <vt:lpstr>Solutions?</vt:lpstr>
      <vt:lpstr>Reasons for inefficiencies: Toward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biggest key to system change?</vt:lpstr>
      <vt:lpstr>Step 3:  Evaluate effectiveness</vt:lpstr>
      <vt:lpstr>How would you select system effectiveness measures?</vt:lpstr>
      <vt:lpstr>PowerPoint Presentation</vt:lpstr>
    </vt:vector>
  </TitlesOfParts>
  <Company>UND School of Medicine &amp;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Evaluation Workshop</dc:title>
  <dc:creator>Souvannasacd, Eric</dc:creator>
  <cp:lastModifiedBy>Ralph Renger</cp:lastModifiedBy>
  <cp:revision>113</cp:revision>
  <dcterms:created xsi:type="dcterms:W3CDTF">2018-09-16T20:42:41Z</dcterms:created>
  <dcterms:modified xsi:type="dcterms:W3CDTF">2019-11-12T16:41:50Z</dcterms:modified>
</cp:coreProperties>
</file>