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sldIdLst>
    <p:sldId id="2538" r:id="rId2"/>
    <p:sldId id="2665" r:id="rId3"/>
    <p:sldId id="2667" r:id="rId4"/>
    <p:sldId id="2772" r:id="rId5"/>
    <p:sldId id="2953" r:id="rId6"/>
    <p:sldId id="2782" r:id="rId7"/>
    <p:sldId id="2791" r:id="rId8"/>
    <p:sldId id="2784" r:id="rId9"/>
    <p:sldId id="2954" r:id="rId10"/>
    <p:sldId id="2737" r:id="rId11"/>
    <p:sldId id="2977" r:id="rId12"/>
    <p:sldId id="2979" r:id="rId13"/>
    <p:sldId id="2978" r:id="rId14"/>
    <p:sldId id="2935" r:id="rId15"/>
    <p:sldId id="2788" r:id="rId16"/>
    <p:sldId id="2929" r:id="rId17"/>
    <p:sldId id="2879" r:id="rId18"/>
    <p:sldId id="2934" r:id="rId19"/>
    <p:sldId id="2904" r:id="rId20"/>
    <p:sldId id="2961" r:id="rId21"/>
    <p:sldId id="2980" r:id="rId22"/>
    <p:sldId id="2765" r:id="rId23"/>
    <p:sldId id="2732" r:id="rId24"/>
    <p:sldId id="2907" r:id="rId25"/>
    <p:sldId id="2726" r:id="rId26"/>
    <p:sldId id="424" r:id="rId27"/>
    <p:sldId id="2618" r:id="rId28"/>
    <p:sldId id="2735" r:id="rId29"/>
    <p:sldId id="2958" r:id="rId30"/>
    <p:sldId id="2983" r:id="rId31"/>
    <p:sldId id="2981" r:id="rId32"/>
    <p:sldId id="2982" r:id="rId33"/>
    <p:sldId id="2906" r:id="rId34"/>
    <p:sldId id="2779" r:id="rId35"/>
    <p:sldId id="2951" r:id="rId36"/>
    <p:sldId id="2761" r:id="rId37"/>
    <p:sldId id="2733" r:id="rId38"/>
    <p:sldId id="2693" r:id="rId39"/>
    <p:sldId id="2446" r:id="rId40"/>
    <p:sldId id="2610" r:id="rId41"/>
    <p:sldId id="2652" r:id="rId42"/>
    <p:sldId id="2940" r:id="rId43"/>
    <p:sldId id="2959" r:id="rId44"/>
    <p:sldId id="2960" r:id="rId45"/>
    <p:sldId id="2910" r:id="rId46"/>
    <p:sldId id="2625" r:id="rId47"/>
    <p:sldId id="2504" r:id="rId48"/>
    <p:sldId id="2626" r:id="rId49"/>
    <p:sldId id="431" r:id="rId50"/>
    <p:sldId id="2497" r:id="rId51"/>
    <p:sldId id="2499" r:id="rId52"/>
    <p:sldId id="2460" r:id="rId53"/>
    <p:sldId id="2655" r:id="rId54"/>
    <p:sldId id="419" r:id="rId55"/>
    <p:sldId id="2923" r:id="rId56"/>
    <p:sldId id="2627" r:id="rId57"/>
    <p:sldId id="2656" r:id="rId58"/>
    <p:sldId id="2550" r:id="rId59"/>
    <p:sldId id="2554" r:id="rId60"/>
    <p:sldId id="2555" r:id="rId61"/>
    <p:sldId id="2556" r:id="rId62"/>
    <p:sldId id="2946" r:id="rId63"/>
    <p:sldId id="414" r:id="rId64"/>
    <p:sldId id="2696" r:id="rId65"/>
    <p:sldId id="2962" r:id="rId66"/>
    <p:sldId id="2857" r:id="rId67"/>
    <p:sldId id="2858" r:id="rId68"/>
    <p:sldId id="2794" r:id="rId69"/>
    <p:sldId id="2859" r:id="rId70"/>
    <p:sldId id="2947" r:id="rId71"/>
    <p:sldId id="377" r:id="rId72"/>
    <p:sldId id="2914" r:id="rId73"/>
    <p:sldId id="2525" r:id="rId74"/>
    <p:sldId id="2844" r:id="rId75"/>
    <p:sldId id="2941" r:id="rId76"/>
    <p:sldId id="2533" r:id="rId77"/>
    <p:sldId id="2944" r:id="rId78"/>
    <p:sldId id="2942" r:id="rId79"/>
    <p:sldId id="2848" r:id="rId80"/>
    <p:sldId id="2849" r:id="rId81"/>
    <p:sldId id="2629" r:id="rId82"/>
    <p:sldId id="2630" r:id="rId83"/>
    <p:sldId id="2866" r:id="rId84"/>
    <p:sldId id="314" r:id="rId85"/>
    <p:sldId id="272" r:id="rId86"/>
    <p:sldId id="2861" r:id="rId87"/>
    <p:sldId id="378" r:id="rId88"/>
    <p:sldId id="2471" r:id="rId89"/>
    <p:sldId id="2704" r:id="rId90"/>
    <p:sldId id="2925" r:id="rId91"/>
    <p:sldId id="2502" r:id="rId92"/>
    <p:sldId id="2915" r:id="rId93"/>
    <p:sldId id="2893" r:id="rId94"/>
    <p:sldId id="2868" r:id="rId95"/>
    <p:sldId id="2873" r:id="rId96"/>
    <p:sldId id="2875" r:id="rId97"/>
    <p:sldId id="2862" r:id="rId98"/>
    <p:sldId id="2918"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2582" autoAdjust="0"/>
  </p:normalViewPr>
  <p:slideViewPr>
    <p:cSldViewPr snapToGrid="0" showGuides="1">
      <p:cViewPr varScale="1">
        <p:scale>
          <a:sx n="69" d="100"/>
          <a:sy n="69" d="100"/>
        </p:scale>
        <p:origin x="598" y="26"/>
      </p:cViewPr>
      <p:guideLst>
        <p:guide orient="horz" pos="184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lph Renger" userId="b9fb78a0bd9093bf" providerId="LiveId" clId="{5903BB27-9357-45A1-9038-5A14B294F030}"/>
    <pc:docChg chg="undo custSel addSld delSld modSld sldOrd">
      <pc:chgData name="Ralph Renger" userId="b9fb78a0bd9093bf" providerId="LiveId" clId="{5903BB27-9357-45A1-9038-5A14B294F030}" dt="2023-03-01T22:29:10.933" v="1092" actId="478"/>
      <pc:docMkLst>
        <pc:docMk/>
      </pc:docMkLst>
      <pc:sldChg chg="delSp modSp mod modAnim">
        <pc:chgData name="Ralph Renger" userId="b9fb78a0bd9093bf" providerId="LiveId" clId="{5903BB27-9357-45A1-9038-5A14B294F030}" dt="2023-02-28T15:31:14.253" v="816"/>
        <pc:sldMkLst>
          <pc:docMk/>
          <pc:sldMk cId="2623917320" sldId="424"/>
        </pc:sldMkLst>
        <pc:spChg chg="mod">
          <ac:chgData name="Ralph Renger" userId="b9fb78a0bd9093bf" providerId="LiveId" clId="{5903BB27-9357-45A1-9038-5A14B294F030}" dt="2023-02-28T15:23:24.531" v="597"/>
          <ac:spMkLst>
            <pc:docMk/>
            <pc:sldMk cId="2623917320" sldId="424"/>
            <ac:spMk id="2" creationId="{E8F920EF-177E-4AD2-B6AD-82DE0D8BC0A5}"/>
          </ac:spMkLst>
        </pc:spChg>
        <pc:spChg chg="mod">
          <ac:chgData name="Ralph Renger" userId="b9fb78a0bd9093bf" providerId="LiveId" clId="{5903BB27-9357-45A1-9038-5A14B294F030}" dt="2023-02-28T15:23:40.970" v="633" actId="1076"/>
          <ac:spMkLst>
            <pc:docMk/>
            <pc:sldMk cId="2623917320" sldId="424"/>
            <ac:spMk id="3" creationId="{E7CA0763-5678-456C-99F8-B22F50CADAEC}"/>
          </ac:spMkLst>
        </pc:spChg>
        <pc:picChg chg="del">
          <ac:chgData name="Ralph Renger" userId="b9fb78a0bd9093bf" providerId="LiveId" clId="{5903BB27-9357-45A1-9038-5A14B294F030}" dt="2023-02-28T15:14:42.638" v="233" actId="478"/>
          <ac:picMkLst>
            <pc:docMk/>
            <pc:sldMk cId="2623917320" sldId="424"/>
            <ac:picMk id="4" creationId="{2F1578D8-AEF2-D21A-6B03-58D8EDA9B42F}"/>
          </ac:picMkLst>
        </pc:picChg>
      </pc:sldChg>
      <pc:sldChg chg="del">
        <pc:chgData name="Ralph Renger" userId="b9fb78a0bd9093bf" providerId="LiveId" clId="{5903BB27-9357-45A1-9038-5A14B294F030}" dt="2023-02-27T19:11:00.812" v="120" actId="47"/>
        <pc:sldMkLst>
          <pc:docMk/>
          <pc:sldMk cId="1434389014" sldId="2509"/>
        </pc:sldMkLst>
      </pc:sldChg>
      <pc:sldChg chg="add del">
        <pc:chgData name="Ralph Renger" userId="b9fb78a0bd9093bf" providerId="LiveId" clId="{5903BB27-9357-45A1-9038-5A14B294F030}" dt="2023-02-28T15:21:45.927" v="491" actId="2696"/>
        <pc:sldMkLst>
          <pc:docMk/>
          <pc:sldMk cId="1156142948" sldId="2618"/>
        </pc:sldMkLst>
      </pc:sldChg>
      <pc:sldChg chg="add del">
        <pc:chgData name="Ralph Renger" userId="b9fb78a0bd9093bf" providerId="LiveId" clId="{5903BB27-9357-45A1-9038-5A14B294F030}" dt="2023-02-28T15:26:15.709" v="707" actId="2696"/>
        <pc:sldMkLst>
          <pc:docMk/>
          <pc:sldMk cId="1480513604" sldId="2618"/>
        </pc:sldMkLst>
      </pc:sldChg>
      <pc:sldChg chg="add ord">
        <pc:chgData name="Ralph Renger" userId="b9fb78a0bd9093bf" providerId="LiveId" clId="{5903BB27-9357-45A1-9038-5A14B294F030}" dt="2023-02-28T15:26:33.888" v="712"/>
        <pc:sldMkLst>
          <pc:docMk/>
          <pc:sldMk cId="3979288475" sldId="2618"/>
        </pc:sldMkLst>
      </pc:sldChg>
      <pc:sldChg chg="add del">
        <pc:chgData name="Ralph Renger" userId="b9fb78a0bd9093bf" providerId="LiveId" clId="{5903BB27-9357-45A1-9038-5A14B294F030}" dt="2023-03-01T20:23:43.867" v="1031"/>
        <pc:sldMkLst>
          <pc:docMk/>
          <pc:sldMk cId="752324056" sldId="2667"/>
        </pc:sldMkLst>
      </pc:sldChg>
      <pc:sldChg chg="delSp">
        <pc:chgData name="Ralph Renger" userId="b9fb78a0bd9093bf" providerId="LiveId" clId="{5903BB27-9357-45A1-9038-5A14B294F030}" dt="2023-02-28T15:46:48.643" v="1021" actId="478"/>
        <pc:sldMkLst>
          <pc:docMk/>
          <pc:sldMk cId="1238277924" sldId="2696"/>
        </pc:sldMkLst>
        <pc:picChg chg="del">
          <ac:chgData name="Ralph Renger" userId="b9fb78a0bd9093bf" providerId="LiveId" clId="{5903BB27-9357-45A1-9038-5A14B294F030}" dt="2023-02-28T15:46:48.643" v="1021" actId="478"/>
          <ac:picMkLst>
            <pc:docMk/>
            <pc:sldMk cId="1238277924" sldId="2696"/>
            <ac:picMk id="4" creationId="{BFD765E5-51A1-4329-6906-393F6E838335}"/>
          </ac:picMkLst>
        </pc:picChg>
      </pc:sldChg>
      <pc:sldChg chg="modAnim">
        <pc:chgData name="Ralph Renger" userId="b9fb78a0bd9093bf" providerId="LiveId" clId="{5903BB27-9357-45A1-9038-5A14B294F030}" dt="2023-03-01T18:11:26.825" v="1028"/>
        <pc:sldMkLst>
          <pc:docMk/>
          <pc:sldMk cId="3737095770" sldId="2726"/>
        </pc:sldMkLst>
      </pc:sldChg>
      <pc:sldChg chg="add">
        <pc:chgData name="Ralph Renger" userId="b9fb78a0bd9093bf" providerId="LiveId" clId="{5903BB27-9357-45A1-9038-5A14B294F030}" dt="2023-02-28T15:28:03.471" v="776"/>
        <pc:sldMkLst>
          <pc:docMk/>
          <pc:sldMk cId="406085891" sldId="2735"/>
        </pc:sldMkLst>
      </pc:sldChg>
      <pc:sldChg chg="add del">
        <pc:chgData name="Ralph Renger" userId="b9fb78a0bd9093bf" providerId="LiveId" clId="{5903BB27-9357-45A1-9038-5A14B294F030}" dt="2023-02-28T15:27:58.040" v="775" actId="2696"/>
        <pc:sldMkLst>
          <pc:docMk/>
          <pc:sldMk cId="927157583" sldId="2735"/>
        </pc:sldMkLst>
      </pc:sldChg>
      <pc:sldChg chg="add del">
        <pc:chgData name="Ralph Renger" userId="b9fb78a0bd9093bf" providerId="LiveId" clId="{5903BB27-9357-45A1-9038-5A14B294F030}" dt="2023-02-28T15:21:45.927" v="491" actId="2696"/>
        <pc:sldMkLst>
          <pc:docMk/>
          <pc:sldMk cId="3497582068" sldId="2735"/>
        </pc:sldMkLst>
      </pc:sldChg>
      <pc:sldChg chg="modSp modAnim">
        <pc:chgData name="Ralph Renger" userId="b9fb78a0bd9093bf" providerId="LiveId" clId="{5903BB27-9357-45A1-9038-5A14B294F030}" dt="2023-02-28T15:33:49.549" v="825"/>
        <pc:sldMkLst>
          <pc:docMk/>
          <pc:sldMk cId="1212437987" sldId="2779"/>
        </pc:sldMkLst>
        <pc:spChg chg="mod">
          <ac:chgData name="Ralph Renger" userId="b9fb78a0bd9093bf" providerId="LiveId" clId="{5903BB27-9357-45A1-9038-5A14B294F030}" dt="2023-02-28T15:33:29.252" v="824" actId="115"/>
          <ac:spMkLst>
            <pc:docMk/>
            <pc:sldMk cId="1212437987" sldId="2779"/>
            <ac:spMk id="3" creationId="{69C4A9BB-7E3F-4C7B-A8B6-18ED99EB930E}"/>
          </ac:spMkLst>
        </pc:spChg>
      </pc:sldChg>
      <pc:sldChg chg="delSp">
        <pc:chgData name="Ralph Renger" userId="b9fb78a0bd9093bf" providerId="LiveId" clId="{5903BB27-9357-45A1-9038-5A14B294F030}" dt="2023-02-28T15:47:13.463" v="1022" actId="478"/>
        <pc:sldMkLst>
          <pc:docMk/>
          <pc:sldMk cId="3522412741" sldId="2794"/>
        </pc:sldMkLst>
        <pc:picChg chg="del">
          <ac:chgData name="Ralph Renger" userId="b9fb78a0bd9093bf" providerId="LiveId" clId="{5903BB27-9357-45A1-9038-5A14B294F030}" dt="2023-02-28T15:47:13.463" v="1022" actId="478"/>
          <ac:picMkLst>
            <pc:docMk/>
            <pc:sldMk cId="3522412741" sldId="2794"/>
            <ac:picMk id="3" creationId="{0E8D4DA7-DD08-495B-DA3C-0A743FFC1DE4}"/>
          </ac:picMkLst>
        </pc:picChg>
      </pc:sldChg>
      <pc:sldChg chg="delSp">
        <pc:chgData name="Ralph Renger" userId="b9fb78a0bd9093bf" providerId="LiveId" clId="{5903BB27-9357-45A1-9038-5A14B294F030}" dt="2023-02-28T15:36:23.710" v="826" actId="478"/>
        <pc:sldMkLst>
          <pc:docMk/>
          <pc:sldMk cId="49953451" sldId="2857"/>
        </pc:sldMkLst>
        <pc:picChg chg="del">
          <ac:chgData name="Ralph Renger" userId="b9fb78a0bd9093bf" providerId="LiveId" clId="{5903BB27-9357-45A1-9038-5A14B294F030}" dt="2023-02-28T15:36:23.710" v="826" actId="478"/>
          <ac:picMkLst>
            <pc:docMk/>
            <pc:sldMk cId="49953451" sldId="2857"/>
            <ac:picMk id="3" creationId="{40133E71-46B5-8EEA-CAB7-13A5CBDAF749}"/>
          </ac:picMkLst>
        </pc:picChg>
      </pc:sldChg>
      <pc:sldChg chg="del">
        <pc:chgData name="Ralph Renger" userId="b9fb78a0bd9093bf" providerId="LiveId" clId="{5903BB27-9357-45A1-9038-5A14B294F030}" dt="2023-02-27T19:00:46.186" v="8" actId="47"/>
        <pc:sldMkLst>
          <pc:docMk/>
          <pc:sldMk cId="840228426" sldId="2898"/>
        </pc:sldMkLst>
      </pc:sldChg>
      <pc:sldChg chg="del">
        <pc:chgData name="Ralph Renger" userId="b9fb78a0bd9093bf" providerId="LiveId" clId="{5903BB27-9357-45A1-9038-5A14B294F030}" dt="2023-02-27T19:08:56.398" v="117" actId="2696"/>
        <pc:sldMkLst>
          <pc:docMk/>
          <pc:sldMk cId="1879035749" sldId="2904"/>
        </pc:sldMkLst>
      </pc:sldChg>
      <pc:sldChg chg="addSp modSp add modAnim">
        <pc:chgData name="Ralph Renger" userId="b9fb78a0bd9093bf" providerId="LiveId" clId="{5903BB27-9357-45A1-9038-5A14B294F030}" dt="2023-03-01T18:09:50.098" v="1025"/>
        <pc:sldMkLst>
          <pc:docMk/>
          <pc:sldMk cId="3805624801" sldId="2904"/>
        </pc:sldMkLst>
        <pc:picChg chg="add mod">
          <ac:chgData name="Ralph Renger" userId="b9fb78a0bd9093bf" providerId="LiveId" clId="{5903BB27-9357-45A1-9038-5A14B294F030}" dt="2023-03-01T18:09:44.131" v="1024"/>
          <ac:picMkLst>
            <pc:docMk/>
            <pc:sldMk cId="3805624801" sldId="2904"/>
            <ac:picMk id="2" creationId="{CA0434DA-E938-F305-BD3D-B71D64CA6ED1}"/>
          </ac:picMkLst>
        </pc:picChg>
      </pc:sldChg>
      <pc:sldChg chg="del">
        <pc:chgData name="Ralph Renger" userId="b9fb78a0bd9093bf" providerId="LiveId" clId="{5903BB27-9357-45A1-9038-5A14B294F030}" dt="2023-02-27T19:00:02.439" v="2" actId="47"/>
        <pc:sldMkLst>
          <pc:docMk/>
          <pc:sldMk cId="2934398303" sldId="2905"/>
        </pc:sldMkLst>
      </pc:sldChg>
      <pc:sldChg chg="del">
        <pc:chgData name="Ralph Renger" userId="b9fb78a0bd9093bf" providerId="LiveId" clId="{5903BB27-9357-45A1-9038-5A14B294F030}" dt="2023-03-01T18:20:03.383" v="1029" actId="47"/>
        <pc:sldMkLst>
          <pc:docMk/>
          <pc:sldMk cId="4277033458" sldId="2930"/>
        </pc:sldMkLst>
      </pc:sldChg>
      <pc:sldChg chg="del">
        <pc:chgData name="Ralph Renger" userId="b9fb78a0bd9093bf" providerId="LiveId" clId="{5903BB27-9357-45A1-9038-5A14B294F030}" dt="2023-02-27T19:08:56.398" v="117" actId="2696"/>
        <pc:sldMkLst>
          <pc:docMk/>
          <pc:sldMk cId="1768402228" sldId="2934"/>
        </pc:sldMkLst>
      </pc:sldChg>
      <pc:sldChg chg="add">
        <pc:chgData name="Ralph Renger" userId="b9fb78a0bd9093bf" providerId="LiveId" clId="{5903BB27-9357-45A1-9038-5A14B294F030}" dt="2023-02-27T19:09:07.392" v="118"/>
        <pc:sldMkLst>
          <pc:docMk/>
          <pc:sldMk cId="2445768107" sldId="2934"/>
        </pc:sldMkLst>
      </pc:sldChg>
      <pc:sldChg chg="modSp mod modAnim">
        <pc:chgData name="Ralph Renger" userId="b9fb78a0bd9093bf" providerId="LiveId" clId="{5903BB27-9357-45A1-9038-5A14B294F030}" dt="2023-02-28T15:13:42.939" v="232" actId="20577"/>
        <pc:sldMkLst>
          <pc:docMk/>
          <pc:sldMk cId="14092599" sldId="2935"/>
        </pc:sldMkLst>
        <pc:spChg chg="mod">
          <ac:chgData name="Ralph Renger" userId="b9fb78a0bd9093bf" providerId="LiveId" clId="{5903BB27-9357-45A1-9038-5A14B294F030}" dt="2023-02-28T15:13:42.939" v="232" actId="20577"/>
          <ac:spMkLst>
            <pc:docMk/>
            <pc:sldMk cId="14092599" sldId="2935"/>
            <ac:spMk id="2" creationId="{DCA8A802-77BA-A116-1A91-ECA20860808A}"/>
          </ac:spMkLst>
        </pc:spChg>
      </pc:sldChg>
      <pc:sldChg chg="delSp">
        <pc:chgData name="Ralph Renger" userId="b9fb78a0bd9093bf" providerId="LiveId" clId="{5903BB27-9357-45A1-9038-5A14B294F030}" dt="2023-02-28T15:46:34.906" v="1020" actId="478"/>
        <pc:sldMkLst>
          <pc:docMk/>
          <pc:sldMk cId="2333126004" sldId="2946"/>
        </pc:sldMkLst>
        <pc:picChg chg="del">
          <ac:chgData name="Ralph Renger" userId="b9fb78a0bd9093bf" providerId="LiveId" clId="{5903BB27-9357-45A1-9038-5A14B294F030}" dt="2023-02-28T15:46:34.906" v="1020" actId="478"/>
          <ac:picMkLst>
            <pc:docMk/>
            <pc:sldMk cId="2333126004" sldId="2946"/>
            <ac:picMk id="4" creationId="{6011ACF2-7EED-81E8-A684-D4BE19E7AB8A}"/>
          </ac:picMkLst>
        </pc:picChg>
      </pc:sldChg>
      <pc:sldChg chg="delSp">
        <pc:chgData name="Ralph Renger" userId="b9fb78a0bd9093bf" providerId="LiveId" clId="{5903BB27-9357-45A1-9038-5A14B294F030}" dt="2023-03-01T22:29:10.933" v="1092" actId="478"/>
        <pc:sldMkLst>
          <pc:docMk/>
          <pc:sldMk cId="1762467422" sldId="2951"/>
        </pc:sldMkLst>
        <pc:picChg chg="del">
          <ac:chgData name="Ralph Renger" userId="b9fb78a0bd9093bf" providerId="LiveId" clId="{5903BB27-9357-45A1-9038-5A14B294F030}" dt="2023-03-01T22:29:10.933" v="1092" actId="478"/>
          <ac:picMkLst>
            <pc:docMk/>
            <pc:sldMk cId="1762467422" sldId="2951"/>
            <ac:picMk id="3" creationId="{3C6FA818-60D2-1246-D36C-CA493513BDC9}"/>
          </ac:picMkLst>
        </pc:picChg>
      </pc:sldChg>
      <pc:sldChg chg="modSp mod modAnim">
        <pc:chgData name="Ralph Renger" userId="b9fb78a0bd9093bf" providerId="LiveId" clId="{5903BB27-9357-45A1-9038-5A14B294F030}" dt="2023-02-28T15:11:55.594" v="208" actId="20577"/>
        <pc:sldMkLst>
          <pc:docMk/>
          <pc:sldMk cId="976608923" sldId="2954"/>
        </pc:sldMkLst>
        <pc:spChg chg="mod">
          <ac:chgData name="Ralph Renger" userId="b9fb78a0bd9093bf" providerId="LiveId" clId="{5903BB27-9357-45A1-9038-5A14B294F030}" dt="2023-02-28T15:11:55.594" v="208" actId="20577"/>
          <ac:spMkLst>
            <pc:docMk/>
            <pc:sldMk cId="976608923" sldId="2954"/>
            <ac:spMk id="3" creationId="{6BE312C7-6BAE-C43A-1DC5-E4D338D53760}"/>
          </ac:spMkLst>
        </pc:spChg>
      </pc:sldChg>
      <pc:sldChg chg="add del">
        <pc:chgData name="Ralph Renger" userId="b9fb78a0bd9093bf" providerId="LiveId" clId="{5903BB27-9357-45A1-9038-5A14B294F030}" dt="2023-02-27T19:09:27.130" v="119" actId="47"/>
        <pc:sldMkLst>
          <pc:docMk/>
          <pc:sldMk cId="886890485" sldId="2955"/>
        </pc:sldMkLst>
      </pc:sldChg>
      <pc:sldChg chg="del">
        <pc:chgData name="Ralph Renger" userId="b9fb78a0bd9093bf" providerId="LiveId" clId="{5903BB27-9357-45A1-9038-5A14B294F030}" dt="2023-02-27T19:06:48.764" v="106" actId="2696"/>
        <pc:sldMkLst>
          <pc:docMk/>
          <pc:sldMk cId="3020573313" sldId="2955"/>
        </pc:sldMkLst>
      </pc:sldChg>
      <pc:sldChg chg="delSp modSp del mod delAnim modAnim">
        <pc:chgData name="Ralph Renger" userId="b9fb78a0bd9093bf" providerId="LiveId" clId="{5903BB27-9357-45A1-9038-5A14B294F030}" dt="2023-02-28T15:32:33.527" v="820" actId="47"/>
        <pc:sldMkLst>
          <pc:docMk/>
          <pc:sldMk cId="1360603216" sldId="2956"/>
        </pc:sldMkLst>
        <pc:picChg chg="del">
          <ac:chgData name="Ralph Renger" userId="b9fb78a0bd9093bf" providerId="LiveId" clId="{5903BB27-9357-45A1-9038-5A14B294F030}" dt="2023-02-28T15:17:11.823" v="246" actId="21"/>
          <ac:picMkLst>
            <pc:docMk/>
            <pc:sldMk cId="1360603216" sldId="2956"/>
            <ac:picMk id="14338" creationId="{260C87BE-B7DF-4D37-9A5A-4EA5F3DD546E}"/>
          </ac:picMkLst>
        </pc:picChg>
        <pc:cxnChg chg="del mod">
          <ac:chgData name="Ralph Renger" userId="b9fb78a0bd9093bf" providerId="LiveId" clId="{5903BB27-9357-45A1-9038-5A14B294F030}" dt="2023-02-28T15:17:29.216" v="249" actId="21"/>
          <ac:cxnSpMkLst>
            <pc:docMk/>
            <pc:sldMk cId="1360603216" sldId="2956"/>
            <ac:cxnSpMk id="49" creationId="{1DF523C9-951F-4333-8F13-95300841DD91}"/>
          </ac:cxnSpMkLst>
        </pc:cxnChg>
      </pc:sldChg>
      <pc:sldChg chg="addSp delSp modSp mod modAnim">
        <pc:chgData name="Ralph Renger" userId="b9fb78a0bd9093bf" providerId="LiveId" clId="{5903BB27-9357-45A1-9038-5A14B294F030}" dt="2023-02-28T15:31:56.028" v="819"/>
        <pc:sldMkLst>
          <pc:docMk/>
          <pc:sldMk cId="3206846835" sldId="2958"/>
        </pc:sldMkLst>
        <pc:spChg chg="mod">
          <ac:chgData name="Ralph Renger" userId="b9fb78a0bd9093bf" providerId="LiveId" clId="{5903BB27-9357-45A1-9038-5A14B294F030}" dt="2023-02-28T15:25:15.734" v="640" actId="1076"/>
          <ac:spMkLst>
            <pc:docMk/>
            <pc:sldMk cId="3206846835" sldId="2958"/>
            <ac:spMk id="2" creationId="{D3CB7A89-F854-D99B-24CF-485055FF01B8}"/>
          </ac:spMkLst>
        </pc:spChg>
        <pc:spChg chg="mod">
          <ac:chgData name="Ralph Renger" userId="b9fb78a0bd9093bf" providerId="LiveId" clId="{5903BB27-9357-45A1-9038-5A14B294F030}" dt="2023-02-28T15:25:31.549" v="644" actId="1076"/>
          <ac:spMkLst>
            <pc:docMk/>
            <pc:sldMk cId="3206846835" sldId="2958"/>
            <ac:spMk id="3" creationId="{DE1259DB-F066-994D-2D32-B46E6C5471FD}"/>
          </ac:spMkLst>
        </pc:spChg>
        <pc:picChg chg="add mod">
          <ac:chgData name="Ralph Renger" userId="b9fb78a0bd9093bf" providerId="LiveId" clId="{5903BB27-9357-45A1-9038-5A14B294F030}" dt="2023-02-28T15:25:24.542" v="643" actId="1076"/>
          <ac:picMkLst>
            <pc:docMk/>
            <pc:sldMk cId="3206846835" sldId="2958"/>
            <ac:picMk id="4" creationId="{98084E6D-0A0B-4FD4-6D9F-CAAFB6BB4233}"/>
          </ac:picMkLst>
        </pc:picChg>
        <pc:picChg chg="del mod">
          <ac:chgData name="Ralph Renger" userId="b9fb78a0bd9093bf" providerId="LiveId" clId="{5903BB27-9357-45A1-9038-5A14B294F030}" dt="2023-02-28T15:24:57.503" v="638" actId="478"/>
          <ac:picMkLst>
            <pc:docMk/>
            <pc:sldMk cId="3206846835" sldId="2958"/>
            <ac:picMk id="2050" creationId="{A13F1843-0CA9-0EF7-AC7A-BB1C443FB2D2}"/>
          </ac:picMkLst>
        </pc:picChg>
      </pc:sldChg>
      <pc:sldChg chg="del">
        <pc:chgData name="Ralph Renger" userId="b9fb78a0bd9093bf" providerId="LiveId" clId="{5903BB27-9357-45A1-9038-5A14B294F030}" dt="2023-02-27T19:06:48.764" v="106" actId="2696"/>
        <pc:sldMkLst>
          <pc:docMk/>
          <pc:sldMk cId="3336830868" sldId="2961"/>
        </pc:sldMkLst>
      </pc:sldChg>
      <pc:sldChg chg="add">
        <pc:chgData name="Ralph Renger" userId="b9fb78a0bd9093bf" providerId="LiveId" clId="{5903BB27-9357-45A1-9038-5A14B294F030}" dt="2023-02-27T19:06:51.859" v="107"/>
        <pc:sldMkLst>
          <pc:docMk/>
          <pc:sldMk cId="3360336877" sldId="2961"/>
        </pc:sldMkLst>
      </pc:sldChg>
      <pc:sldChg chg="add del">
        <pc:chgData name="Ralph Renger" userId="b9fb78a0bd9093bf" providerId="LiveId" clId="{5903BB27-9357-45A1-9038-5A14B294F030}" dt="2023-03-01T18:10:08.802" v="1027" actId="47"/>
        <pc:sldMkLst>
          <pc:docMk/>
          <pc:sldMk cId="1474668332" sldId="2974"/>
        </pc:sldMkLst>
      </pc:sldChg>
      <pc:sldChg chg="delSp add del">
        <pc:chgData name="Ralph Renger" userId="b9fb78a0bd9093bf" providerId="LiveId" clId="{5903BB27-9357-45A1-9038-5A14B294F030}" dt="2023-03-01T18:09:55.278" v="1026" actId="47"/>
        <pc:sldMkLst>
          <pc:docMk/>
          <pc:sldMk cId="2222422217" sldId="2976"/>
        </pc:sldMkLst>
        <pc:picChg chg="del">
          <ac:chgData name="Ralph Renger" userId="b9fb78a0bd9093bf" providerId="LiveId" clId="{5903BB27-9357-45A1-9038-5A14B294F030}" dt="2023-03-01T18:09:35.442" v="1023" actId="21"/>
          <ac:picMkLst>
            <pc:docMk/>
            <pc:sldMk cId="2222422217" sldId="2976"/>
            <ac:picMk id="2" creationId="{70D6BEAC-D4D9-0986-6C73-C1AB80086173}"/>
          </ac:picMkLst>
        </pc:picChg>
      </pc:sldChg>
      <pc:sldChg chg="addSp delSp modSp add mod delAnim modAnim">
        <pc:chgData name="Ralph Renger" userId="b9fb78a0bd9093bf" providerId="LiveId" clId="{5903BB27-9357-45A1-9038-5A14B294F030}" dt="2023-02-27T19:03:26.531" v="44" actId="478"/>
        <pc:sldMkLst>
          <pc:docMk/>
          <pc:sldMk cId="3691210339" sldId="2977"/>
        </pc:sldMkLst>
        <pc:spChg chg="add mod">
          <ac:chgData name="Ralph Renger" userId="b9fb78a0bd9093bf" providerId="LiveId" clId="{5903BB27-9357-45A1-9038-5A14B294F030}" dt="2023-02-27T19:02:08.070" v="39" actId="6549"/>
          <ac:spMkLst>
            <pc:docMk/>
            <pc:sldMk cId="3691210339" sldId="2977"/>
            <ac:spMk id="2" creationId="{BE2FAA21-E5B9-8DAA-BE91-3A6807ED0FF2}"/>
          </ac:spMkLst>
        </pc:spChg>
        <pc:spChg chg="del">
          <ac:chgData name="Ralph Renger" userId="b9fb78a0bd9093bf" providerId="LiveId" clId="{5903BB27-9357-45A1-9038-5A14B294F030}" dt="2023-02-27T19:03:21.435" v="42" actId="478"/>
          <ac:spMkLst>
            <pc:docMk/>
            <pc:sldMk cId="3691210339" sldId="2977"/>
            <ac:spMk id="7" creationId="{EDD9CF31-D2D1-4191-AC41-4BBA3136080C}"/>
          </ac:spMkLst>
        </pc:spChg>
        <pc:spChg chg="del mod">
          <ac:chgData name="Ralph Renger" userId="b9fb78a0bd9093bf" providerId="LiveId" clId="{5903BB27-9357-45A1-9038-5A14B294F030}" dt="2023-02-27T19:03:26.531" v="44" actId="478"/>
          <ac:spMkLst>
            <pc:docMk/>
            <pc:sldMk cId="3691210339" sldId="2977"/>
            <ac:spMk id="56" creationId="{AB130ABD-7D25-48FF-C1DB-72C8156038B1}"/>
          </ac:spMkLst>
        </pc:spChg>
        <pc:grpChg chg="del">
          <ac:chgData name="Ralph Renger" userId="b9fb78a0bd9093bf" providerId="LiveId" clId="{5903BB27-9357-45A1-9038-5A14B294F030}" dt="2023-02-27T19:03:21.435" v="42" actId="478"/>
          <ac:grpSpMkLst>
            <pc:docMk/>
            <pc:sldMk cId="3691210339" sldId="2977"/>
            <ac:grpSpMk id="3" creationId="{C7CCC9DF-4A71-4656-D7F4-7753A7B3F833}"/>
          </ac:grpSpMkLst>
        </pc:grpChg>
        <pc:grpChg chg="del">
          <ac:chgData name="Ralph Renger" userId="b9fb78a0bd9093bf" providerId="LiveId" clId="{5903BB27-9357-45A1-9038-5A14B294F030}" dt="2023-02-27T19:03:21.435" v="42" actId="478"/>
          <ac:grpSpMkLst>
            <pc:docMk/>
            <pc:sldMk cId="3691210339" sldId="2977"/>
            <ac:grpSpMk id="8" creationId="{050A35B6-BA17-491D-92D7-0D84498E40EB}"/>
          </ac:grpSpMkLst>
        </pc:grpChg>
        <pc:grpChg chg="del">
          <ac:chgData name="Ralph Renger" userId="b9fb78a0bd9093bf" providerId="LiveId" clId="{5903BB27-9357-45A1-9038-5A14B294F030}" dt="2023-02-27T19:03:21.435" v="42" actId="478"/>
          <ac:grpSpMkLst>
            <pc:docMk/>
            <pc:sldMk cId="3691210339" sldId="2977"/>
            <ac:grpSpMk id="14" creationId="{514A54DA-A32E-4FD1-80E1-6A0F4384DF5A}"/>
          </ac:grpSpMkLst>
        </pc:grpChg>
        <pc:grpChg chg="del">
          <ac:chgData name="Ralph Renger" userId="b9fb78a0bd9093bf" providerId="LiveId" clId="{5903BB27-9357-45A1-9038-5A14B294F030}" dt="2023-02-27T19:03:21.435" v="42" actId="478"/>
          <ac:grpSpMkLst>
            <pc:docMk/>
            <pc:sldMk cId="3691210339" sldId="2977"/>
            <ac:grpSpMk id="16" creationId="{6C954C89-C1F9-418E-90E8-3DC4257F1C1C}"/>
          </ac:grpSpMkLst>
        </pc:grpChg>
        <pc:grpChg chg="del">
          <ac:chgData name="Ralph Renger" userId="b9fb78a0bd9093bf" providerId="LiveId" clId="{5903BB27-9357-45A1-9038-5A14B294F030}" dt="2023-02-27T19:03:21.435" v="42" actId="478"/>
          <ac:grpSpMkLst>
            <pc:docMk/>
            <pc:sldMk cId="3691210339" sldId="2977"/>
            <ac:grpSpMk id="18" creationId="{539B42AB-8179-4320-92DF-F3CC637188AF}"/>
          </ac:grpSpMkLst>
        </pc:grpChg>
        <pc:picChg chg="del">
          <ac:chgData name="Ralph Renger" userId="b9fb78a0bd9093bf" providerId="LiveId" clId="{5903BB27-9357-45A1-9038-5A14B294F030}" dt="2023-02-27T19:03:21.435" v="42" actId="478"/>
          <ac:picMkLst>
            <pc:docMk/>
            <pc:sldMk cId="3691210339" sldId="2977"/>
            <ac:picMk id="12" creationId="{7B1615C4-79BF-7494-5E44-7AD8923FC12C}"/>
          </ac:picMkLst>
        </pc:picChg>
        <pc:picChg chg="del">
          <ac:chgData name="Ralph Renger" userId="b9fb78a0bd9093bf" providerId="LiveId" clId="{5903BB27-9357-45A1-9038-5A14B294F030}" dt="2023-02-27T19:03:21.435" v="42" actId="478"/>
          <ac:picMkLst>
            <pc:docMk/>
            <pc:sldMk cId="3691210339" sldId="2977"/>
            <ac:picMk id="26626" creationId="{52E139DA-A804-42DA-8789-AD388F0B99E3}"/>
          </ac:picMkLst>
        </pc:picChg>
        <pc:cxnChg chg="del mod">
          <ac:chgData name="Ralph Renger" userId="b9fb78a0bd9093bf" providerId="LiveId" clId="{5903BB27-9357-45A1-9038-5A14B294F030}" dt="2023-02-27T19:00:33.092" v="6" actId="478"/>
          <ac:cxnSpMkLst>
            <pc:docMk/>
            <pc:sldMk cId="3691210339" sldId="2977"/>
            <ac:cxnSpMk id="13" creationId="{189C3727-81EA-3882-81B8-1AFCD5DDA1DB}"/>
          </ac:cxnSpMkLst>
        </pc:cxnChg>
        <pc:cxnChg chg="del mod">
          <ac:chgData name="Ralph Renger" userId="b9fb78a0bd9093bf" providerId="LiveId" clId="{5903BB27-9357-45A1-9038-5A14B294F030}" dt="2023-02-27T19:00:33.092" v="6" actId="478"/>
          <ac:cxnSpMkLst>
            <pc:docMk/>
            <pc:sldMk cId="3691210339" sldId="2977"/>
            <ac:cxnSpMk id="24" creationId="{4B5780EA-65F6-F847-0172-B2F0F518605F}"/>
          </ac:cxnSpMkLst>
        </pc:cxnChg>
        <pc:cxnChg chg="del mod">
          <ac:chgData name="Ralph Renger" userId="b9fb78a0bd9093bf" providerId="LiveId" clId="{5903BB27-9357-45A1-9038-5A14B294F030}" dt="2023-02-27T19:00:33.092" v="6" actId="478"/>
          <ac:cxnSpMkLst>
            <pc:docMk/>
            <pc:sldMk cId="3691210339" sldId="2977"/>
            <ac:cxnSpMk id="30" creationId="{F1D8BAC5-15BD-DB6C-6DD2-D6411BCDB5E3}"/>
          </ac:cxnSpMkLst>
        </pc:cxnChg>
        <pc:cxnChg chg="del mod">
          <ac:chgData name="Ralph Renger" userId="b9fb78a0bd9093bf" providerId="LiveId" clId="{5903BB27-9357-45A1-9038-5A14B294F030}" dt="2023-02-27T19:00:33.092" v="6" actId="478"/>
          <ac:cxnSpMkLst>
            <pc:docMk/>
            <pc:sldMk cId="3691210339" sldId="2977"/>
            <ac:cxnSpMk id="33" creationId="{082624AC-EE5A-DEF0-A5C6-231E64374B45}"/>
          </ac:cxnSpMkLst>
        </pc:cxnChg>
        <pc:cxnChg chg="del mod">
          <ac:chgData name="Ralph Renger" userId="b9fb78a0bd9093bf" providerId="LiveId" clId="{5903BB27-9357-45A1-9038-5A14B294F030}" dt="2023-02-27T19:00:33.092" v="6" actId="478"/>
          <ac:cxnSpMkLst>
            <pc:docMk/>
            <pc:sldMk cId="3691210339" sldId="2977"/>
            <ac:cxnSpMk id="37" creationId="{4032A753-9BD7-5DAE-B8E7-BDCD4E211209}"/>
          </ac:cxnSpMkLst>
        </pc:cxnChg>
        <pc:cxnChg chg="del mod">
          <ac:chgData name="Ralph Renger" userId="b9fb78a0bd9093bf" providerId="LiveId" clId="{5903BB27-9357-45A1-9038-5A14B294F030}" dt="2023-02-27T19:00:33.092" v="6" actId="478"/>
          <ac:cxnSpMkLst>
            <pc:docMk/>
            <pc:sldMk cId="3691210339" sldId="2977"/>
            <ac:cxnSpMk id="40" creationId="{52D18F71-5DA1-D218-1309-CCA48915A978}"/>
          </ac:cxnSpMkLst>
        </pc:cxnChg>
        <pc:cxnChg chg="del mod">
          <ac:chgData name="Ralph Renger" userId="b9fb78a0bd9093bf" providerId="LiveId" clId="{5903BB27-9357-45A1-9038-5A14B294F030}" dt="2023-02-27T19:00:16.778" v="4" actId="478"/>
          <ac:cxnSpMkLst>
            <pc:docMk/>
            <pc:sldMk cId="3691210339" sldId="2977"/>
            <ac:cxnSpMk id="43" creationId="{EE397AEA-E395-77DE-E39C-10A50956792F}"/>
          </ac:cxnSpMkLst>
        </pc:cxnChg>
        <pc:cxnChg chg="del mod">
          <ac:chgData name="Ralph Renger" userId="b9fb78a0bd9093bf" providerId="LiveId" clId="{5903BB27-9357-45A1-9038-5A14B294F030}" dt="2023-02-27T19:00:19.365" v="5" actId="478"/>
          <ac:cxnSpMkLst>
            <pc:docMk/>
            <pc:sldMk cId="3691210339" sldId="2977"/>
            <ac:cxnSpMk id="48" creationId="{67652934-B4A0-A959-B71D-CFCC5073C966}"/>
          </ac:cxnSpMkLst>
        </pc:cxnChg>
        <pc:cxnChg chg="del mod">
          <ac:chgData name="Ralph Renger" userId="b9fb78a0bd9093bf" providerId="LiveId" clId="{5903BB27-9357-45A1-9038-5A14B294F030}" dt="2023-02-27T19:00:35.666" v="7" actId="478"/>
          <ac:cxnSpMkLst>
            <pc:docMk/>
            <pc:sldMk cId="3691210339" sldId="2977"/>
            <ac:cxnSpMk id="57" creationId="{0E3C7DE5-7CA4-86E7-923C-0247758E81AB}"/>
          </ac:cxnSpMkLst>
        </pc:cxnChg>
      </pc:sldChg>
      <pc:sldChg chg="add">
        <pc:chgData name="Ralph Renger" userId="b9fb78a0bd9093bf" providerId="LiveId" clId="{5903BB27-9357-45A1-9038-5A14B294F030}" dt="2023-02-27T19:00:11.218" v="3"/>
        <pc:sldMkLst>
          <pc:docMk/>
          <pc:sldMk cId="4165248949" sldId="2978"/>
        </pc:sldMkLst>
      </pc:sldChg>
      <pc:sldChg chg="add modAnim">
        <pc:chgData name="Ralph Renger" userId="b9fb78a0bd9093bf" providerId="LiveId" clId="{5903BB27-9357-45A1-9038-5A14B294F030}" dt="2023-02-27T19:03:58.756" v="46"/>
        <pc:sldMkLst>
          <pc:docMk/>
          <pc:sldMk cId="1583313223" sldId="2979"/>
        </pc:sldMkLst>
      </pc:sldChg>
      <pc:sldChg chg="add modAnim">
        <pc:chgData name="Ralph Renger" userId="b9fb78a0bd9093bf" providerId="LiveId" clId="{5903BB27-9357-45A1-9038-5A14B294F030}" dt="2023-02-27T19:08:06.770" v="116"/>
        <pc:sldMkLst>
          <pc:docMk/>
          <pc:sldMk cId="3252801888" sldId="2980"/>
        </pc:sldMkLst>
      </pc:sldChg>
      <pc:sldChg chg="add">
        <pc:chgData name="Ralph Renger" userId="b9fb78a0bd9093bf" providerId="LiveId" clId="{5903BB27-9357-45A1-9038-5A14B294F030}" dt="2023-02-28T15:15:35.259" v="234"/>
        <pc:sldMkLst>
          <pc:docMk/>
          <pc:sldMk cId="1885005932" sldId="2981"/>
        </pc:sldMkLst>
      </pc:sldChg>
      <pc:sldChg chg="addSp delSp modSp add mod delAnim modAnim">
        <pc:chgData name="Ralph Renger" userId="b9fb78a0bd9093bf" providerId="LiveId" clId="{5903BB27-9357-45A1-9038-5A14B294F030}" dt="2023-02-28T15:19:06.926" v="272"/>
        <pc:sldMkLst>
          <pc:docMk/>
          <pc:sldMk cId="3216616153" sldId="2982"/>
        </pc:sldMkLst>
        <pc:picChg chg="add mod">
          <ac:chgData name="Ralph Renger" userId="b9fb78a0bd9093bf" providerId="LiveId" clId="{5903BB27-9357-45A1-9038-5A14B294F030}" dt="2023-02-28T15:17:22.660" v="248" actId="1076"/>
          <ac:picMkLst>
            <pc:docMk/>
            <pc:sldMk cId="3216616153" sldId="2982"/>
            <ac:picMk id="2" creationId="{0E97F3F0-DEB0-CCC8-1A31-E9D24819F331}"/>
          </ac:picMkLst>
        </pc:picChg>
        <pc:picChg chg="del">
          <ac:chgData name="Ralph Renger" userId="b9fb78a0bd9093bf" providerId="LiveId" clId="{5903BB27-9357-45A1-9038-5A14B294F030}" dt="2023-02-28T15:17:06.308" v="245" actId="478"/>
          <ac:picMkLst>
            <pc:docMk/>
            <pc:sldMk cId="3216616153" sldId="2982"/>
            <ac:picMk id="22" creationId="{BF979F56-179E-AADE-5122-0F0DFB3A499B}"/>
          </ac:picMkLst>
        </pc:picChg>
        <pc:cxnChg chg="add mod">
          <ac:chgData name="Ralph Renger" userId="b9fb78a0bd9093bf" providerId="LiveId" clId="{5903BB27-9357-45A1-9038-5A14B294F030}" dt="2023-02-28T15:17:39.776" v="252" actId="14100"/>
          <ac:cxnSpMkLst>
            <pc:docMk/>
            <pc:sldMk cId="3216616153" sldId="2982"/>
            <ac:cxnSpMk id="4" creationId="{E9514662-4002-6335-2611-FB3601CEBCBC}"/>
          </ac:cxnSpMkLst>
        </pc:cxnChg>
        <pc:cxnChg chg="add mod">
          <ac:chgData name="Ralph Renger" userId="b9fb78a0bd9093bf" providerId="LiveId" clId="{5903BB27-9357-45A1-9038-5A14B294F030}" dt="2023-02-28T15:17:50.158" v="255" actId="14100"/>
          <ac:cxnSpMkLst>
            <pc:docMk/>
            <pc:sldMk cId="3216616153" sldId="2982"/>
            <ac:cxnSpMk id="9" creationId="{5E12C37E-D7B1-B877-8D41-A6A7F328E706}"/>
          </ac:cxnSpMkLst>
        </pc:cxnChg>
        <pc:cxnChg chg="del mod">
          <ac:chgData name="Ralph Renger" userId="b9fb78a0bd9093bf" providerId="LiveId" clId="{5903BB27-9357-45A1-9038-5A14B294F030}" dt="2023-02-28T15:16:45.170" v="236" actId="478"/>
          <ac:cxnSpMkLst>
            <pc:docMk/>
            <pc:sldMk cId="3216616153" sldId="2982"/>
            <ac:cxnSpMk id="13" creationId="{189C3727-81EA-3882-81B8-1AFCD5DDA1DB}"/>
          </ac:cxnSpMkLst>
        </pc:cxnChg>
        <pc:cxnChg chg="add mod">
          <ac:chgData name="Ralph Renger" userId="b9fb78a0bd9093bf" providerId="LiveId" clId="{5903BB27-9357-45A1-9038-5A14B294F030}" dt="2023-02-28T15:18:15.565" v="262" actId="14100"/>
          <ac:cxnSpMkLst>
            <pc:docMk/>
            <pc:sldMk cId="3216616153" sldId="2982"/>
            <ac:cxnSpMk id="20" creationId="{4CE48FAC-E243-4D2A-D56C-5BD1B790F548}"/>
          </ac:cxnSpMkLst>
        </pc:cxnChg>
        <pc:cxnChg chg="del mod">
          <ac:chgData name="Ralph Renger" userId="b9fb78a0bd9093bf" providerId="LiveId" clId="{5903BB27-9357-45A1-9038-5A14B294F030}" dt="2023-02-28T15:16:52.181" v="239" actId="478"/>
          <ac:cxnSpMkLst>
            <pc:docMk/>
            <pc:sldMk cId="3216616153" sldId="2982"/>
            <ac:cxnSpMk id="24" creationId="{4B5780EA-65F6-F847-0172-B2F0F518605F}"/>
          </ac:cxnSpMkLst>
        </pc:cxnChg>
        <pc:cxnChg chg="add mod">
          <ac:chgData name="Ralph Renger" userId="b9fb78a0bd9093bf" providerId="LiveId" clId="{5903BB27-9357-45A1-9038-5A14B294F030}" dt="2023-02-28T15:18:11.124" v="261" actId="14100"/>
          <ac:cxnSpMkLst>
            <pc:docMk/>
            <pc:sldMk cId="3216616153" sldId="2982"/>
            <ac:cxnSpMk id="27" creationId="{6F2A9BA9-3AD3-7ADC-1EF2-2F6D0D9107EF}"/>
          </ac:cxnSpMkLst>
        </pc:cxnChg>
        <pc:cxnChg chg="del mod">
          <ac:chgData name="Ralph Renger" userId="b9fb78a0bd9093bf" providerId="LiveId" clId="{5903BB27-9357-45A1-9038-5A14B294F030}" dt="2023-02-28T15:16:47.544" v="237" actId="478"/>
          <ac:cxnSpMkLst>
            <pc:docMk/>
            <pc:sldMk cId="3216616153" sldId="2982"/>
            <ac:cxnSpMk id="30" creationId="{F1D8BAC5-15BD-DB6C-6DD2-D6411BCDB5E3}"/>
          </ac:cxnSpMkLst>
        </pc:cxnChg>
        <pc:cxnChg chg="add mod">
          <ac:chgData name="Ralph Renger" userId="b9fb78a0bd9093bf" providerId="LiveId" clId="{5903BB27-9357-45A1-9038-5A14B294F030}" dt="2023-02-28T15:18:26.812" v="265" actId="14100"/>
          <ac:cxnSpMkLst>
            <pc:docMk/>
            <pc:sldMk cId="3216616153" sldId="2982"/>
            <ac:cxnSpMk id="32" creationId="{4F6B886D-F83D-CCCF-02D2-23CE01453DE4}"/>
          </ac:cxnSpMkLst>
        </pc:cxnChg>
        <pc:cxnChg chg="del mod">
          <ac:chgData name="Ralph Renger" userId="b9fb78a0bd9093bf" providerId="LiveId" clId="{5903BB27-9357-45A1-9038-5A14B294F030}" dt="2023-02-28T15:16:49.684" v="238" actId="478"/>
          <ac:cxnSpMkLst>
            <pc:docMk/>
            <pc:sldMk cId="3216616153" sldId="2982"/>
            <ac:cxnSpMk id="33" creationId="{082624AC-EE5A-DEF0-A5C6-231E64374B45}"/>
          </ac:cxnSpMkLst>
        </pc:cxnChg>
        <pc:cxnChg chg="add mod">
          <ac:chgData name="Ralph Renger" userId="b9fb78a0bd9093bf" providerId="LiveId" clId="{5903BB27-9357-45A1-9038-5A14B294F030}" dt="2023-02-28T15:18:35.277" v="268" actId="14100"/>
          <ac:cxnSpMkLst>
            <pc:docMk/>
            <pc:sldMk cId="3216616153" sldId="2982"/>
            <ac:cxnSpMk id="36" creationId="{829F3BC5-8ACC-0DCB-E8D3-734F9913936B}"/>
          </ac:cxnSpMkLst>
        </pc:cxnChg>
        <pc:cxnChg chg="del mod">
          <ac:chgData name="Ralph Renger" userId="b9fb78a0bd9093bf" providerId="LiveId" clId="{5903BB27-9357-45A1-9038-5A14B294F030}" dt="2023-02-28T15:16:58.837" v="242" actId="478"/>
          <ac:cxnSpMkLst>
            <pc:docMk/>
            <pc:sldMk cId="3216616153" sldId="2982"/>
            <ac:cxnSpMk id="37" creationId="{4032A753-9BD7-5DAE-B8E7-BDCD4E211209}"/>
          </ac:cxnSpMkLst>
        </pc:cxnChg>
        <pc:cxnChg chg="del mod">
          <ac:chgData name="Ralph Renger" userId="b9fb78a0bd9093bf" providerId="LiveId" clId="{5903BB27-9357-45A1-9038-5A14B294F030}" dt="2023-02-28T15:17:00.960" v="243" actId="478"/>
          <ac:cxnSpMkLst>
            <pc:docMk/>
            <pc:sldMk cId="3216616153" sldId="2982"/>
            <ac:cxnSpMk id="40" creationId="{52D18F71-5DA1-D218-1309-CCA48915A978}"/>
          </ac:cxnSpMkLst>
        </pc:cxnChg>
        <pc:cxnChg chg="add mod">
          <ac:chgData name="Ralph Renger" userId="b9fb78a0bd9093bf" providerId="LiveId" clId="{5903BB27-9357-45A1-9038-5A14B294F030}" dt="2023-02-28T15:18:46.911" v="271" actId="14100"/>
          <ac:cxnSpMkLst>
            <pc:docMk/>
            <pc:sldMk cId="3216616153" sldId="2982"/>
            <ac:cxnSpMk id="41" creationId="{598F30A8-52AB-EF1A-E2E7-C50A95DF83C3}"/>
          </ac:cxnSpMkLst>
        </pc:cxnChg>
        <pc:cxnChg chg="del mod">
          <ac:chgData name="Ralph Renger" userId="b9fb78a0bd9093bf" providerId="LiveId" clId="{5903BB27-9357-45A1-9038-5A14B294F030}" dt="2023-02-28T15:17:03.509" v="244" actId="478"/>
          <ac:cxnSpMkLst>
            <pc:docMk/>
            <pc:sldMk cId="3216616153" sldId="2982"/>
            <ac:cxnSpMk id="43" creationId="{EE397AEA-E395-77DE-E39C-10A50956792F}"/>
          </ac:cxnSpMkLst>
        </pc:cxnChg>
        <pc:cxnChg chg="del mod">
          <ac:chgData name="Ralph Renger" userId="b9fb78a0bd9093bf" providerId="LiveId" clId="{5903BB27-9357-45A1-9038-5A14B294F030}" dt="2023-02-28T15:16:57.305" v="241" actId="478"/>
          <ac:cxnSpMkLst>
            <pc:docMk/>
            <pc:sldMk cId="3216616153" sldId="2982"/>
            <ac:cxnSpMk id="48" creationId="{67652934-B4A0-A959-B71D-CFCC5073C966}"/>
          </ac:cxnSpMkLst>
        </pc:cxnChg>
        <pc:cxnChg chg="del mod">
          <ac:chgData name="Ralph Renger" userId="b9fb78a0bd9093bf" providerId="LiveId" clId="{5903BB27-9357-45A1-9038-5A14B294F030}" dt="2023-02-28T15:16:54.473" v="240" actId="478"/>
          <ac:cxnSpMkLst>
            <pc:docMk/>
            <pc:sldMk cId="3216616153" sldId="2982"/>
            <ac:cxnSpMk id="57" creationId="{0E3C7DE5-7CA4-86E7-923C-0247758E81AB}"/>
          </ac:cxnSpMkLst>
        </pc:cxnChg>
      </pc:sldChg>
      <pc:sldChg chg="addSp modSp new mod modAnim">
        <pc:chgData name="Ralph Renger" userId="b9fb78a0bd9093bf" providerId="LiveId" clId="{5903BB27-9357-45A1-9038-5A14B294F030}" dt="2023-03-01T21:09:21.545" v="1091" actId="20577"/>
        <pc:sldMkLst>
          <pc:docMk/>
          <pc:sldMk cId="2018700814" sldId="2983"/>
        </pc:sldMkLst>
        <pc:spChg chg="mod">
          <ac:chgData name="Ralph Renger" userId="b9fb78a0bd9093bf" providerId="LiveId" clId="{5903BB27-9357-45A1-9038-5A14B294F030}" dt="2023-02-28T15:42:49.995" v="981" actId="27636"/>
          <ac:spMkLst>
            <pc:docMk/>
            <pc:sldMk cId="2018700814" sldId="2983"/>
            <ac:spMk id="2" creationId="{63F09631-FAE7-0DB3-BA62-3501099900D1}"/>
          </ac:spMkLst>
        </pc:spChg>
        <pc:spChg chg="mod">
          <ac:chgData name="Ralph Renger" userId="b9fb78a0bd9093bf" providerId="LiveId" clId="{5903BB27-9357-45A1-9038-5A14B294F030}" dt="2023-03-01T21:09:21.545" v="1091" actId="20577"/>
          <ac:spMkLst>
            <pc:docMk/>
            <pc:sldMk cId="2018700814" sldId="2983"/>
            <ac:spMk id="3" creationId="{6E3E5380-0BB5-0D49-CD82-87E9E325D4D5}"/>
          </ac:spMkLst>
        </pc:spChg>
        <pc:picChg chg="add mod">
          <ac:chgData name="Ralph Renger" userId="b9fb78a0bd9093bf" providerId="LiveId" clId="{5903BB27-9357-45A1-9038-5A14B294F030}" dt="2023-02-28T15:42:30.883" v="953" actId="1076"/>
          <ac:picMkLst>
            <pc:docMk/>
            <pc:sldMk cId="2018700814" sldId="2983"/>
            <ac:picMk id="4" creationId="{A6D44C9D-4605-710E-4877-3FC127D422A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7E0C54-F6FD-432C-8652-9F073EAE3A99}" type="datetimeFigureOut">
              <a:rPr lang="en-US" smtClean="0"/>
              <a:t>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958934-C58D-442B-8722-BE188B9930CE}" type="slidenum">
              <a:rPr lang="en-US" smtClean="0"/>
              <a:t>‹#›</a:t>
            </a:fld>
            <a:endParaRPr lang="en-US"/>
          </a:p>
        </p:txBody>
      </p:sp>
    </p:spTree>
    <p:extLst>
      <p:ext uri="{BB962C8B-B14F-4D97-AF65-F5344CB8AC3E}">
        <p14:creationId xmlns:p14="http://schemas.microsoft.com/office/powerpoint/2010/main" val="1508809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1</a:t>
            </a:fld>
            <a:endParaRPr lang="en-US"/>
          </a:p>
        </p:txBody>
      </p:sp>
    </p:spTree>
    <p:extLst>
      <p:ext uri="{BB962C8B-B14F-4D97-AF65-F5344CB8AC3E}">
        <p14:creationId xmlns:p14="http://schemas.microsoft.com/office/powerpoint/2010/main" val="4248588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13</a:t>
            </a:fld>
            <a:endParaRPr lang="en-US"/>
          </a:p>
        </p:txBody>
      </p:sp>
    </p:spTree>
    <p:extLst>
      <p:ext uri="{BB962C8B-B14F-4D97-AF65-F5344CB8AC3E}">
        <p14:creationId xmlns:p14="http://schemas.microsoft.com/office/powerpoint/2010/main" val="890539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14</a:t>
            </a:fld>
            <a:endParaRPr lang="en-US"/>
          </a:p>
        </p:txBody>
      </p:sp>
    </p:spTree>
    <p:extLst>
      <p:ext uri="{BB962C8B-B14F-4D97-AF65-F5344CB8AC3E}">
        <p14:creationId xmlns:p14="http://schemas.microsoft.com/office/powerpoint/2010/main" val="660332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16</a:t>
            </a:fld>
            <a:endParaRPr lang="en-US"/>
          </a:p>
        </p:txBody>
      </p:sp>
    </p:spTree>
    <p:extLst>
      <p:ext uri="{BB962C8B-B14F-4D97-AF65-F5344CB8AC3E}">
        <p14:creationId xmlns:p14="http://schemas.microsoft.com/office/powerpoint/2010/main" val="141332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17</a:t>
            </a:fld>
            <a:endParaRPr lang="en-US"/>
          </a:p>
        </p:txBody>
      </p:sp>
    </p:spTree>
    <p:extLst>
      <p:ext uri="{BB962C8B-B14F-4D97-AF65-F5344CB8AC3E}">
        <p14:creationId xmlns:p14="http://schemas.microsoft.com/office/powerpoint/2010/main" val="1093380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lets just ask them to respond in the chat for this one</a:t>
            </a:r>
          </a:p>
        </p:txBody>
      </p:sp>
      <p:sp>
        <p:nvSpPr>
          <p:cNvPr id="4" name="Slide Number Placeholder 3"/>
          <p:cNvSpPr>
            <a:spLocks noGrp="1"/>
          </p:cNvSpPr>
          <p:nvPr>
            <p:ph type="sldNum" sz="quarter" idx="5"/>
          </p:nvPr>
        </p:nvSpPr>
        <p:spPr/>
        <p:txBody>
          <a:bodyPr/>
          <a:lstStyle/>
          <a:p>
            <a:fld id="{EB958934-C58D-442B-8722-BE188B9930CE}" type="slidenum">
              <a:rPr lang="en-US" smtClean="0"/>
              <a:t>18</a:t>
            </a:fld>
            <a:endParaRPr lang="en-US"/>
          </a:p>
        </p:txBody>
      </p:sp>
    </p:spTree>
    <p:extLst>
      <p:ext uri="{BB962C8B-B14F-4D97-AF65-F5344CB8AC3E}">
        <p14:creationId xmlns:p14="http://schemas.microsoft.com/office/powerpoint/2010/main" val="752730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19</a:t>
            </a:fld>
            <a:endParaRPr lang="en-US"/>
          </a:p>
        </p:txBody>
      </p:sp>
    </p:spTree>
    <p:extLst>
      <p:ext uri="{BB962C8B-B14F-4D97-AF65-F5344CB8AC3E}">
        <p14:creationId xmlns:p14="http://schemas.microsoft.com/office/powerpoint/2010/main" val="2577532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  lets just ask them to respond in the chat for this one</a:t>
            </a:r>
          </a:p>
          <a:p>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20</a:t>
            </a:fld>
            <a:endParaRPr lang="en-US"/>
          </a:p>
        </p:txBody>
      </p:sp>
    </p:spTree>
    <p:extLst>
      <p:ext uri="{BB962C8B-B14F-4D97-AF65-F5344CB8AC3E}">
        <p14:creationId xmlns:p14="http://schemas.microsoft.com/office/powerpoint/2010/main" val="3667806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21</a:t>
            </a:fld>
            <a:endParaRPr lang="en-US"/>
          </a:p>
        </p:txBody>
      </p:sp>
    </p:spTree>
    <p:extLst>
      <p:ext uri="{BB962C8B-B14F-4D97-AF65-F5344CB8AC3E}">
        <p14:creationId xmlns:p14="http://schemas.microsoft.com/office/powerpoint/2010/main" val="3363530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22</a:t>
            </a:fld>
            <a:endParaRPr lang="en-US"/>
          </a:p>
        </p:txBody>
      </p:sp>
    </p:spTree>
    <p:extLst>
      <p:ext uri="{BB962C8B-B14F-4D97-AF65-F5344CB8AC3E}">
        <p14:creationId xmlns:p14="http://schemas.microsoft.com/office/powerpoint/2010/main" val="1186063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23</a:t>
            </a:fld>
            <a:endParaRPr lang="en-US"/>
          </a:p>
        </p:txBody>
      </p:sp>
    </p:spTree>
    <p:extLst>
      <p:ext uri="{BB962C8B-B14F-4D97-AF65-F5344CB8AC3E}">
        <p14:creationId xmlns:p14="http://schemas.microsoft.com/office/powerpoint/2010/main" val="1356905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B:  Multiple choice</a:t>
            </a:r>
          </a:p>
          <a:p>
            <a:pPr marL="0" indent="0">
              <a:buNone/>
            </a:pPr>
            <a:endParaRPr lang="en-US" dirty="0"/>
          </a:p>
          <a:p>
            <a:pPr marL="228600" indent="-228600">
              <a:buAutoNum type="alphaLcPeriod"/>
            </a:pPr>
            <a:r>
              <a:rPr lang="en-US" dirty="0"/>
              <a:t>Linear program theory</a:t>
            </a:r>
          </a:p>
          <a:p>
            <a:pPr marL="228600" indent="-228600">
              <a:buAutoNum type="alphaLcPeriod"/>
            </a:pPr>
            <a:r>
              <a:rPr lang="en-US" dirty="0"/>
              <a:t>If&gt;then logic</a:t>
            </a:r>
          </a:p>
          <a:p>
            <a:pPr marL="228600" indent="-228600">
              <a:buAutoNum type="alphaLcPeriod"/>
            </a:pPr>
            <a:r>
              <a:rPr lang="en-US" dirty="0"/>
              <a:t>logic model can covey the essence of the intervention and </a:t>
            </a:r>
            <a:r>
              <a:rPr lang="en-US" dirty="0" err="1"/>
              <a:t>ouctomes</a:t>
            </a:r>
            <a:endParaRPr lang="en-US" dirty="0"/>
          </a:p>
          <a:p>
            <a:pPr marL="228600" indent="-228600">
              <a:buAutoNum type="alphaLcPeriod"/>
            </a:pPr>
            <a:r>
              <a:rPr lang="en-US" dirty="0"/>
              <a:t>Outcomes are in the control of the intervention to change</a:t>
            </a:r>
          </a:p>
          <a:p>
            <a:pPr marL="228600" indent="-228600">
              <a:buAutoNum type="alphaLcPeriod"/>
            </a:pPr>
            <a:r>
              <a:rPr lang="en-US" dirty="0"/>
              <a:t>All but d</a:t>
            </a:r>
          </a:p>
          <a:p>
            <a:pPr marL="228600" indent="-228600">
              <a:buAutoNum type="alphaLcPeriod"/>
            </a:pPr>
            <a:r>
              <a:rPr lang="en-US" dirty="0"/>
              <a:t>All of the above</a:t>
            </a:r>
          </a:p>
          <a:p>
            <a:pPr marL="228600" indent="-228600">
              <a:buAutoNum type="alphaLcPeriod"/>
            </a:pPr>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5</a:t>
            </a:fld>
            <a:endParaRPr lang="en-US"/>
          </a:p>
        </p:txBody>
      </p:sp>
    </p:spTree>
    <p:extLst>
      <p:ext uri="{BB962C8B-B14F-4D97-AF65-F5344CB8AC3E}">
        <p14:creationId xmlns:p14="http://schemas.microsoft.com/office/powerpoint/2010/main" val="3957120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word cloud</a:t>
            </a:r>
          </a:p>
        </p:txBody>
      </p:sp>
      <p:sp>
        <p:nvSpPr>
          <p:cNvPr id="4" name="Slide Number Placeholder 3"/>
          <p:cNvSpPr>
            <a:spLocks noGrp="1"/>
          </p:cNvSpPr>
          <p:nvPr>
            <p:ph type="sldNum" sz="quarter" idx="5"/>
          </p:nvPr>
        </p:nvSpPr>
        <p:spPr/>
        <p:txBody>
          <a:bodyPr/>
          <a:lstStyle/>
          <a:p>
            <a:fld id="{AA1A65F5-906B-45CE-A572-6B421F911C4A}" type="slidenum">
              <a:rPr lang="en-US" smtClean="0"/>
              <a:t>26</a:t>
            </a:fld>
            <a:endParaRPr lang="en-US"/>
          </a:p>
        </p:txBody>
      </p:sp>
    </p:spTree>
    <p:extLst>
      <p:ext uri="{BB962C8B-B14F-4D97-AF65-F5344CB8AC3E}">
        <p14:creationId xmlns:p14="http://schemas.microsoft.com/office/powerpoint/2010/main" val="433884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27</a:t>
            </a:fld>
            <a:endParaRPr lang="en-US"/>
          </a:p>
        </p:txBody>
      </p:sp>
    </p:spTree>
    <p:extLst>
      <p:ext uri="{BB962C8B-B14F-4D97-AF65-F5344CB8AC3E}">
        <p14:creationId xmlns:p14="http://schemas.microsoft.com/office/powerpoint/2010/main" val="2872890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31</a:t>
            </a:fld>
            <a:endParaRPr lang="en-US"/>
          </a:p>
        </p:txBody>
      </p:sp>
    </p:spTree>
    <p:extLst>
      <p:ext uri="{BB962C8B-B14F-4D97-AF65-F5344CB8AC3E}">
        <p14:creationId xmlns:p14="http://schemas.microsoft.com/office/powerpoint/2010/main" val="577781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32</a:t>
            </a:fld>
            <a:endParaRPr lang="en-US"/>
          </a:p>
        </p:txBody>
      </p:sp>
    </p:spTree>
    <p:extLst>
      <p:ext uri="{BB962C8B-B14F-4D97-AF65-F5344CB8AC3E}">
        <p14:creationId xmlns:p14="http://schemas.microsoft.com/office/powerpoint/2010/main" val="4245257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B: I will pose this question to myself and answer</a:t>
            </a:r>
          </a:p>
        </p:txBody>
      </p:sp>
      <p:sp>
        <p:nvSpPr>
          <p:cNvPr id="4" name="Slide Number Placeholder 3"/>
          <p:cNvSpPr>
            <a:spLocks noGrp="1"/>
          </p:cNvSpPr>
          <p:nvPr>
            <p:ph type="sldNum" sz="quarter" idx="5"/>
          </p:nvPr>
        </p:nvSpPr>
        <p:spPr/>
        <p:txBody>
          <a:bodyPr/>
          <a:lstStyle/>
          <a:p>
            <a:fld id="{EB958934-C58D-442B-8722-BE188B9930CE}" type="slidenum">
              <a:rPr lang="en-US" smtClean="0"/>
              <a:t>34</a:t>
            </a:fld>
            <a:endParaRPr lang="en-US"/>
          </a:p>
        </p:txBody>
      </p:sp>
    </p:spTree>
    <p:extLst>
      <p:ext uri="{BB962C8B-B14F-4D97-AF65-F5344CB8AC3E}">
        <p14:creationId xmlns:p14="http://schemas.microsoft.com/office/powerpoint/2010/main" val="3973523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36</a:t>
            </a:fld>
            <a:endParaRPr lang="en-US"/>
          </a:p>
        </p:txBody>
      </p:sp>
    </p:spTree>
    <p:extLst>
      <p:ext uri="{BB962C8B-B14F-4D97-AF65-F5344CB8AC3E}">
        <p14:creationId xmlns:p14="http://schemas.microsoft.com/office/powerpoint/2010/main" val="2078292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37</a:t>
            </a:fld>
            <a:endParaRPr lang="en-US"/>
          </a:p>
        </p:txBody>
      </p:sp>
    </p:spTree>
    <p:extLst>
      <p:ext uri="{BB962C8B-B14F-4D97-AF65-F5344CB8AC3E}">
        <p14:creationId xmlns:p14="http://schemas.microsoft.com/office/powerpoint/2010/main" val="4168645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38</a:t>
            </a:fld>
            <a:endParaRPr lang="en-US"/>
          </a:p>
        </p:txBody>
      </p:sp>
    </p:spTree>
    <p:extLst>
      <p:ext uri="{BB962C8B-B14F-4D97-AF65-F5344CB8AC3E}">
        <p14:creationId xmlns:p14="http://schemas.microsoft.com/office/powerpoint/2010/main" val="1497127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47</a:t>
            </a:fld>
            <a:endParaRPr lang="en-US"/>
          </a:p>
        </p:txBody>
      </p:sp>
    </p:spTree>
    <p:extLst>
      <p:ext uri="{BB962C8B-B14F-4D97-AF65-F5344CB8AC3E}">
        <p14:creationId xmlns:p14="http://schemas.microsoft.com/office/powerpoint/2010/main" val="22244799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Lewe’s</a:t>
            </a:r>
            <a:r>
              <a:rPr lang="en-US" dirty="0"/>
              <a:t> reference to the law</a:t>
            </a:r>
          </a:p>
        </p:txBody>
      </p:sp>
      <p:sp>
        <p:nvSpPr>
          <p:cNvPr id="4" name="Slide Number Placeholder 3"/>
          <p:cNvSpPr>
            <a:spLocks noGrp="1"/>
          </p:cNvSpPr>
          <p:nvPr>
            <p:ph type="sldNum" sz="quarter" idx="5"/>
          </p:nvPr>
        </p:nvSpPr>
        <p:spPr/>
        <p:txBody>
          <a:bodyPr/>
          <a:lstStyle/>
          <a:p>
            <a:fld id="{AA1A65F5-906B-45CE-A572-6B421F911C4A}" type="slidenum">
              <a:rPr lang="en-US" smtClean="0"/>
              <a:t>48</a:t>
            </a:fld>
            <a:endParaRPr lang="en-US"/>
          </a:p>
        </p:txBody>
      </p:sp>
    </p:spTree>
    <p:extLst>
      <p:ext uri="{BB962C8B-B14F-4D97-AF65-F5344CB8AC3E}">
        <p14:creationId xmlns:p14="http://schemas.microsoft.com/office/powerpoint/2010/main" val="2175904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6</a:t>
            </a:fld>
            <a:endParaRPr lang="en-US"/>
          </a:p>
        </p:txBody>
      </p:sp>
    </p:spTree>
    <p:extLst>
      <p:ext uri="{BB962C8B-B14F-4D97-AF65-F5344CB8AC3E}">
        <p14:creationId xmlns:p14="http://schemas.microsoft.com/office/powerpoint/2010/main" val="2130140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49</a:t>
            </a:fld>
            <a:endParaRPr lang="en-US"/>
          </a:p>
        </p:txBody>
      </p:sp>
    </p:spTree>
    <p:extLst>
      <p:ext uri="{BB962C8B-B14F-4D97-AF65-F5344CB8AC3E}">
        <p14:creationId xmlns:p14="http://schemas.microsoft.com/office/powerpoint/2010/main" val="3373649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50</a:t>
            </a:fld>
            <a:endParaRPr lang="en-US"/>
          </a:p>
        </p:txBody>
      </p:sp>
    </p:spTree>
    <p:extLst>
      <p:ext uri="{BB962C8B-B14F-4D97-AF65-F5344CB8AC3E}">
        <p14:creationId xmlns:p14="http://schemas.microsoft.com/office/powerpoint/2010/main" val="398913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51</a:t>
            </a:fld>
            <a:endParaRPr lang="en-US"/>
          </a:p>
        </p:txBody>
      </p:sp>
    </p:spTree>
    <p:extLst>
      <p:ext uri="{BB962C8B-B14F-4D97-AF65-F5344CB8AC3E}">
        <p14:creationId xmlns:p14="http://schemas.microsoft.com/office/powerpoint/2010/main" val="2579466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53</a:t>
            </a:fld>
            <a:endParaRPr lang="en-US"/>
          </a:p>
        </p:txBody>
      </p:sp>
    </p:spTree>
    <p:extLst>
      <p:ext uri="{BB962C8B-B14F-4D97-AF65-F5344CB8AC3E}">
        <p14:creationId xmlns:p14="http://schemas.microsoft.com/office/powerpoint/2010/main" val="34351716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54</a:t>
            </a:fld>
            <a:endParaRPr lang="en-US"/>
          </a:p>
        </p:txBody>
      </p:sp>
    </p:spTree>
    <p:extLst>
      <p:ext uri="{BB962C8B-B14F-4D97-AF65-F5344CB8AC3E}">
        <p14:creationId xmlns:p14="http://schemas.microsoft.com/office/powerpoint/2010/main" val="2704932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56</a:t>
            </a:fld>
            <a:endParaRPr lang="en-US"/>
          </a:p>
        </p:txBody>
      </p:sp>
    </p:spTree>
    <p:extLst>
      <p:ext uri="{BB962C8B-B14F-4D97-AF65-F5344CB8AC3E}">
        <p14:creationId xmlns:p14="http://schemas.microsoft.com/office/powerpoint/2010/main" val="10329032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58</a:t>
            </a:fld>
            <a:endParaRPr lang="en-US"/>
          </a:p>
        </p:txBody>
      </p:sp>
    </p:spTree>
    <p:extLst>
      <p:ext uri="{BB962C8B-B14F-4D97-AF65-F5344CB8AC3E}">
        <p14:creationId xmlns:p14="http://schemas.microsoft.com/office/powerpoint/2010/main" val="995846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59</a:t>
            </a:fld>
            <a:endParaRPr lang="en-US"/>
          </a:p>
        </p:txBody>
      </p:sp>
    </p:spTree>
    <p:extLst>
      <p:ext uri="{BB962C8B-B14F-4D97-AF65-F5344CB8AC3E}">
        <p14:creationId xmlns:p14="http://schemas.microsoft.com/office/powerpoint/2010/main" val="36843167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60</a:t>
            </a:fld>
            <a:endParaRPr lang="en-US"/>
          </a:p>
        </p:txBody>
      </p:sp>
    </p:spTree>
    <p:extLst>
      <p:ext uri="{BB962C8B-B14F-4D97-AF65-F5344CB8AC3E}">
        <p14:creationId xmlns:p14="http://schemas.microsoft.com/office/powerpoint/2010/main" val="9285384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61</a:t>
            </a:fld>
            <a:endParaRPr lang="en-US"/>
          </a:p>
        </p:txBody>
      </p:sp>
    </p:spTree>
    <p:extLst>
      <p:ext uri="{BB962C8B-B14F-4D97-AF65-F5344CB8AC3E}">
        <p14:creationId xmlns:p14="http://schemas.microsoft.com/office/powerpoint/2010/main" val="2774989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Word cloud</a:t>
            </a:r>
          </a:p>
        </p:txBody>
      </p:sp>
      <p:sp>
        <p:nvSpPr>
          <p:cNvPr id="4" name="Slide Number Placeholder 3"/>
          <p:cNvSpPr>
            <a:spLocks noGrp="1"/>
          </p:cNvSpPr>
          <p:nvPr>
            <p:ph type="sldNum" sz="quarter" idx="5"/>
          </p:nvPr>
        </p:nvSpPr>
        <p:spPr/>
        <p:txBody>
          <a:bodyPr/>
          <a:lstStyle/>
          <a:p>
            <a:fld id="{EB958934-C58D-442B-8722-BE188B9930CE}" type="slidenum">
              <a:rPr lang="en-US" smtClean="0"/>
              <a:t>7</a:t>
            </a:fld>
            <a:endParaRPr lang="en-US"/>
          </a:p>
        </p:txBody>
      </p:sp>
    </p:spTree>
    <p:extLst>
      <p:ext uri="{BB962C8B-B14F-4D97-AF65-F5344CB8AC3E}">
        <p14:creationId xmlns:p14="http://schemas.microsoft.com/office/powerpoint/2010/main" val="33047430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B:  Multiple choice</a:t>
            </a:r>
          </a:p>
          <a:p>
            <a:pPr marL="0" indent="0">
              <a:buNone/>
            </a:pPr>
            <a:endParaRPr lang="en-US" dirty="0"/>
          </a:p>
          <a:p>
            <a:pPr marL="228600" indent="-228600">
              <a:buAutoNum type="alphaLcPeriod"/>
            </a:pPr>
            <a:r>
              <a:rPr lang="en-US" dirty="0"/>
              <a:t>Can you help you with an evaluation budget.</a:t>
            </a:r>
          </a:p>
          <a:p>
            <a:pPr marL="228600" indent="-228600">
              <a:buAutoNum type="alphaLcPeriod"/>
            </a:pPr>
            <a:r>
              <a:rPr lang="en-US" dirty="0"/>
              <a:t>The concept of boundaries is theoretical and has no practical application</a:t>
            </a:r>
          </a:p>
          <a:p>
            <a:pPr marL="228600" indent="-228600">
              <a:buAutoNum type="alphaLcPeriod"/>
            </a:pPr>
            <a:r>
              <a:rPr lang="en-US" dirty="0"/>
              <a:t>Gives you an idea of the system actors with whom you need to work.</a:t>
            </a:r>
          </a:p>
          <a:p>
            <a:pPr marL="228600" indent="-228600">
              <a:buAutoNum type="alphaLcPeriod"/>
            </a:pPr>
            <a:r>
              <a:rPr lang="en-US" dirty="0"/>
              <a:t>A &amp; C</a:t>
            </a:r>
          </a:p>
          <a:p>
            <a:pPr marL="228600" indent="-228600">
              <a:buAutoNum type="alphaLcPeriod"/>
            </a:pPr>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62</a:t>
            </a:fld>
            <a:endParaRPr lang="en-US"/>
          </a:p>
        </p:txBody>
      </p:sp>
    </p:spTree>
    <p:extLst>
      <p:ext uri="{BB962C8B-B14F-4D97-AF65-F5344CB8AC3E}">
        <p14:creationId xmlns:p14="http://schemas.microsoft.com/office/powerpoint/2010/main" val="29627811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63</a:t>
            </a:fld>
            <a:endParaRPr lang="en-US"/>
          </a:p>
        </p:txBody>
      </p:sp>
    </p:spTree>
    <p:extLst>
      <p:ext uri="{BB962C8B-B14F-4D97-AF65-F5344CB8AC3E}">
        <p14:creationId xmlns:p14="http://schemas.microsoft.com/office/powerpoint/2010/main" val="9530563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use Word cloud</a:t>
            </a:r>
          </a:p>
        </p:txBody>
      </p:sp>
      <p:sp>
        <p:nvSpPr>
          <p:cNvPr id="4" name="Slide Number Placeholder 3"/>
          <p:cNvSpPr>
            <a:spLocks noGrp="1"/>
          </p:cNvSpPr>
          <p:nvPr>
            <p:ph type="sldNum" sz="quarter" idx="5"/>
          </p:nvPr>
        </p:nvSpPr>
        <p:spPr/>
        <p:txBody>
          <a:bodyPr/>
          <a:lstStyle/>
          <a:p>
            <a:fld id="{EB958934-C58D-442B-8722-BE188B9930CE}" type="slidenum">
              <a:rPr lang="en-US" smtClean="0"/>
              <a:t>64</a:t>
            </a:fld>
            <a:endParaRPr lang="en-US"/>
          </a:p>
        </p:txBody>
      </p:sp>
    </p:spTree>
    <p:extLst>
      <p:ext uri="{BB962C8B-B14F-4D97-AF65-F5344CB8AC3E}">
        <p14:creationId xmlns:p14="http://schemas.microsoft.com/office/powerpoint/2010/main" val="14997915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B:  Multiple choice</a:t>
            </a:r>
          </a:p>
          <a:p>
            <a:pPr marL="0" indent="0">
              <a:buNone/>
            </a:pPr>
            <a:endParaRPr lang="en-US" dirty="0"/>
          </a:p>
          <a:p>
            <a:pPr marL="228600" indent="-228600">
              <a:buAutoNum type="alphaLcPeriod"/>
            </a:pPr>
            <a:r>
              <a:rPr lang="en-US" dirty="0"/>
              <a:t>Defined parts</a:t>
            </a:r>
          </a:p>
          <a:p>
            <a:pPr marL="228600" indent="-228600">
              <a:buAutoNum type="alphaLcPeriod"/>
            </a:pPr>
            <a:r>
              <a:rPr lang="en-US" dirty="0"/>
              <a:t>Defined interdependencies</a:t>
            </a:r>
          </a:p>
          <a:p>
            <a:pPr marL="228600" indent="-228600">
              <a:buAutoNum type="alphaLcPeriod"/>
            </a:pPr>
            <a:r>
              <a:rPr lang="en-US" dirty="0"/>
              <a:t>Established boundaries for evaluation purpose</a:t>
            </a:r>
          </a:p>
          <a:p>
            <a:pPr marL="228600" indent="-228600">
              <a:buAutoNum type="alphaLcPeriod"/>
            </a:pPr>
            <a:r>
              <a:rPr lang="en-US" dirty="0"/>
              <a:t>SOPs</a:t>
            </a:r>
          </a:p>
          <a:p>
            <a:pPr marL="228600" indent="-228600">
              <a:buAutoNum type="alphaLcPeriod"/>
            </a:pPr>
            <a:r>
              <a:rPr lang="en-US" dirty="0"/>
              <a:t>JSOPs</a:t>
            </a:r>
          </a:p>
          <a:p>
            <a:pPr marL="228600" indent="-228600">
              <a:buAutoNum type="alphaLcPeriod"/>
            </a:pPr>
            <a:r>
              <a:rPr lang="en-US" dirty="0"/>
              <a:t>A standard from which an evaluation can proceed</a:t>
            </a:r>
          </a:p>
          <a:p>
            <a:pPr marL="228600" indent="-228600">
              <a:buAutoNum type="alphaLcPeriod"/>
            </a:pPr>
            <a:r>
              <a:rPr lang="en-US" dirty="0"/>
              <a:t>All of the above</a:t>
            </a:r>
          </a:p>
          <a:p>
            <a:pPr marL="228600" indent="-228600">
              <a:buAutoNum type="alphaLcPeriod"/>
            </a:pPr>
            <a:r>
              <a:rPr lang="en-US" dirty="0"/>
              <a:t>A &amp; B</a:t>
            </a:r>
          </a:p>
          <a:p>
            <a:pPr marL="228600" indent="-228600">
              <a:buAutoNum type="alphaLcPeriod"/>
            </a:pPr>
            <a:endParaRPr lang="en-US" dirty="0"/>
          </a:p>
          <a:p>
            <a:pPr marL="228600" indent="-228600">
              <a:buAutoNum type="alphaLcPeriod"/>
            </a:pPr>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66</a:t>
            </a:fld>
            <a:endParaRPr lang="en-US"/>
          </a:p>
        </p:txBody>
      </p:sp>
    </p:spTree>
    <p:extLst>
      <p:ext uri="{BB962C8B-B14F-4D97-AF65-F5344CB8AC3E}">
        <p14:creationId xmlns:p14="http://schemas.microsoft.com/office/powerpoint/2010/main" val="4368370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Moved </a:t>
            </a:r>
            <a:r>
              <a:rPr lang="en-US" dirty="0" err="1"/>
              <a:t>Mentimeter</a:t>
            </a:r>
            <a:r>
              <a:rPr lang="en-US" dirty="0"/>
              <a:t> question (why is it important to evaluate system efficiency before effectiveness?) to this slide. </a:t>
            </a:r>
          </a:p>
          <a:p>
            <a:endParaRPr lang="en-US" dirty="0"/>
          </a:p>
        </p:txBody>
      </p:sp>
      <p:sp>
        <p:nvSpPr>
          <p:cNvPr id="4" name="Slide Number Placeholder 3"/>
          <p:cNvSpPr>
            <a:spLocks noGrp="1"/>
          </p:cNvSpPr>
          <p:nvPr>
            <p:ph type="sldNum" sz="quarter" idx="5"/>
          </p:nvPr>
        </p:nvSpPr>
        <p:spPr/>
        <p:txBody>
          <a:bodyPr/>
          <a:lstStyle/>
          <a:p>
            <a:fld id="{DCFBA8F0-35A9-4121-AB68-759A5D219627}" type="slidenum">
              <a:rPr lang="en-US" smtClean="0"/>
              <a:t>67</a:t>
            </a:fld>
            <a:endParaRPr lang="en-US"/>
          </a:p>
        </p:txBody>
      </p:sp>
    </p:spTree>
    <p:extLst>
      <p:ext uri="{BB962C8B-B14F-4D97-AF65-F5344CB8AC3E}">
        <p14:creationId xmlns:p14="http://schemas.microsoft.com/office/powerpoint/2010/main" val="15850999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t>Note to B:  word cloud.</a:t>
            </a:r>
          </a:p>
          <a:p>
            <a:pPr algn="l"/>
            <a:endParaRPr lang="en-US" sz="1200" dirty="0"/>
          </a:p>
          <a:p>
            <a:pPr algn="l"/>
            <a:r>
              <a:rPr lang="en-US" sz="1200" dirty="0"/>
              <a:t>Note to self: The types of questions asked are informed by the system principles.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Questions will pertain to feedback loops, cascading events, reflex arcs, </a:t>
            </a:r>
            <a:r>
              <a:rPr lang="en-US" sz="1200" dirty="0" err="1"/>
              <a:t>etc</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Analyses of source documents (e.g. themes) informed by systems principles.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Where you focus your observation is informed by systems principles.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p>
          <a:p>
            <a:pPr algn="ctr"/>
            <a:endParaRPr lang="en-US" sz="1200" dirty="0"/>
          </a:p>
          <a:p>
            <a:pPr algn="ctr"/>
            <a:endParaRPr lang="en-US" sz="1200" dirty="0"/>
          </a:p>
          <a:p>
            <a:pPr algn="ctr"/>
            <a:endParaRPr lang="en-US" dirty="0"/>
          </a:p>
        </p:txBody>
      </p:sp>
      <p:sp>
        <p:nvSpPr>
          <p:cNvPr id="4" name="Slide Number Placeholder 3"/>
          <p:cNvSpPr>
            <a:spLocks noGrp="1"/>
          </p:cNvSpPr>
          <p:nvPr>
            <p:ph type="sldNum" sz="quarter" idx="5"/>
          </p:nvPr>
        </p:nvSpPr>
        <p:spPr/>
        <p:txBody>
          <a:bodyPr/>
          <a:lstStyle/>
          <a:p>
            <a:fld id="{DCFBA8F0-35A9-4121-AB68-759A5D219627}" type="slidenum">
              <a:rPr lang="en-US" smtClean="0"/>
              <a:t>68</a:t>
            </a:fld>
            <a:endParaRPr lang="en-US"/>
          </a:p>
        </p:txBody>
      </p:sp>
    </p:spTree>
    <p:extLst>
      <p:ext uri="{BB962C8B-B14F-4D97-AF65-F5344CB8AC3E}">
        <p14:creationId xmlns:p14="http://schemas.microsoft.com/office/powerpoint/2010/main" val="2350244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71</a:t>
            </a:fld>
            <a:endParaRPr lang="en-US"/>
          </a:p>
        </p:txBody>
      </p:sp>
    </p:spTree>
    <p:extLst>
      <p:ext uri="{BB962C8B-B14F-4D97-AF65-F5344CB8AC3E}">
        <p14:creationId xmlns:p14="http://schemas.microsoft.com/office/powerpoint/2010/main" val="34286706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72</a:t>
            </a:fld>
            <a:endParaRPr lang="en-US"/>
          </a:p>
        </p:txBody>
      </p:sp>
    </p:spTree>
    <p:extLst>
      <p:ext uri="{BB962C8B-B14F-4D97-AF65-F5344CB8AC3E}">
        <p14:creationId xmlns:p14="http://schemas.microsoft.com/office/powerpoint/2010/main" val="17579643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close the loop</a:t>
            </a:r>
          </a:p>
        </p:txBody>
      </p:sp>
      <p:sp>
        <p:nvSpPr>
          <p:cNvPr id="4" name="Slide Number Placeholder 3"/>
          <p:cNvSpPr>
            <a:spLocks noGrp="1"/>
          </p:cNvSpPr>
          <p:nvPr>
            <p:ph type="sldNum" sz="quarter" idx="5"/>
          </p:nvPr>
        </p:nvSpPr>
        <p:spPr/>
        <p:txBody>
          <a:bodyPr/>
          <a:lstStyle/>
          <a:p>
            <a:fld id="{AA1A65F5-906B-45CE-A572-6B421F911C4A}" type="slidenum">
              <a:rPr lang="en-US" smtClean="0"/>
              <a:t>73</a:t>
            </a:fld>
            <a:endParaRPr lang="en-US"/>
          </a:p>
        </p:txBody>
      </p:sp>
    </p:spTree>
    <p:extLst>
      <p:ext uri="{BB962C8B-B14F-4D97-AF65-F5344CB8AC3E}">
        <p14:creationId xmlns:p14="http://schemas.microsoft.com/office/powerpoint/2010/main" val="11152907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044BEEE-D0E5-4DD2-B632-E2E1A2EB0D6A}" type="slidenum">
              <a:rPr lang="en-US" smtClean="0"/>
              <a:t>74</a:t>
            </a:fld>
            <a:endParaRPr lang="en-US"/>
          </a:p>
        </p:txBody>
      </p:sp>
    </p:spTree>
    <p:extLst>
      <p:ext uri="{BB962C8B-B14F-4D97-AF65-F5344CB8AC3E}">
        <p14:creationId xmlns:p14="http://schemas.microsoft.com/office/powerpoint/2010/main" val="3679445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word cloud</a:t>
            </a:r>
          </a:p>
        </p:txBody>
      </p:sp>
      <p:sp>
        <p:nvSpPr>
          <p:cNvPr id="4" name="Slide Number Placeholder 3"/>
          <p:cNvSpPr>
            <a:spLocks noGrp="1"/>
          </p:cNvSpPr>
          <p:nvPr>
            <p:ph type="sldNum" sz="quarter" idx="5"/>
          </p:nvPr>
        </p:nvSpPr>
        <p:spPr/>
        <p:txBody>
          <a:bodyPr/>
          <a:lstStyle/>
          <a:p>
            <a:fld id="{EB958934-C58D-442B-8722-BE188B9930CE}" type="slidenum">
              <a:rPr lang="en-US" smtClean="0"/>
              <a:t>8</a:t>
            </a:fld>
            <a:endParaRPr lang="en-US"/>
          </a:p>
        </p:txBody>
      </p:sp>
    </p:spTree>
    <p:extLst>
      <p:ext uri="{BB962C8B-B14F-4D97-AF65-F5344CB8AC3E}">
        <p14:creationId xmlns:p14="http://schemas.microsoft.com/office/powerpoint/2010/main" val="21337627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044BEEE-D0E5-4DD2-B632-E2E1A2EB0D6A}" type="slidenum">
              <a:rPr lang="en-US" smtClean="0"/>
              <a:t>75</a:t>
            </a:fld>
            <a:endParaRPr lang="en-US"/>
          </a:p>
        </p:txBody>
      </p:sp>
    </p:spTree>
    <p:extLst>
      <p:ext uri="{BB962C8B-B14F-4D97-AF65-F5344CB8AC3E}">
        <p14:creationId xmlns:p14="http://schemas.microsoft.com/office/powerpoint/2010/main" val="13287211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Multiple choice</a:t>
            </a:r>
          </a:p>
          <a:p>
            <a:endParaRPr lang="en-US" dirty="0"/>
          </a:p>
          <a:p>
            <a:r>
              <a:rPr lang="en-US" sz="1200" dirty="0"/>
              <a:t>What problem with feedback loops does this example illustrate?</a:t>
            </a:r>
          </a:p>
          <a:p>
            <a:endParaRPr lang="en-US" sz="1200" dirty="0"/>
          </a:p>
          <a:p>
            <a:pPr marL="228600" indent="-228600">
              <a:buAutoNum type="alphaLcPeriod"/>
            </a:pPr>
            <a:r>
              <a:rPr lang="en-US" sz="1200" dirty="0"/>
              <a:t>Not closing a loop</a:t>
            </a:r>
          </a:p>
          <a:p>
            <a:pPr marL="228600" indent="-228600">
              <a:buAutoNum type="alphaLcPeriod"/>
            </a:pPr>
            <a:r>
              <a:rPr lang="en-US" sz="1200" dirty="0"/>
              <a:t>Feedback timeliness</a:t>
            </a:r>
          </a:p>
          <a:p>
            <a:pPr marL="228600" indent="-228600">
              <a:buAutoNum type="alphaLcPeriod"/>
            </a:pPr>
            <a:r>
              <a:rPr lang="en-US" sz="1200" dirty="0"/>
              <a:t>Feedback specificity</a:t>
            </a:r>
          </a:p>
          <a:p>
            <a:pPr marL="228600" indent="-228600">
              <a:buAutoNum type="alphaLcPeriod"/>
            </a:pPr>
            <a:r>
              <a:rPr lang="en-US" sz="1200" dirty="0"/>
              <a:t>Feedback frequency</a:t>
            </a:r>
          </a:p>
          <a:p>
            <a:pPr marL="228600" indent="-228600">
              <a:buAutoNum type="alphaLcPeriod"/>
            </a:pPr>
            <a:r>
              <a:rPr lang="en-US" sz="1200" dirty="0"/>
              <a:t>Feedback credibility</a:t>
            </a:r>
          </a:p>
          <a:p>
            <a:pPr marL="228600" indent="-228600">
              <a:buAutoNum type="alphaLcPeriod"/>
            </a:pPr>
            <a:r>
              <a:rPr lang="en-US" sz="1200" dirty="0"/>
              <a:t>Feedback relevance</a:t>
            </a:r>
          </a:p>
          <a:p>
            <a:pPr marL="228600" indent="-228600">
              <a:buAutoNum type="alphaLcPeriod"/>
            </a:pPr>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76</a:t>
            </a:fld>
            <a:endParaRPr lang="en-US"/>
          </a:p>
        </p:txBody>
      </p:sp>
    </p:spTree>
    <p:extLst>
      <p:ext uri="{BB962C8B-B14F-4D97-AF65-F5344CB8AC3E}">
        <p14:creationId xmlns:p14="http://schemas.microsoft.com/office/powerpoint/2010/main" val="22425646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044BEEE-D0E5-4DD2-B632-E2E1A2EB0D6A}" type="slidenum">
              <a:rPr lang="en-US" smtClean="0"/>
              <a:t>77</a:t>
            </a:fld>
            <a:endParaRPr lang="en-US"/>
          </a:p>
        </p:txBody>
      </p:sp>
    </p:spTree>
    <p:extLst>
      <p:ext uri="{BB962C8B-B14F-4D97-AF65-F5344CB8AC3E}">
        <p14:creationId xmlns:p14="http://schemas.microsoft.com/office/powerpoint/2010/main" val="20878093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044BEEE-D0E5-4DD2-B632-E2E1A2EB0D6A}" type="slidenum">
              <a:rPr lang="en-US" smtClean="0"/>
              <a:t>78</a:t>
            </a:fld>
            <a:endParaRPr lang="en-US"/>
          </a:p>
        </p:txBody>
      </p:sp>
    </p:spTree>
    <p:extLst>
      <p:ext uri="{BB962C8B-B14F-4D97-AF65-F5344CB8AC3E}">
        <p14:creationId xmlns:p14="http://schemas.microsoft.com/office/powerpoint/2010/main" val="16996502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specificty</a:t>
            </a:r>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80</a:t>
            </a:fld>
            <a:endParaRPr lang="en-US"/>
          </a:p>
        </p:txBody>
      </p:sp>
    </p:spTree>
    <p:extLst>
      <p:ext uri="{BB962C8B-B14F-4D97-AF65-F5344CB8AC3E}">
        <p14:creationId xmlns:p14="http://schemas.microsoft.com/office/powerpoint/2010/main" val="27943447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81</a:t>
            </a:fld>
            <a:endParaRPr lang="en-US"/>
          </a:p>
        </p:txBody>
      </p:sp>
    </p:spTree>
    <p:extLst>
      <p:ext uri="{BB962C8B-B14F-4D97-AF65-F5344CB8AC3E}">
        <p14:creationId xmlns:p14="http://schemas.microsoft.com/office/powerpoint/2010/main" val="18289457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Multiple choice</a:t>
            </a:r>
          </a:p>
          <a:p>
            <a:endParaRPr lang="en-US" dirty="0"/>
          </a:p>
          <a:p>
            <a:r>
              <a:rPr lang="en-US" sz="1200" dirty="0"/>
              <a:t>What problem with feedback loops does this example illustrate?</a:t>
            </a:r>
          </a:p>
          <a:p>
            <a:endParaRPr lang="en-US" sz="1200" dirty="0"/>
          </a:p>
          <a:p>
            <a:pPr marL="228600" indent="-228600">
              <a:buAutoNum type="alphaLcPeriod"/>
            </a:pPr>
            <a:r>
              <a:rPr lang="en-US" sz="1200" dirty="0"/>
              <a:t>Not closing a loop</a:t>
            </a:r>
          </a:p>
          <a:p>
            <a:pPr marL="228600" indent="-228600">
              <a:buAutoNum type="alphaLcPeriod"/>
            </a:pPr>
            <a:r>
              <a:rPr lang="en-US" sz="1200" dirty="0"/>
              <a:t>Feedback timeliness</a:t>
            </a:r>
          </a:p>
          <a:p>
            <a:pPr marL="228600" indent="-228600">
              <a:buAutoNum type="alphaLcPeriod"/>
            </a:pPr>
            <a:r>
              <a:rPr lang="en-US" sz="1200" dirty="0"/>
              <a:t>Feedback specificity</a:t>
            </a:r>
          </a:p>
          <a:p>
            <a:pPr marL="228600" indent="-228600">
              <a:buAutoNum type="alphaLcPeriod"/>
            </a:pPr>
            <a:r>
              <a:rPr lang="en-US" sz="1200" dirty="0"/>
              <a:t>Feedback frequency</a:t>
            </a:r>
          </a:p>
          <a:p>
            <a:pPr marL="228600" indent="-228600">
              <a:buAutoNum type="alphaLcPeriod"/>
            </a:pPr>
            <a:r>
              <a:rPr lang="en-US" sz="1200" dirty="0"/>
              <a:t>Feedback credibility</a:t>
            </a:r>
          </a:p>
          <a:p>
            <a:pPr marL="228600" indent="-228600">
              <a:buAutoNum type="alphaLcPeriod"/>
            </a:pPr>
            <a:r>
              <a:rPr lang="en-US" sz="1200" dirty="0"/>
              <a:t>Feedback relevance</a:t>
            </a:r>
          </a:p>
          <a:p>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82</a:t>
            </a:fld>
            <a:endParaRPr lang="en-US"/>
          </a:p>
        </p:txBody>
      </p:sp>
    </p:spTree>
    <p:extLst>
      <p:ext uri="{BB962C8B-B14F-4D97-AF65-F5344CB8AC3E}">
        <p14:creationId xmlns:p14="http://schemas.microsoft.com/office/powerpoint/2010/main" val="2458287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83</a:t>
            </a:fld>
            <a:endParaRPr lang="en-US"/>
          </a:p>
        </p:txBody>
      </p:sp>
    </p:spTree>
    <p:extLst>
      <p:ext uri="{BB962C8B-B14F-4D97-AF65-F5344CB8AC3E}">
        <p14:creationId xmlns:p14="http://schemas.microsoft.com/office/powerpoint/2010/main" val="20347891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1A65F5-906B-45CE-A572-6B421F911C4A}" type="slidenum">
              <a:rPr lang="en-US" smtClean="0"/>
              <a:t>84</a:t>
            </a:fld>
            <a:endParaRPr lang="en-US"/>
          </a:p>
        </p:txBody>
      </p:sp>
    </p:spTree>
    <p:extLst>
      <p:ext uri="{BB962C8B-B14F-4D97-AF65-F5344CB8AC3E}">
        <p14:creationId xmlns:p14="http://schemas.microsoft.com/office/powerpoint/2010/main" val="35205702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85</a:t>
            </a:fld>
            <a:endParaRPr lang="en-US"/>
          </a:p>
        </p:txBody>
      </p:sp>
    </p:spTree>
    <p:extLst>
      <p:ext uri="{BB962C8B-B14F-4D97-AF65-F5344CB8AC3E}">
        <p14:creationId xmlns:p14="http://schemas.microsoft.com/office/powerpoint/2010/main" val="758824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B:  Multiple choice</a:t>
            </a:r>
          </a:p>
          <a:p>
            <a:pPr marL="0" indent="0">
              <a:buNone/>
            </a:pPr>
            <a:endParaRPr lang="en-US" dirty="0"/>
          </a:p>
          <a:p>
            <a:pPr marL="228600" indent="-228600">
              <a:buAutoNum type="alphaLcPeriod"/>
            </a:pPr>
            <a:r>
              <a:rPr lang="en-US" dirty="0"/>
              <a:t>Linear pathways</a:t>
            </a:r>
          </a:p>
          <a:p>
            <a:pPr marL="228600" indent="-228600">
              <a:buAutoNum type="alphaLcPeriod"/>
            </a:pPr>
            <a:r>
              <a:rPr lang="en-US" dirty="0"/>
              <a:t>Non linear pathways</a:t>
            </a:r>
          </a:p>
          <a:p>
            <a:pPr marL="228600" indent="-228600">
              <a:buAutoNum type="alphaLcPeriod"/>
            </a:pPr>
            <a:r>
              <a:rPr lang="en-US" dirty="0"/>
              <a:t>Multiple components</a:t>
            </a:r>
          </a:p>
          <a:p>
            <a:pPr marL="228600" indent="-228600">
              <a:buAutoNum type="alphaLcPeriod"/>
            </a:pPr>
            <a:r>
              <a:rPr lang="en-US" dirty="0"/>
              <a:t>All of the above</a:t>
            </a:r>
          </a:p>
          <a:p>
            <a:pPr marL="228600" indent="-228600">
              <a:buAutoNum type="alphaLcPeriod"/>
            </a:pPr>
            <a:r>
              <a:rPr lang="en-US" dirty="0"/>
              <a:t>b and c</a:t>
            </a:r>
          </a:p>
        </p:txBody>
      </p:sp>
      <p:sp>
        <p:nvSpPr>
          <p:cNvPr id="4" name="Slide Number Placeholder 3"/>
          <p:cNvSpPr>
            <a:spLocks noGrp="1"/>
          </p:cNvSpPr>
          <p:nvPr>
            <p:ph type="sldNum" sz="quarter" idx="5"/>
          </p:nvPr>
        </p:nvSpPr>
        <p:spPr/>
        <p:txBody>
          <a:bodyPr/>
          <a:lstStyle/>
          <a:p>
            <a:fld id="{EB958934-C58D-442B-8722-BE188B9930CE}" type="slidenum">
              <a:rPr lang="en-US" smtClean="0"/>
              <a:t>9</a:t>
            </a:fld>
            <a:endParaRPr lang="en-US"/>
          </a:p>
        </p:txBody>
      </p:sp>
    </p:spTree>
    <p:extLst>
      <p:ext uri="{BB962C8B-B14F-4D97-AF65-F5344CB8AC3E}">
        <p14:creationId xmlns:p14="http://schemas.microsoft.com/office/powerpoint/2010/main" val="16608941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86</a:t>
            </a:fld>
            <a:endParaRPr lang="en-US"/>
          </a:p>
        </p:txBody>
      </p:sp>
    </p:spTree>
    <p:extLst>
      <p:ext uri="{BB962C8B-B14F-4D97-AF65-F5344CB8AC3E}">
        <p14:creationId xmlns:p14="http://schemas.microsoft.com/office/powerpoint/2010/main" val="4099231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A6B31D-C337-40CB-8D2D-2E1CB82473B7}" type="slidenum">
              <a:rPr lang="en-US" smtClean="0"/>
              <a:t>87</a:t>
            </a:fld>
            <a:endParaRPr lang="en-US"/>
          </a:p>
        </p:txBody>
      </p:sp>
    </p:spTree>
    <p:extLst>
      <p:ext uri="{BB962C8B-B14F-4D97-AF65-F5344CB8AC3E}">
        <p14:creationId xmlns:p14="http://schemas.microsoft.com/office/powerpoint/2010/main" val="18618302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BA8F0-35A9-4121-AB68-759A5D219627}" type="slidenum">
              <a:rPr lang="en-US" smtClean="0"/>
              <a:t>90</a:t>
            </a:fld>
            <a:endParaRPr lang="en-US"/>
          </a:p>
        </p:txBody>
      </p:sp>
    </p:spTree>
    <p:extLst>
      <p:ext uri="{BB962C8B-B14F-4D97-AF65-F5344CB8AC3E}">
        <p14:creationId xmlns:p14="http://schemas.microsoft.com/office/powerpoint/2010/main" val="29078178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91</a:t>
            </a:fld>
            <a:endParaRPr lang="en-US"/>
          </a:p>
        </p:txBody>
      </p:sp>
    </p:spTree>
    <p:extLst>
      <p:ext uri="{BB962C8B-B14F-4D97-AF65-F5344CB8AC3E}">
        <p14:creationId xmlns:p14="http://schemas.microsoft.com/office/powerpoint/2010/main" val="8091983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92</a:t>
            </a:fld>
            <a:endParaRPr lang="en-US"/>
          </a:p>
        </p:txBody>
      </p:sp>
    </p:spTree>
    <p:extLst>
      <p:ext uri="{BB962C8B-B14F-4D97-AF65-F5344CB8AC3E}">
        <p14:creationId xmlns:p14="http://schemas.microsoft.com/office/powerpoint/2010/main" val="25794669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93</a:t>
            </a:fld>
            <a:endParaRPr lang="en-US"/>
          </a:p>
        </p:txBody>
      </p:sp>
    </p:spTree>
    <p:extLst>
      <p:ext uri="{BB962C8B-B14F-4D97-AF65-F5344CB8AC3E}">
        <p14:creationId xmlns:p14="http://schemas.microsoft.com/office/powerpoint/2010/main" val="10897106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B:  Multiple choice</a:t>
            </a:r>
          </a:p>
          <a:p>
            <a:pPr marL="0" indent="0">
              <a:buNone/>
            </a:pPr>
            <a:endParaRPr lang="en-US" dirty="0"/>
          </a:p>
          <a:p>
            <a:pPr marL="228600" indent="-228600">
              <a:buAutoNum type="alphaLcPeriod"/>
            </a:pPr>
            <a:r>
              <a:rPr lang="en-US" dirty="0"/>
              <a:t>Someone overseeing the system.</a:t>
            </a:r>
          </a:p>
          <a:p>
            <a:pPr marL="228600" indent="-228600">
              <a:buAutoNum type="alphaLcPeriod"/>
            </a:pPr>
            <a:r>
              <a:rPr lang="en-US" dirty="0"/>
              <a:t>The responsibility is passed down to intervention components.</a:t>
            </a:r>
          </a:p>
          <a:p>
            <a:pPr marL="228600" indent="-228600">
              <a:buAutoNum type="alphaLcPeriod"/>
            </a:pPr>
            <a:r>
              <a:rPr lang="en-US" dirty="0"/>
              <a:t>Needs to be decided jointly with leadership.</a:t>
            </a:r>
          </a:p>
          <a:p>
            <a:pPr marL="228600" indent="-228600">
              <a:buAutoNum type="alphaLcPeriod"/>
            </a:pPr>
            <a:endParaRPr lang="en-US" dirty="0"/>
          </a:p>
        </p:txBody>
      </p:sp>
      <p:sp>
        <p:nvSpPr>
          <p:cNvPr id="4" name="Slide Number Placeholder 3"/>
          <p:cNvSpPr>
            <a:spLocks noGrp="1"/>
          </p:cNvSpPr>
          <p:nvPr>
            <p:ph type="sldNum" sz="quarter" idx="5"/>
          </p:nvPr>
        </p:nvSpPr>
        <p:spPr/>
        <p:txBody>
          <a:bodyPr/>
          <a:lstStyle/>
          <a:p>
            <a:fld id="{8AAC84C3-0F5F-4B1F-A5A6-2154C3116AC0}" type="slidenum">
              <a:rPr lang="en-US" smtClean="0"/>
              <a:t>94</a:t>
            </a:fld>
            <a:endParaRPr lang="en-US"/>
          </a:p>
        </p:txBody>
      </p:sp>
    </p:spTree>
    <p:extLst>
      <p:ext uri="{BB962C8B-B14F-4D97-AF65-F5344CB8AC3E}">
        <p14:creationId xmlns:p14="http://schemas.microsoft.com/office/powerpoint/2010/main" val="23358625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97</a:t>
            </a:fld>
            <a:endParaRPr lang="en-US"/>
          </a:p>
        </p:txBody>
      </p:sp>
    </p:spTree>
    <p:extLst>
      <p:ext uri="{BB962C8B-B14F-4D97-AF65-F5344CB8AC3E}">
        <p14:creationId xmlns:p14="http://schemas.microsoft.com/office/powerpoint/2010/main" val="4048426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B:  Multiple choice</a:t>
            </a:r>
          </a:p>
          <a:p>
            <a:pPr marL="228600" indent="-228600">
              <a:buAutoNum type="alphaLcPeriod"/>
            </a:pPr>
            <a:endParaRPr lang="en-US" dirty="0"/>
          </a:p>
          <a:p>
            <a:pPr marL="228600" indent="-228600">
              <a:buAutoNum type="alphaLcPeriod"/>
            </a:pPr>
            <a:r>
              <a:rPr lang="en-US" dirty="0"/>
              <a:t>Complicated means many pathways; complex means hard</a:t>
            </a:r>
          </a:p>
          <a:p>
            <a:pPr marL="228600" indent="-228600">
              <a:buAutoNum type="alphaLcPeriod"/>
            </a:pPr>
            <a:r>
              <a:rPr lang="en-US" dirty="0"/>
              <a:t>Complex means many pathways; complicated means hard</a:t>
            </a:r>
          </a:p>
          <a:p>
            <a:pPr marL="228600" indent="-228600">
              <a:buAutoNum type="alphaLcPeriod"/>
            </a:pPr>
            <a:r>
              <a:rPr lang="en-US" dirty="0"/>
              <a:t>There is no difference</a:t>
            </a:r>
          </a:p>
          <a:p>
            <a:pPr marL="0" indent="0">
              <a:buNone/>
            </a:pPr>
            <a:endParaRPr lang="en-US" dirty="0"/>
          </a:p>
        </p:txBody>
      </p:sp>
      <p:sp>
        <p:nvSpPr>
          <p:cNvPr id="4" name="Slide Number Placeholder 3"/>
          <p:cNvSpPr>
            <a:spLocks noGrp="1"/>
          </p:cNvSpPr>
          <p:nvPr>
            <p:ph type="sldNum" sz="quarter" idx="5"/>
          </p:nvPr>
        </p:nvSpPr>
        <p:spPr/>
        <p:txBody>
          <a:bodyPr/>
          <a:lstStyle/>
          <a:p>
            <a:fld id="{EB958934-C58D-442B-8722-BE188B9930CE}" type="slidenum">
              <a:rPr lang="en-US" smtClean="0"/>
              <a:t>10</a:t>
            </a:fld>
            <a:endParaRPr lang="en-US"/>
          </a:p>
        </p:txBody>
      </p:sp>
    </p:spTree>
    <p:extLst>
      <p:ext uri="{BB962C8B-B14F-4D97-AF65-F5344CB8AC3E}">
        <p14:creationId xmlns:p14="http://schemas.microsoft.com/office/powerpoint/2010/main" val="988217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11</a:t>
            </a:fld>
            <a:endParaRPr lang="en-US"/>
          </a:p>
        </p:txBody>
      </p:sp>
    </p:spTree>
    <p:extLst>
      <p:ext uri="{BB962C8B-B14F-4D97-AF65-F5344CB8AC3E}">
        <p14:creationId xmlns:p14="http://schemas.microsoft.com/office/powerpoint/2010/main" val="1655149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1A65F5-906B-45CE-A572-6B421F911C4A}" type="slidenum">
              <a:rPr lang="en-US" smtClean="0"/>
              <a:t>12</a:t>
            </a:fld>
            <a:endParaRPr lang="en-US"/>
          </a:p>
        </p:txBody>
      </p:sp>
    </p:spTree>
    <p:extLst>
      <p:ext uri="{BB962C8B-B14F-4D97-AF65-F5344CB8AC3E}">
        <p14:creationId xmlns:p14="http://schemas.microsoft.com/office/powerpoint/2010/main" val="306833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17292-6D3D-4772-BDB1-9FA6F3341F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83C52-4256-434C-ADD4-375118A631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DF0FD4-7CBA-4CFB-89B7-A1B44581416A}"/>
              </a:ext>
            </a:extLst>
          </p:cNvPr>
          <p:cNvSpPr>
            <a:spLocks noGrp="1"/>
          </p:cNvSpPr>
          <p:nvPr>
            <p:ph type="dt" sz="half" idx="10"/>
          </p:nvPr>
        </p:nvSpPr>
        <p:spPr/>
        <p:txBody>
          <a:bodyPr/>
          <a:lstStyle/>
          <a:p>
            <a:fld id="{EC715161-223A-4BEF-AF27-559D65EDEF40}" type="datetimeFigureOut">
              <a:rPr lang="en-US" smtClean="0"/>
              <a:t>2/28/2023</a:t>
            </a:fld>
            <a:endParaRPr lang="en-US"/>
          </a:p>
        </p:txBody>
      </p:sp>
      <p:sp>
        <p:nvSpPr>
          <p:cNvPr id="5" name="Footer Placeholder 4">
            <a:extLst>
              <a:ext uri="{FF2B5EF4-FFF2-40B4-BE49-F238E27FC236}">
                <a16:creationId xmlns:a16="http://schemas.microsoft.com/office/drawing/2014/main" id="{C28DB953-DA65-4194-B522-96D2D354D5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A70B7D-3787-4D43-8895-A35CF9AC47B4}"/>
              </a:ext>
            </a:extLst>
          </p:cNvPr>
          <p:cNvSpPr>
            <a:spLocks noGrp="1"/>
          </p:cNvSpPr>
          <p:nvPr>
            <p:ph type="sldNum" sz="quarter" idx="12"/>
          </p:nvPr>
        </p:nvSpPr>
        <p:spPr/>
        <p:txBody>
          <a:bodyPr/>
          <a:lstStyle/>
          <a:p>
            <a:fld id="{86E33D6E-EA7C-4B6B-BF91-DEC24F041BB6}" type="slidenum">
              <a:rPr lang="en-US" smtClean="0"/>
              <a:t>‹#›</a:t>
            </a:fld>
            <a:endParaRPr lang="en-US"/>
          </a:p>
        </p:txBody>
      </p:sp>
    </p:spTree>
    <p:extLst>
      <p:ext uri="{BB962C8B-B14F-4D97-AF65-F5344CB8AC3E}">
        <p14:creationId xmlns:p14="http://schemas.microsoft.com/office/powerpoint/2010/main" val="409902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A9021-B2D1-4098-AEB9-C41CD701A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22BC7D-E692-4EF4-9947-D4203F12DD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9F65D9-A5CB-48A1-8519-5AD4142FBD00}"/>
              </a:ext>
            </a:extLst>
          </p:cNvPr>
          <p:cNvSpPr>
            <a:spLocks noGrp="1"/>
          </p:cNvSpPr>
          <p:nvPr>
            <p:ph type="dt" sz="half" idx="10"/>
          </p:nvPr>
        </p:nvSpPr>
        <p:spPr/>
        <p:txBody>
          <a:bodyPr/>
          <a:lstStyle/>
          <a:p>
            <a:fld id="{EC715161-223A-4BEF-AF27-559D65EDEF40}" type="datetimeFigureOut">
              <a:rPr lang="en-US" smtClean="0"/>
              <a:t>2/28/2023</a:t>
            </a:fld>
            <a:endParaRPr lang="en-US"/>
          </a:p>
        </p:txBody>
      </p:sp>
      <p:sp>
        <p:nvSpPr>
          <p:cNvPr id="5" name="Footer Placeholder 4">
            <a:extLst>
              <a:ext uri="{FF2B5EF4-FFF2-40B4-BE49-F238E27FC236}">
                <a16:creationId xmlns:a16="http://schemas.microsoft.com/office/drawing/2014/main" id="{FB8811C3-1607-464D-AFD8-7A998864D4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0BF834-1DF3-41E9-B9CD-4D1F41F7788F}"/>
              </a:ext>
            </a:extLst>
          </p:cNvPr>
          <p:cNvSpPr>
            <a:spLocks noGrp="1"/>
          </p:cNvSpPr>
          <p:nvPr>
            <p:ph type="sldNum" sz="quarter" idx="12"/>
          </p:nvPr>
        </p:nvSpPr>
        <p:spPr/>
        <p:txBody>
          <a:bodyPr/>
          <a:lstStyle/>
          <a:p>
            <a:fld id="{86E33D6E-EA7C-4B6B-BF91-DEC24F041BB6}" type="slidenum">
              <a:rPr lang="en-US" smtClean="0"/>
              <a:t>‹#›</a:t>
            </a:fld>
            <a:endParaRPr lang="en-US"/>
          </a:p>
        </p:txBody>
      </p:sp>
    </p:spTree>
    <p:extLst>
      <p:ext uri="{BB962C8B-B14F-4D97-AF65-F5344CB8AC3E}">
        <p14:creationId xmlns:p14="http://schemas.microsoft.com/office/powerpoint/2010/main" val="460740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DB472F-7ACE-4330-8A66-8BA9656879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E6CAB3-F870-4E13-B8BE-368C284206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5CB943-F6C9-44A3-8BCA-473E08D89CF5}"/>
              </a:ext>
            </a:extLst>
          </p:cNvPr>
          <p:cNvSpPr>
            <a:spLocks noGrp="1"/>
          </p:cNvSpPr>
          <p:nvPr>
            <p:ph type="dt" sz="half" idx="10"/>
          </p:nvPr>
        </p:nvSpPr>
        <p:spPr/>
        <p:txBody>
          <a:bodyPr/>
          <a:lstStyle/>
          <a:p>
            <a:fld id="{EC715161-223A-4BEF-AF27-559D65EDEF40}" type="datetimeFigureOut">
              <a:rPr lang="en-US" smtClean="0"/>
              <a:t>2/28/2023</a:t>
            </a:fld>
            <a:endParaRPr lang="en-US"/>
          </a:p>
        </p:txBody>
      </p:sp>
      <p:sp>
        <p:nvSpPr>
          <p:cNvPr id="5" name="Footer Placeholder 4">
            <a:extLst>
              <a:ext uri="{FF2B5EF4-FFF2-40B4-BE49-F238E27FC236}">
                <a16:creationId xmlns:a16="http://schemas.microsoft.com/office/drawing/2014/main" id="{45754A8C-D7E7-430B-8A7C-EAEE5826D6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C5ECD3-5B3C-4EB6-B3D6-137510A28FF8}"/>
              </a:ext>
            </a:extLst>
          </p:cNvPr>
          <p:cNvSpPr>
            <a:spLocks noGrp="1"/>
          </p:cNvSpPr>
          <p:nvPr>
            <p:ph type="sldNum" sz="quarter" idx="12"/>
          </p:nvPr>
        </p:nvSpPr>
        <p:spPr/>
        <p:txBody>
          <a:bodyPr/>
          <a:lstStyle/>
          <a:p>
            <a:fld id="{86E33D6E-EA7C-4B6B-BF91-DEC24F041BB6}" type="slidenum">
              <a:rPr lang="en-US" smtClean="0"/>
              <a:t>‹#›</a:t>
            </a:fld>
            <a:endParaRPr lang="en-US"/>
          </a:p>
        </p:txBody>
      </p:sp>
    </p:spTree>
    <p:extLst>
      <p:ext uri="{BB962C8B-B14F-4D97-AF65-F5344CB8AC3E}">
        <p14:creationId xmlns:p14="http://schemas.microsoft.com/office/powerpoint/2010/main" val="2081713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1D25E-59B1-40CD-8866-501177CA39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AF9426-BC01-43DB-9ADB-788F03EFF2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3A5558-FE61-497A-8788-FEC13DAD0790}"/>
              </a:ext>
            </a:extLst>
          </p:cNvPr>
          <p:cNvSpPr>
            <a:spLocks noGrp="1"/>
          </p:cNvSpPr>
          <p:nvPr>
            <p:ph type="dt" sz="half" idx="10"/>
          </p:nvPr>
        </p:nvSpPr>
        <p:spPr/>
        <p:txBody>
          <a:bodyPr/>
          <a:lstStyle/>
          <a:p>
            <a:fld id="{EC715161-223A-4BEF-AF27-559D65EDEF40}" type="datetimeFigureOut">
              <a:rPr lang="en-US" smtClean="0"/>
              <a:t>2/28/2023</a:t>
            </a:fld>
            <a:endParaRPr lang="en-US"/>
          </a:p>
        </p:txBody>
      </p:sp>
      <p:sp>
        <p:nvSpPr>
          <p:cNvPr id="5" name="Footer Placeholder 4">
            <a:extLst>
              <a:ext uri="{FF2B5EF4-FFF2-40B4-BE49-F238E27FC236}">
                <a16:creationId xmlns:a16="http://schemas.microsoft.com/office/drawing/2014/main" id="{980D387B-ACFA-4B7F-9031-C7EB77220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11C684-007D-458E-A8F6-5E5A6958FB36}"/>
              </a:ext>
            </a:extLst>
          </p:cNvPr>
          <p:cNvSpPr>
            <a:spLocks noGrp="1"/>
          </p:cNvSpPr>
          <p:nvPr>
            <p:ph type="sldNum" sz="quarter" idx="12"/>
          </p:nvPr>
        </p:nvSpPr>
        <p:spPr/>
        <p:txBody>
          <a:bodyPr/>
          <a:lstStyle/>
          <a:p>
            <a:fld id="{86E33D6E-EA7C-4B6B-BF91-DEC24F041BB6}" type="slidenum">
              <a:rPr lang="en-US" smtClean="0"/>
              <a:t>‹#›</a:t>
            </a:fld>
            <a:endParaRPr lang="en-US"/>
          </a:p>
        </p:txBody>
      </p:sp>
    </p:spTree>
    <p:extLst>
      <p:ext uri="{BB962C8B-B14F-4D97-AF65-F5344CB8AC3E}">
        <p14:creationId xmlns:p14="http://schemas.microsoft.com/office/powerpoint/2010/main" val="2167310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0A1E8-A8C0-456B-B07C-9D3AF14E7F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B2305A-C894-4243-80B6-D66E5EA6A1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392611-BBB6-45E7-B763-9E60154A5C59}"/>
              </a:ext>
            </a:extLst>
          </p:cNvPr>
          <p:cNvSpPr>
            <a:spLocks noGrp="1"/>
          </p:cNvSpPr>
          <p:nvPr>
            <p:ph type="dt" sz="half" idx="10"/>
          </p:nvPr>
        </p:nvSpPr>
        <p:spPr/>
        <p:txBody>
          <a:bodyPr/>
          <a:lstStyle/>
          <a:p>
            <a:fld id="{EC715161-223A-4BEF-AF27-559D65EDEF40}" type="datetimeFigureOut">
              <a:rPr lang="en-US" smtClean="0"/>
              <a:t>2/28/2023</a:t>
            </a:fld>
            <a:endParaRPr lang="en-US"/>
          </a:p>
        </p:txBody>
      </p:sp>
      <p:sp>
        <p:nvSpPr>
          <p:cNvPr id="5" name="Footer Placeholder 4">
            <a:extLst>
              <a:ext uri="{FF2B5EF4-FFF2-40B4-BE49-F238E27FC236}">
                <a16:creationId xmlns:a16="http://schemas.microsoft.com/office/drawing/2014/main" id="{34B2623A-570A-4682-93E6-5DE2C6156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44B99A-3970-4B96-A3B8-25B19092C057}"/>
              </a:ext>
            </a:extLst>
          </p:cNvPr>
          <p:cNvSpPr>
            <a:spLocks noGrp="1"/>
          </p:cNvSpPr>
          <p:nvPr>
            <p:ph type="sldNum" sz="quarter" idx="12"/>
          </p:nvPr>
        </p:nvSpPr>
        <p:spPr/>
        <p:txBody>
          <a:bodyPr/>
          <a:lstStyle/>
          <a:p>
            <a:fld id="{86E33D6E-EA7C-4B6B-BF91-DEC24F041BB6}" type="slidenum">
              <a:rPr lang="en-US" smtClean="0"/>
              <a:t>‹#›</a:t>
            </a:fld>
            <a:endParaRPr lang="en-US"/>
          </a:p>
        </p:txBody>
      </p:sp>
    </p:spTree>
    <p:extLst>
      <p:ext uri="{BB962C8B-B14F-4D97-AF65-F5344CB8AC3E}">
        <p14:creationId xmlns:p14="http://schemas.microsoft.com/office/powerpoint/2010/main" val="106374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85220-DC29-4324-BC16-EC967194D6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DB384A-36B1-4FBD-967C-79098EC405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96D7F3-3694-417A-B8EB-8CC7094493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4E4FB7-7ED7-4011-B7EB-0A430737C135}"/>
              </a:ext>
            </a:extLst>
          </p:cNvPr>
          <p:cNvSpPr>
            <a:spLocks noGrp="1"/>
          </p:cNvSpPr>
          <p:nvPr>
            <p:ph type="dt" sz="half" idx="10"/>
          </p:nvPr>
        </p:nvSpPr>
        <p:spPr/>
        <p:txBody>
          <a:bodyPr/>
          <a:lstStyle/>
          <a:p>
            <a:fld id="{EC715161-223A-4BEF-AF27-559D65EDEF40}" type="datetimeFigureOut">
              <a:rPr lang="en-US" smtClean="0"/>
              <a:t>2/28/2023</a:t>
            </a:fld>
            <a:endParaRPr lang="en-US"/>
          </a:p>
        </p:txBody>
      </p:sp>
      <p:sp>
        <p:nvSpPr>
          <p:cNvPr id="6" name="Footer Placeholder 5">
            <a:extLst>
              <a:ext uri="{FF2B5EF4-FFF2-40B4-BE49-F238E27FC236}">
                <a16:creationId xmlns:a16="http://schemas.microsoft.com/office/drawing/2014/main" id="{E2D24EF9-31C1-4A18-9D90-E0B890B3B0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9C11BF-56BF-461B-93CB-CEB0792A9260}"/>
              </a:ext>
            </a:extLst>
          </p:cNvPr>
          <p:cNvSpPr>
            <a:spLocks noGrp="1"/>
          </p:cNvSpPr>
          <p:nvPr>
            <p:ph type="sldNum" sz="quarter" idx="12"/>
          </p:nvPr>
        </p:nvSpPr>
        <p:spPr/>
        <p:txBody>
          <a:bodyPr/>
          <a:lstStyle/>
          <a:p>
            <a:fld id="{86E33D6E-EA7C-4B6B-BF91-DEC24F041BB6}" type="slidenum">
              <a:rPr lang="en-US" smtClean="0"/>
              <a:t>‹#›</a:t>
            </a:fld>
            <a:endParaRPr lang="en-US"/>
          </a:p>
        </p:txBody>
      </p:sp>
    </p:spTree>
    <p:extLst>
      <p:ext uri="{BB962C8B-B14F-4D97-AF65-F5344CB8AC3E}">
        <p14:creationId xmlns:p14="http://schemas.microsoft.com/office/powerpoint/2010/main" val="3480205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68680-3776-4483-A6E7-8B8A90668B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53533C-3888-4D8A-899D-4F47A73F52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9449A4-3FCA-4E74-85EF-FB5DF92053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73E58E-8819-449D-97CD-A39BF39BBD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8F89B9-094C-4EEB-AAA6-2FEE5755D7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4AE42C-1989-4830-83BD-297887DB23B8}"/>
              </a:ext>
            </a:extLst>
          </p:cNvPr>
          <p:cNvSpPr>
            <a:spLocks noGrp="1"/>
          </p:cNvSpPr>
          <p:nvPr>
            <p:ph type="dt" sz="half" idx="10"/>
          </p:nvPr>
        </p:nvSpPr>
        <p:spPr/>
        <p:txBody>
          <a:bodyPr/>
          <a:lstStyle/>
          <a:p>
            <a:fld id="{EC715161-223A-4BEF-AF27-559D65EDEF40}" type="datetimeFigureOut">
              <a:rPr lang="en-US" smtClean="0"/>
              <a:t>2/28/2023</a:t>
            </a:fld>
            <a:endParaRPr lang="en-US"/>
          </a:p>
        </p:txBody>
      </p:sp>
      <p:sp>
        <p:nvSpPr>
          <p:cNvPr id="8" name="Footer Placeholder 7">
            <a:extLst>
              <a:ext uri="{FF2B5EF4-FFF2-40B4-BE49-F238E27FC236}">
                <a16:creationId xmlns:a16="http://schemas.microsoft.com/office/drawing/2014/main" id="{4DE18CA1-BF40-4A49-9148-B44D3D8A56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80F9EF-33C4-4F3F-8152-2856D8F8254E}"/>
              </a:ext>
            </a:extLst>
          </p:cNvPr>
          <p:cNvSpPr>
            <a:spLocks noGrp="1"/>
          </p:cNvSpPr>
          <p:nvPr>
            <p:ph type="sldNum" sz="quarter" idx="12"/>
          </p:nvPr>
        </p:nvSpPr>
        <p:spPr/>
        <p:txBody>
          <a:bodyPr/>
          <a:lstStyle/>
          <a:p>
            <a:fld id="{86E33D6E-EA7C-4B6B-BF91-DEC24F041BB6}" type="slidenum">
              <a:rPr lang="en-US" smtClean="0"/>
              <a:t>‹#›</a:t>
            </a:fld>
            <a:endParaRPr lang="en-US"/>
          </a:p>
        </p:txBody>
      </p:sp>
    </p:spTree>
    <p:extLst>
      <p:ext uri="{BB962C8B-B14F-4D97-AF65-F5344CB8AC3E}">
        <p14:creationId xmlns:p14="http://schemas.microsoft.com/office/powerpoint/2010/main" val="2369894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776A3-E5D3-465A-9367-E0F4E46C3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F5BA03-667C-4D84-943C-363F4A719F37}"/>
              </a:ext>
            </a:extLst>
          </p:cNvPr>
          <p:cNvSpPr>
            <a:spLocks noGrp="1"/>
          </p:cNvSpPr>
          <p:nvPr>
            <p:ph type="dt" sz="half" idx="10"/>
          </p:nvPr>
        </p:nvSpPr>
        <p:spPr/>
        <p:txBody>
          <a:bodyPr/>
          <a:lstStyle/>
          <a:p>
            <a:fld id="{EC715161-223A-4BEF-AF27-559D65EDEF40}" type="datetimeFigureOut">
              <a:rPr lang="en-US" smtClean="0"/>
              <a:t>2/28/2023</a:t>
            </a:fld>
            <a:endParaRPr lang="en-US"/>
          </a:p>
        </p:txBody>
      </p:sp>
      <p:sp>
        <p:nvSpPr>
          <p:cNvPr id="4" name="Footer Placeholder 3">
            <a:extLst>
              <a:ext uri="{FF2B5EF4-FFF2-40B4-BE49-F238E27FC236}">
                <a16:creationId xmlns:a16="http://schemas.microsoft.com/office/drawing/2014/main" id="{BB8731D1-040F-41C0-89B5-7985CE7F69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AF89B0-D3A7-4724-85C2-26777BE194D3}"/>
              </a:ext>
            </a:extLst>
          </p:cNvPr>
          <p:cNvSpPr>
            <a:spLocks noGrp="1"/>
          </p:cNvSpPr>
          <p:nvPr>
            <p:ph type="sldNum" sz="quarter" idx="12"/>
          </p:nvPr>
        </p:nvSpPr>
        <p:spPr/>
        <p:txBody>
          <a:bodyPr/>
          <a:lstStyle/>
          <a:p>
            <a:fld id="{86E33D6E-EA7C-4B6B-BF91-DEC24F041BB6}" type="slidenum">
              <a:rPr lang="en-US" smtClean="0"/>
              <a:t>‹#›</a:t>
            </a:fld>
            <a:endParaRPr lang="en-US"/>
          </a:p>
        </p:txBody>
      </p:sp>
    </p:spTree>
    <p:extLst>
      <p:ext uri="{BB962C8B-B14F-4D97-AF65-F5344CB8AC3E}">
        <p14:creationId xmlns:p14="http://schemas.microsoft.com/office/powerpoint/2010/main" val="3833665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5A167D-9044-4CB5-AC77-D737F15FF337}"/>
              </a:ext>
            </a:extLst>
          </p:cNvPr>
          <p:cNvSpPr>
            <a:spLocks noGrp="1"/>
          </p:cNvSpPr>
          <p:nvPr>
            <p:ph type="dt" sz="half" idx="10"/>
          </p:nvPr>
        </p:nvSpPr>
        <p:spPr/>
        <p:txBody>
          <a:bodyPr/>
          <a:lstStyle/>
          <a:p>
            <a:fld id="{EC715161-223A-4BEF-AF27-559D65EDEF40}" type="datetimeFigureOut">
              <a:rPr lang="en-US" smtClean="0"/>
              <a:t>2/28/2023</a:t>
            </a:fld>
            <a:endParaRPr lang="en-US"/>
          </a:p>
        </p:txBody>
      </p:sp>
      <p:sp>
        <p:nvSpPr>
          <p:cNvPr id="3" name="Footer Placeholder 2">
            <a:extLst>
              <a:ext uri="{FF2B5EF4-FFF2-40B4-BE49-F238E27FC236}">
                <a16:creationId xmlns:a16="http://schemas.microsoft.com/office/drawing/2014/main" id="{425055F4-B87D-4E25-876C-1057B03D59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6ED5FE-EEFD-45FA-B75D-504F9C8B9103}"/>
              </a:ext>
            </a:extLst>
          </p:cNvPr>
          <p:cNvSpPr>
            <a:spLocks noGrp="1"/>
          </p:cNvSpPr>
          <p:nvPr>
            <p:ph type="sldNum" sz="quarter" idx="12"/>
          </p:nvPr>
        </p:nvSpPr>
        <p:spPr/>
        <p:txBody>
          <a:bodyPr/>
          <a:lstStyle/>
          <a:p>
            <a:fld id="{86E33D6E-EA7C-4B6B-BF91-DEC24F041BB6}" type="slidenum">
              <a:rPr lang="en-US" smtClean="0"/>
              <a:t>‹#›</a:t>
            </a:fld>
            <a:endParaRPr lang="en-US"/>
          </a:p>
        </p:txBody>
      </p:sp>
    </p:spTree>
    <p:extLst>
      <p:ext uri="{BB962C8B-B14F-4D97-AF65-F5344CB8AC3E}">
        <p14:creationId xmlns:p14="http://schemas.microsoft.com/office/powerpoint/2010/main" val="3044438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94663-D11E-4C68-BC54-C7D8868034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373F8D-EFB8-4A2F-9836-4EE03E3537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B0F883-B484-4956-B53E-2E7AF202B0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25D80-2E8A-49C9-8A8A-DC469E3C5812}"/>
              </a:ext>
            </a:extLst>
          </p:cNvPr>
          <p:cNvSpPr>
            <a:spLocks noGrp="1"/>
          </p:cNvSpPr>
          <p:nvPr>
            <p:ph type="dt" sz="half" idx="10"/>
          </p:nvPr>
        </p:nvSpPr>
        <p:spPr/>
        <p:txBody>
          <a:bodyPr/>
          <a:lstStyle/>
          <a:p>
            <a:fld id="{EC715161-223A-4BEF-AF27-559D65EDEF40}" type="datetimeFigureOut">
              <a:rPr lang="en-US" smtClean="0"/>
              <a:t>2/28/2023</a:t>
            </a:fld>
            <a:endParaRPr lang="en-US"/>
          </a:p>
        </p:txBody>
      </p:sp>
      <p:sp>
        <p:nvSpPr>
          <p:cNvPr id="6" name="Footer Placeholder 5">
            <a:extLst>
              <a:ext uri="{FF2B5EF4-FFF2-40B4-BE49-F238E27FC236}">
                <a16:creationId xmlns:a16="http://schemas.microsoft.com/office/drawing/2014/main" id="{A4C718FE-A6DF-402A-A570-D33754E5FA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29314F-501D-4AB2-B2C8-22266F4D679F}"/>
              </a:ext>
            </a:extLst>
          </p:cNvPr>
          <p:cNvSpPr>
            <a:spLocks noGrp="1"/>
          </p:cNvSpPr>
          <p:nvPr>
            <p:ph type="sldNum" sz="quarter" idx="12"/>
          </p:nvPr>
        </p:nvSpPr>
        <p:spPr/>
        <p:txBody>
          <a:bodyPr/>
          <a:lstStyle/>
          <a:p>
            <a:fld id="{86E33D6E-EA7C-4B6B-BF91-DEC24F041BB6}" type="slidenum">
              <a:rPr lang="en-US" smtClean="0"/>
              <a:t>‹#›</a:t>
            </a:fld>
            <a:endParaRPr lang="en-US"/>
          </a:p>
        </p:txBody>
      </p:sp>
    </p:spTree>
    <p:extLst>
      <p:ext uri="{BB962C8B-B14F-4D97-AF65-F5344CB8AC3E}">
        <p14:creationId xmlns:p14="http://schemas.microsoft.com/office/powerpoint/2010/main" val="248261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42CF-DBA7-4034-92A1-64CEC62B29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8685A9-98CA-4E79-91D4-2E1AC6FF3B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420E1-A41E-4660-9F5D-C355EF44BA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839F6E-74ED-41A0-9916-6F3E3C630AC1}"/>
              </a:ext>
            </a:extLst>
          </p:cNvPr>
          <p:cNvSpPr>
            <a:spLocks noGrp="1"/>
          </p:cNvSpPr>
          <p:nvPr>
            <p:ph type="dt" sz="half" idx="10"/>
          </p:nvPr>
        </p:nvSpPr>
        <p:spPr/>
        <p:txBody>
          <a:bodyPr/>
          <a:lstStyle/>
          <a:p>
            <a:fld id="{EC715161-223A-4BEF-AF27-559D65EDEF40}" type="datetimeFigureOut">
              <a:rPr lang="en-US" smtClean="0"/>
              <a:t>2/28/2023</a:t>
            </a:fld>
            <a:endParaRPr lang="en-US"/>
          </a:p>
        </p:txBody>
      </p:sp>
      <p:sp>
        <p:nvSpPr>
          <p:cNvPr id="6" name="Footer Placeholder 5">
            <a:extLst>
              <a:ext uri="{FF2B5EF4-FFF2-40B4-BE49-F238E27FC236}">
                <a16:creationId xmlns:a16="http://schemas.microsoft.com/office/drawing/2014/main" id="{71724092-3F76-432E-B9FF-6B96982CDE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4AE1F0-8E92-40EA-8C64-89C6A99A0CC6}"/>
              </a:ext>
            </a:extLst>
          </p:cNvPr>
          <p:cNvSpPr>
            <a:spLocks noGrp="1"/>
          </p:cNvSpPr>
          <p:nvPr>
            <p:ph type="sldNum" sz="quarter" idx="12"/>
          </p:nvPr>
        </p:nvSpPr>
        <p:spPr/>
        <p:txBody>
          <a:bodyPr/>
          <a:lstStyle/>
          <a:p>
            <a:fld id="{86E33D6E-EA7C-4B6B-BF91-DEC24F041BB6}" type="slidenum">
              <a:rPr lang="en-US" smtClean="0"/>
              <a:t>‹#›</a:t>
            </a:fld>
            <a:endParaRPr lang="en-US"/>
          </a:p>
        </p:txBody>
      </p:sp>
    </p:spTree>
    <p:extLst>
      <p:ext uri="{BB962C8B-B14F-4D97-AF65-F5344CB8AC3E}">
        <p14:creationId xmlns:p14="http://schemas.microsoft.com/office/powerpoint/2010/main" val="720180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938A4B-0B84-4171-B8BE-95FAFFD595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3F7BD2-E891-4DB5-A1D7-34A7ED5DA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DFE57A-EC40-4E76-8AA5-104E102F4B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715161-223A-4BEF-AF27-559D65EDEF40}" type="datetimeFigureOut">
              <a:rPr lang="en-US" smtClean="0"/>
              <a:t>2/28/2023</a:t>
            </a:fld>
            <a:endParaRPr lang="en-US"/>
          </a:p>
        </p:txBody>
      </p:sp>
      <p:sp>
        <p:nvSpPr>
          <p:cNvPr id="5" name="Footer Placeholder 4">
            <a:extLst>
              <a:ext uri="{FF2B5EF4-FFF2-40B4-BE49-F238E27FC236}">
                <a16:creationId xmlns:a16="http://schemas.microsoft.com/office/drawing/2014/main" id="{BB73DCBA-5DF6-4B8C-A647-93CDC4E739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6D6E89-2D38-4E48-84EF-CDBC6352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33D6E-EA7C-4B6B-BF91-DEC24F041BB6}" type="slidenum">
              <a:rPr lang="en-US" smtClean="0"/>
              <a:t>‹#›</a:t>
            </a:fld>
            <a:endParaRPr lang="en-US"/>
          </a:p>
        </p:txBody>
      </p:sp>
    </p:spTree>
    <p:extLst>
      <p:ext uri="{BB962C8B-B14F-4D97-AF65-F5344CB8AC3E}">
        <p14:creationId xmlns:p14="http://schemas.microsoft.com/office/powerpoint/2010/main" val="1093342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2.jpeg"/><Relationship Id="rId10" Type="http://schemas.openxmlformats.org/officeDocument/2006/relationships/image" Target="../media/image15.jpeg"/><Relationship Id="rId4" Type="http://schemas.openxmlformats.org/officeDocument/2006/relationships/image" Target="../media/image11.jpeg"/><Relationship Id="rId9"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2.jpeg"/><Relationship Id="rId10" Type="http://schemas.openxmlformats.org/officeDocument/2006/relationships/image" Target="../media/image15.jpeg"/><Relationship Id="rId4" Type="http://schemas.openxmlformats.org/officeDocument/2006/relationships/image" Target="../media/image11.jpeg"/><Relationship Id="rId9"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5.jpeg"/><Relationship Id="rId10" Type="http://schemas.openxmlformats.org/officeDocument/2006/relationships/image" Target="../media/image6.jpeg"/><Relationship Id="rId4" Type="http://schemas.openxmlformats.org/officeDocument/2006/relationships/image" Target="../media/image14.jpe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5.jpeg"/><Relationship Id="rId10" Type="http://schemas.openxmlformats.org/officeDocument/2006/relationships/image" Target="../media/image6.jpeg"/><Relationship Id="rId4" Type="http://schemas.openxmlformats.org/officeDocument/2006/relationships/image" Target="../media/image14.jpe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9.jpeg"/><Relationship Id="rId5" Type="http://schemas.openxmlformats.org/officeDocument/2006/relationships/image" Target="../media/image15.jpeg"/><Relationship Id="rId10" Type="http://schemas.openxmlformats.org/officeDocument/2006/relationships/image" Target="../media/image18.jpeg"/><Relationship Id="rId4" Type="http://schemas.openxmlformats.org/officeDocument/2006/relationships/image" Target="../media/image14.jpe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2.jpeg"/><Relationship Id="rId10" Type="http://schemas.openxmlformats.org/officeDocument/2006/relationships/image" Target="../media/image15.jpeg"/><Relationship Id="rId4" Type="http://schemas.openxmlformats.org/officeDocument/2006/relationships/image" Target="../media/image11.jpeg"/><Relationship Id="rId9" Type="http://schemas.openxmlformats.org/officeDocument/2006/relationships/image" Target="../media/image14.jpeg"/></Relationships>
</file>

<file path=ppt/slides/_rels/slide2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5.jpeg"/><Relationship Id="rId10" Type="http://schemas.openxmlformats.org/officeDocument/2006/relationships/image" Target="../media/image6.jpeg"/><Relationship Id="rId4" Type="http://schemas.openxmlformats.org/officeDocument/2006/relationships/image" Target="../media/image14.jpeg"/><Relationship Id="rId9"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ralph@justevaluation.com" TargetMode="External"/><Relationship Id="rId2" Type="http://schemas.openxmlformats.org/officeDocument/2006/relationships/hyperlink" Target="mailto:learning3@aes.asn.au" TargetMode="External"/><Relationship Id="rId1" Type="http://schemas.openxmlformats.org/officeDocument/2006/relationships/slideLayout" Target="../slideLayouts/slideLayout2.xml"/><Relationship Id="rId5" Type="http://schemas.openxmlformats.org/officeDocument/2006/relationships/hyperlink" Target="mailto:aes@aes.asn.au" TargetMode="External"/><Relationship Id="rId4" Type="http://schemas.openxmlformats.org/officeDocument/2006/relationships/hyperlink" Target="mailto:lewis@hainescentreaustralia.com.au"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justevaluation.com/pres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2.jpeg"/><Relationship Id="rId10" Type="http://schemas.openxmlformats.org/officeDocument/2006/relationships/image" Target="../media/image15.jpeg"/><Relationship Id="rId4" Type="http://schemas.openxmlformats.org/officeDocument/2006/relationships/image" Target="../media/image11.jpeg"/><Relationship Id="rId9" Type="http://schemas.openxmlformats.org/officeDocument/2006/relationships/image" Target="../media/image14.jpeg"/></Relationships>
</file>

<file path=ppt/slides/_rels/slide3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12.jpeg"/><Relationship Id="rId10" Type="http://schemas.openxmlformats.org/officeDocument/2006/relationships/image" Target="../media/image19.jpeg"/><Relationship Id="rId4" Type="http://schemas.openxmlformats.org/officeDocument/2006/relationships/image" Target="../media/image11.jpeg"/><Relationship Id="rId9" Type="http://schemas.openxmlformats.org/officeDocument/2006/relationships/image" Target="../media/image15.jpeg"/></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51.jpeg"/><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51.jpeg"/><Relationship Id="rId4" Type="http://schemas.openxmlformats.org/officeDocument/2006/relationships/image" Target="../media/image46.jpeg"/></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5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6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6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g"/><Relationship Id="rId4" Type="http://schemas.openxmlformats.org/officeDocument/2006/relationships/image" Target="../media/image72.jpg"/></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79.jpe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google.com/imgres?imgurl=https%3A%2F%2Freflectoring.io%2Fassets%2Fimg%2Fposts%2Fupstream-downstream%2Fdependencies.png&amp;imgrefurl=https%3A%2F%2Freflectoring.io%2Fupstream-downstream%2F&amp;docid=MJGoVj-J8XlXNM&amp;tbnid=B2SWpSrCB029TM%3A&amp;vet=10ahUKEwin6Mne5d7mAhVJsp4KHezXCxQQMwhFKAAwAA..i&amp;w=700&amp;h=291&amp;bih=719&amp;biw=1536&amp;q=upstream%20dependency&amp;ved=0ahUKEwin6Mne5d7mAhVJsp4KHezXCxQQMwhFKAAwAA&amp;iact=mrc&amp;uact=8" TargetMode="External"/><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89.jpeg"/><Relationship Id="rId4" Type="http://schemas.openxmlformats.org/officeDocument/2006/relationships/image" Target="../media/image88.jpeg"/></Relationships>
</file>

<file path=ppt/slides/_rels/slide8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89.jpeg"/><Relationship Id="rId4" Type="http://schemas.openxmlformats.org/officeDocument/2006/relationships/image" Target="../media/image88.jpeg"/></Relationships>
</file>

<file path=ppt/slides/_rels/slide8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g"/><Relationship Id="rId7" Type="http://schemas.openxmlformats.org/officeDocument/2006/relationships/image" Target="../media/image97.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96.jpg"/><Relationship Id="rId5" Type="http://schemas.openxmlformats.org/officeDocument/2006/relationships/image" Target="../media/image95.png"/><Relationship Id="rId4" Type="http://schemas.openxmlformats.org/officeDocument/2006/relationships/image" Target="../media/image94.jpg"/></Relationships>
</file>

<file path=ppt/slides/_rels/slide86.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g"/><Relationship Id="rId7" Type="http://schemas.openxmlformats.org/officeDocument/2006/relationships/image" Target="../media/image97.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96.jpg"/><Relationship Id="rId5" Type="http://schemas.openxmlformats.org/officeDocument/2006/relationships/image" Target="../media/image95.png"/><Relationship Id="rId4" Type="http://schemas.openxmlformats.org/officeDocument/2006/relationships/image" Target="../media/image94.jpg"/></Relationships>
</file>

<file path=ppt/slides/_rels/slide87.xml.rels><?xml version="1.0" encoding="UTF-8" standalone="yes"?>
<Relationships xmlns="http://schemas.openxmlformats.org/package/2006/relationships"><Relationship Id="rId3" Type="http://schemas.openxmlformats.org/officeDocument/2006/relationships/hyperlink" Target="https://www.google.com/imgres?imgurl=https%3A%2F%2Freflectoring.io%2Fassets%2Fimg%2Fposts%2Fupstream-downstream%2Fdependencies.png&amp;imgrefurl=https%3A%2F%2Freflectoring.io%2Fupstream-downstream%2F&amp;docid=MJGoVj-J8XlXNM&amp;tbnid=B2SWpSrCB029TM%3A&amp;vet=10ahUKEwin6Mne5d7mAhVJsp4KHezXCxQQMwhFKAAwAA..i&amp;w=700&amp;h=291&amp;bih=719&amp;biw=1536&amp;q=upstream%20dependency&amp;ved=0ahUKEwin6Mne5d7mAhVJsp4KHezXCxQQMwhFKAAwAA&amp;iact=mrc&amp;uact=8"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81.jpeg"/></Relationships>
</file>

<file path=ppt/slides/_rels/slide88.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101.png"/><Relationship Id="rId7" Type="http://schemas.openxmlformats.org/officeDocument/2006/relationships/image" Target="../media/image77.jpe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45.jpeg"/><Relationship Id="rId4" Type="http://schemas.openxmlformats.org/officeDocument/2006/relationships/image" Target="../media/image75.png"/><Relationship Id="rId9" Type="http://schemas.openxmlformats.org/officeDocument/2006/relationships/image" Target="../media/image79.jpeg"/></Relationships>
</file>

<file path=ppt/slides/_rels/slide8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51.jpeg"/><Relationship Id="rId4" Type="http://schemas.openxmlformats.org/officeDocument/2006/relationships/image" Target="../media/image46.jpeg"/></Relationships>
</file>

<file path=ppt/slides/_rels/slide93.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51.jpeg"/><Relationship Id="rId4" Type="http://schemas.openxmlformats.org/officeDocument/2006/relationships/image" Target="../media/image46.jpeg"/></Relationships>
</file>

<file path=ppt/slides/_rels/slide9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9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mailto:ralph@justevaluation.com" TargetMode="External"/><Relationship Id="rId2" Type="http://schemas.openxmlformats.org/officeDocument/2006/relationships/image" Target="../media/image110.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11.png"/><Relationship Id="rId4" Type="http://schemas.openxmlformats.org/officeDocument/2006/relationships/hyperlink" Target="https://www.infoagepub.com/products/System-Evaluation-Theor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77AE6-706E-4694-B32B-795EABBF77E9}"/>
              </a:ext>
            </a:extLst>
          </p:cNvPr>
          <p:cNvSpPr>
            <a:spLocks noGrp="1"/>
          </p:cNvSpPr>
          <p:nvPr>
            <p:ph type="title"/>
          </p:nvPr>
        </p:nvSpPr>
        <p:spPr/>
        <p:txBody>
          <a:bodyPr/>
          <a:lstStyle/>
          <a:p>
            <a:pPr algn="ctr"/>
            <a:r>
              <a:rPr lang="en-AU" b="1" dirty="0"/>
              <a:t>Welcome!</a:t>
            </a:r>
          </a:p>
        </p:txBody>
      </p:sp>
      <p:pic>
        <p:nvPicPr>
          <p:cNvPr id="4" name="Content Placeholder 3">
            <a:extLst>
              <a:ext uri="{FF2B5EF4-FFF2-40B4-BE49-F238E27FC236}">
                <a16:creationId xmlns:a16="http://schemas.microsoft.com/office/drawing/2014/main" id="{E9ACA501-F28B-41AA-81CC-FF046DE4F058}"/>
              </a:ext>
            </a:extLst>
          </p:cNvPr>
          <p:cNvPicPr>
            <a:picLocks noGrp="1" noChangeAspect="1"/>
          </p:cNvPicPr>
          <p:nvPr>
            <p:ph idx="1"/>
          </p:nvPr>
        </p:nvPicPr>
        <p:blipFill>
          <a:blip r:embed="rId3"/>
          <a:stretch>
            <a:fillRect/>
          </a:stretch>
        </p:blipFill>
        <p:spPr>
          <a:xfrm>
            <a:off x="1662547" y="1223158"/>
            <a:ext cx="8562108" cy="5147285"/>
          </a:xfrm>
          <a:prstGeom prst="rect">
            <a:avLst/>
          </a:prstGeom>
        </p:spPr>
      </p:pic>
    </p:spTree>
    <p:extLst>
      <p:ext uri="{BB962C8B-B14F-4D97-AF65-F5344CB8AC3E}">
        <p14:creationId xmlns:p14="http://schemas.microsoft.com/office/powerpoint/2010/main" val="2973576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3EA27-4CC1-4807-BE9F-3C63DC8BE782}"/>
              </a:ext>
            </a:extLst>
          </p:cNvPr>
          <p:cNvSpPr>
            <a:spLocks noGrp="1"/>
          </p:cNvSpPr>
          <p:nvPr>
            <p:ph type="title"/>
          </p:nvPr>
        </p:nvSpPr>
        <p:spPr>
          <a:xfrm>
            <a:off x="552103" y="226256"/>
            <a:ext cx="11087793" cy="1325563"/>
          </a:xfrm>
        </p:spPr>
        <p:txBody>
          <a:bodyPr>
            <a:normAutofit/>
          </a:bodyPr>
          <a:lstStyle/>
          <a:p>
            <a:pPr algn="ctr"/>
            <a:r>
              <a:rPr lang="en-US" sz="3600" dirty="0"/>
              <a:t>What is the difference between complex and  complicated?</a:t>
            </a:r>
          </a:p>
        </p:txBody>
      </p:sp>
      <p:sp>
        <p:nvSpPr>
          <p:cNvPr id="3" name="Content Placeholder 2">
            <a:extLst>
              <a:ext uri="{FF2B5EF4-FFF2-40B4-BE49-F238E27FC236}">
                <a16:creationId xmlns:a16="http://schemas.microsoft.com/office/drawing/2014/main" id="{7C0078FB-9DD5-47CD-B794-07832344B14C}"/>
              </a:ext>
            </a:extLst>
          </p:cNvPr>
          <p:cNvSpPr>
            <a:spLocks noGrp="1"/>
          </p:cNvSpPr>
          <p:nvPr>
            <p:ph idx="1"/>
          </p:nvPr>
        </p:nvSpPr>
        <p:spPr>
          <a:xfrm>
            <a:off x="383420" y="1825625"/>
            <a:ext cx="5161038" cy="4541308"/>
          </a:xfrm>
        </p:spPr>
        <p:txBody>
          <a:bodyPr>
            <a:normAutofit/>
          </a:bodyPr>
          <a:lstStyle/>
          <a:p>
            <a:r>
              <a:rPr lang="en-US" dirty="0"/>
              <a:t>Our field is very inconsistent and careless in using the terms complex and complicated.</a:t>
            </a:r>
          </a:p>
          <a:p>
            <a:endParaRPr lang="en-US" dirty="0"/>
          </a:p>
          <a:p>
            <a:r>
              <a:rPr lang="en-US" dirty="0"/>
              <a:t>We will use the term complex to mean many parts working together.</a:t>
            </a:r>
          </a:p>
          <a:p>
            <a:endParaRPr lang="en-US" dirty="0"/>
          </a:p>
          <a:p>
            <a:r>
              <a:rPr lang="en-US" dirty="0"/>
              <a:t>We will use the term complicated to mean difficult.</a:t>
            </a:r>
          </a:p>
          <a:p>
            <a:endParaRPr lang="en-US" dirty="0"/>
          </a:p>
        </p:txBody>
      </p:sp>
      <p:pic>
        <p:nvPicPr>
          <p:cNvPr id="7172" name="Picture 4">
            <a:extLst>
              <a:ext uri="{FF2B5EF4-FFF2-40B4-BE49-F238E27FC236}">
                <a16:creationId xmlns:a16="http://schemas.microsoft.com/office/drawing/2014/main" id="{35633A24-D93D-3C12-5E4E-DB55772F7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6126" y="2387052"/>
            <a:ext cx="6358479" cy="2301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52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F979F56-179E-AADE-5122-0F0DFB3A4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894" y="2581749"/>
            <a:ext cx="4106974" cy="1557696"/>
          </a:xfrm>
          <a:prstGeom prst="rect">
            <a:avLst/>
          </a:prstGeom>
        </p:spPr>
      </p:pic>
      <p:sp>
        <p:nvSpPr>
          <p:cNvPr id="2" name="TextBox 1">
            <a:extLst>
              <a:ext uri="{FF2B5EF4-FFF2-40B4-BE49-F238E27FC236}">
                <a16:creationId xmlns:a16="http://schemas.microsoft.com/office/drawing/2014/main" id="{BE2FAA21-E5B9-8DAA-BE91-3A6807ED0FF2}"/>
              </a:ext>
            </a:extLst>
          </p:cNvPr>
          <p:cNvSpPr txBox="1"/>
          <p:nvPr/>
        </p:nvSpPr>
        <p:spPr>
          <a:xfrm>
            <a:off x="3624348" y="488062"/>
            <a:ext cx="4223207" cy="584775"/>
          </a:xfrm>
          <a:prstGeom prst="rect">
            <a:avLst/>
          </a:prstGeom>
          <a:noFill/>
        </p:spPr>
        <p:txBody>
          <a:bodyPr wrap="none" rtlCol="0">
            <a:spAutoFit/>
          </a:bodyPr>
          <a:lstStyle/>
          <a:p>
            <a:r>
              <a:rPr lang="en-US" sz="3200" dirty="0"/>
              <a:t>A complex intervention</a:t>
            </a:r>
          </a:p>
        </p:txBody>
      </p:sp>
    </p:spTree>
    <p:extLst>
      <p:ext uri="{BB962C8B-B14F-4D97-AF65-F5344CB8AC3E}">
        <p14:creationId xmlns:p14="http://schemas.microsoft.com/office/powerpoint/2010/main" val="3691210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D9CF31-D2D1-4191-AC41-4BBA3136080C}"/>
              </a:ext>
            </a:extLst>
          </p:cNvPr>
          <p:cNvSpPr txBox="1"/>
          <p:nvPr/>
        </p:nvSpPr>
        <p:spPr>
          <a:xfrm>
            <a:off x="2176902" y="148846"/>
            <a:ext cx="1702710" cy="369332"/>
          </a:xfrm>
          <a:prstGeom prst="rect">
            <a:avLst/>
          </a:prstGeom>
          <a:noFill/>
        </p:spPr>
        <p:txBody>
          <a:bodyPr wrap="none" rtlCol="0">
            <a:spAutoFit/>
          </a:bodyPr>
          <a:lstStyle/>
          <a:p>
            <a:r>
              <a:rPr lang="en-US" dirty="0"/>
              <a:t>Housing Density</a:t>
            </a:r>
          </a:p>
        </p:txBody>
      </p:sp>
      <p:pic>
        <p:nvPicPr>
          <p:cNvPr id="26626" name="Picture 2" descr="Relocation :: University of Rochester">
            <a:extLst>
              <a:ext uri="{FF2B5EF4-FFF2-40B4-BE49-F238E27FC236}">
                <a16:creationId xmlns:a16="http://schemas.microsoft.com/office/drawing/2014/main" id="{52E139DA-A804-42DA-8789-AD388F0B9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85" y="515317"/>
            <a:ext cx="1661827" cy="132556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14A54DA-A32E-4FD1-80E1-6A0F4384DF5A}"/>
              </a:ext>
            </a:extLst>
          </p:cNvPr>
          <p:cNvGrpSpPr/>
          <p:nvPr/>
        </p:nvGrpSpPr>
        <p:grpSpPr>
          <a:xfrm>
            <a:off x="8505065" y="2381442"/>
            <a:ext cx="1299898" cy="1780810"/>
            <a:chOff x="10004837" y="3386995"/>
            <a:chExt cx="1544012" cy="1966508"/>
          </a:xfrm>
        </p:grpSpPr>
        <p:pic>
          <p:nvPicPr>
            <p:cNvPr id="26632" name="Picture 8" descr="Mixed-Use Neighborhood Zone (Formerly Business Park) | Kittery ME">
              <a:extLst>
                <a:ext uri="{FF2B5EF4-FFF2-40B4-BE49-F238E27FC236}">
                  <a16:creationId xmlns:a16="http://schemas.microsoft.com/office/drawing/2014/main" id="{4B0FDE10-D284-4A06-9371-501F8D3935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7898" y="4033326"/>
              <a:ext cx="1320177" cy="13201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B866264-EEAD-48E0-915E-71738F44BEC2}"/>
                </a:ext>
              </a:extLst>
            </p:cNvPr>
            <p:cNvSpPr txBox="1"/>
            <p:nvPr/>
          </p:nvSpPr>
          <p:spPr>
            <a:xfrm>
              <a:off x="10004837" y="3386995"/>
              <a:ext cx="1544012" cy="646331"/>
            </a:xfrm>
            <a:prstGeom prst="rect">
              <a:avLst/>
            </a:prstGeom>
            <a:noFill/>
          </p:spPr>
          <p:txBody>
            <a:bodyPr wrap="none" rtlCol="0">
              <a:spAutoFit/>
            </a:bodyPr>
            <a:lstStyle/>
            <a:p>
              <a:pPr algn="ctr"/>
              <a:r>
                <a:rPr lang="en-US" dirty="0"/>
                <a:t>Neighborhood</a:t>
              </a:r>
            </a:p>
            <a:p>
              <a:pPr algn="ctr"/>
              <a:r>
                <a:rPr lang="en-US" dirty="0"/>
                <a:t> Businesses</a:t>
              </a:r>
            </a:p>
          </p:txBody>
        </p:sp>
      </p:grpSp>
      <p:grpSp>
        <p:nvGrpSpPr>
          <p:cNvPr id="18" name="Group 17">
            <a:extLst>
              <a:ext uri="{FF2B5EF4-FFF2-40B4-BE49-F238E27FC236}">
                <a16:creationId xmlns:a16="http://schemas.microsoft.com/office/drawing/2014/main" id="{539B42AB-8179-4320-92DF-F3CC637188AF}"/>
              </a:ext>
            </a:extLst>
          </p:cNvPr>
          <p:cNvGrpSpPr/>
          <p:nvPr/>
        </p:nvGrpSpPr>
        <p:grpSpPr>
          <a:xfrm>
            <a:off x="3862487" y="5248765"/>
            <a:ext cx="2025276" cy="1408573"/>
            <a:chOff x="3431967" y="4712244"/>
            <a:chExt cx="2575213" cy="1944529"/>
          </a:xfrm>
        </p:grpSpPr>
        <p:pic>
          <p:nvPicPr>
            <p:cNvPr id="26634" name="Picture 10" descr="Four daycare employees test positive for COVID-19 in Kanawha County">
              <a:extLst>
                <a:ext uri="{FF2B5EF4-FFF2-40B4-BE49-F238E27FC236}">
                  <a16:creationId xmlns:a16="http://schemas.microsoft.com/office/drawing/2014/main" id="{89F351C0-AA47-4675-9B04-BE59C7CEB1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1967" y="4712244"/>
              <a:ext cx="2575213" cy="14485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4E70BDB-6667-4A30-807D-88299B0317EA}"/>
                </a:ext>
              </a:extLst>
            </p:cNvPr>
            <p:cNvSpPr txBox="1"/>
            <p:nvPr/>
          </p:nvSpPr>
          <p:spPr>
            <a:xfrm>
              <a:off x="4191287" y="6287441"/>
              <a:ext cx="1056572" cy="369332"/>
            </a:xfrm>
            <a:prstGeom prst="rect">
              <a:avLst/>
            </a:prstGeom>
            <a:noFill/>
          </p:spPr>
          <p:txBody>
            <a:bodyPr wrap="none" rtlCol="0">
              <a:spAutoFit/>
            </a:bodyPr>
            <a:lstStyle/>
            <a:p>
              <a:pPr algn="ctr"/>
              <a:r>
                <a:rPr lang="en-US" dirty="0"/>
                <a:t>Childcare</a:t>
              </a:r>
            </a:p>
          </p:txBody>
        </p:sp>
      </p:grpSp>
      <p:grpSp>
        <p:nvGrpSpPr>
          <p:cNvPr id="16" name="Group 15">
            <a:extLst>
              <a:ext uri="{FF2B5EF4-FFF2-40B4-BE49-F238E27FC236}">
                <a16:creationId xmlns:a16="http://schemas.microsoft.com/office/drawing/2014/main" id="{6C954C89-C1F9-418E-90E8-3DC4257F1C1C}"/>
              </a:ext>
            </a:extLst>
          </p:cNvPr>
          <p:cNvGrpSpPr/>
          <p:nvPr/>
        </p:nvGrpSpPr>
        <p:grpSpPr>
          <a:xfrm>
            <a:off x="8294226" y="4747550"/>
            <a:ext cx="1858203" cy="1108364"/>
            <a:chOff x="6647478" y="4865692"/>
            <a:chExt cx="2838723" cy="1673712"/>
          </a:xfrm>
        </p:grpSpPr>
        <p:pic>
          <p:nvPicPr>
            <p:cNvPr id="26636" name="Picture 12" descr="Free GED Program - Eastern Monroe Public Library">
              <a:extLst>
                <a:ext uri="{FF2B5EF4-FFF2-40B4-BE49-F238E27FC236}">
                  <a16:creationId xmlns:a16="http://schemas.microsoft.com/office/drawing/2014/main" id="{52F65543-2A89-416D-9C72-F8EFA80E89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7478" y="4865692"/>
              <a:ext cx="2838723" cy="11416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0D90BA8-E80B-4B60-86A0-50F8B1AC2550}"/>
                </a:ext>
              </a:extLst>
            </p:cNvPr>
            <p:cNvSpPr txBox="1"/>
            <p:nvPr/>
          </p:nvSpPr>
          <p:spPr>
            <a:xfrm>
              <a:off x="7584998" y="6170072"/>
              <a:ext cx="1114985" cy="369332"/>
            </a:xfrm>
            <a:prstGeom prst="rect">
              <a:avLst/>
            </a:prstGeom>
            <a:noFill/>
          </p:spPr>
          <p:txBody>
            <a:bodyPr wrap="none" rtlCol="0">
              <a:spAutoFit/>
            </a:bodyPr>
            <a:lstStyle/>
            <a:p>
              <a:pPr algn="ctr"/>
              <a:r>
                <a:rPr lang="en-US" dirty="0"/>
                <a:t>Education</a:t>
              </a:r>
            </a:p>
          </p:txBody>
        </p:sp>
      </p:grpSp>
      <p:grpSp>
        <p:nvGrpSpPr>
          <p:cNvPr id="8" name="Group 7">
            <a:extLst>
              <a:ext uri="{FF2B5EF4-FFF2-40B4-BE49-F238E27FC236}">
                <a16:creationId xmlns:a16="http://schemas.microsoft.com/office/drawing/2014/main" id="{050A35B6-BA17-491D-92D7-0D84498E40EB}"/>
              </a:ext>
            </a:extLst>
          </p:cNvPr>
          <p:cNvGrpSpPr/>
          <p:nvPr/>
        </p:nvGrpSpPr>
        <p:grpSpPr>
          <a:xfrm>
            <a:off x="381598" y="2350210"/>
            <a:ext cx="1430032" cy="1836402"/>
            <a:chOff x="819660" y="2771208"/>
            <a:chExt cx="1765670" cy="2176449"/>
          </a:xfrm>
        </p:grpSpPr>
        <p:pic>
          <p:nvPicPr>
            <p:cNvPr id="26638" name="Picture 14" descr="Safe Parks - BJs Park &amp; Recreation Products">
              <a:extLst>
                <a:ext uri="{FF2B5EF4-FFF2-40B4-BE49-F238E27FC236}">
                  <a16:creationId xmlns:a16="http://schemas.microsoft.com/office/drawing/2014/main" id="{4B771B52-3D48-46BA-BF98-2427B5094E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9660" y="3181987"/>
              <a:ext cx="1765670" cy="176567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24B7392-2911-46DB-A543-CB44F47640CB}"/>
                </a:ext>
              </a:extLst>
            </p:cNvPr>
            <p:cNvSpPr txBox="1"/>
            <p:nvPr/>
          </p:nvSpPr>
          <p:spPr>
            <a:xfrm>
              <a:off x="1137949" y="2771208"/>
              <a:ext cx="1129092" cy="369332"/>
            </a:xfrm>
            <a:prstGeom prst="rect">
              <a:avLst/>
            </a:prstGeom>
            <a:noFill/>
          </p:spPr>
          <p:txBody>
            <a:bodyPr wrap="none" rtlCol="0">
              <a:spAutoFit/>
            </a:bodyPr>
            <a:lstStyle/>
            <a:p>
              <a:r>
                <a:rPr lang="en-US" dirty="0"/>
                <a:t>Safe Parks</a:t>
              </a:r>
            </a:p>
          </p:txBody>
        </p:sp>
      </p:grpSp>
      <p:pic>
        <p:nvPicPr>
          <p:cNvPr id="22" name="Picture 21">
            <a:extLst>
              <a:ext uri="{FF2B5EF4-FFF2-40B4-BE49-F238E27FC236}">
                <a16:creationId xmlns:a16="http://schemas.microsoft.com/office/drawing/2014/main" id="{BF979F56-179E-AADE-5122-0F0DFB3A49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8894" y="2581749"/>
            <a:ext cx="4106974" cy="1557696"/>
          </a:xfrm>
          <a:prstGeom prst="rect">
            <a:avLst/>
          </a:prstGeom>
        </p:spPr>
      </p:pic>
      <p:grpSp>
        <p:nvGrpSpPr>
          <p:cNvPr id="3" name="Group 2">
            <a:extLst>
              <a:ext uri="{FF2B5EF4-FFF2-40B4-BE49-F238E27FC236}">
                <a16:creationId xmlns:a16="http://schemas.microsoft.com/office/drawing/2014/main" id="{C7CCC9DF-4A71-4656-D7F4-7753A7B3F833}"/>
              </a:ext>
            </a:extLst>
          </p:cNvPr>
          <p:cNvGrpSpPr/>
          <p:nvPr/>
        </p:nvGrpSpPr>
        <p:grpSpPr>
          <a:xfrm>
            <a:off x="119480" y="4667178"/>
            <a:ext cx="1258230" cy="1285874"/>
            <a:chOff x="2120280" y="5109668"/>
            <a:chExt cx="1815947" cy="1466854"/>
          </a:xfrm>
        </p:grpSpPr>
        <p:pic>
          <p:nvPicPr>
            <p:cNvPr id="26628" name="Picture 4" descr="To Claim a Tax Break, You Need to Move Quickly | National Apartment  Association">
              <a:extLst>
                <a:ext uri="{FF2B5EF4-FFF2-40B4-BE49-F238E27FC236}">
                  <a16:creationId xmlns:a16="http://schemas.microsoft.com/office/drawing/2014/main" id="{60EDDB7E-CFA6-4567-A9E2-FE5FF0B077C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20280" y="5109668"/>
              <a:ext cx="1815947" cy="100738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E52EF71-B387-32F5-8E5C-B2DE9C2591C6}"/>
                </a:ext>
              </a:extLst>
            </p:cNvPr>
            <p:cNvSpPr txBox="1"/>
            <p:nvPr/>
          </p:nvSpPr>
          <p:spPr>
            <a:xfrm>
              <a:off x="2286127" y="6207190"/>
              <a:ext cx="1484252" cy="369332"/>
            </a:xfrm>
            <a:prstGeom prst="rect">
              <a:avLst/>
            </a:prstGeom>
            <a:noFill/>
          </p:spPr>
          <p:txBody>
            <a:bodyPr wrap="none" rtlCol="0">
              <a:spAutoFit/>
            </a:bodyPr>
            <a:lstStyle/>
            <a:p>
              <a:pPr algn="ctr"/>
              <a:r>
                <a:rPr lang="en-US" dirty="0"/>
                <a:t>Tax Incentives</a:t>
              </a:r>
            </a:p>
          </p:txBody>
        </p:sp>
      </p:grpSp>
      <p:pic>
        <p:nvPicPr>
          <p:cNvPr id="12" name="Picture 6" descr="Dallas College offers free job skills program – The Brookhaven Courier">
            <a:extLst>
              <a:ext uri="{FF2B5EF4-FFF2-40B4-BE49-F238E27FC236}">
                <a16:creationId xmlns:a16="http://schemas.microsoft.com/office/drawing/2014/main" id="{7B1615C4-79BF-7494-5E44-7AD8923FC12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34608" y="589624"/>
            <a:ext cx="1471183" cy="1176947"/>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AB130ABD-7D25-48FF-C1DB-72C8156038B1}"/>
              </a:ext>
            </a:extLst>
          </p:cNvPr>
          <p:cNvSpPr txBox="1"/>
          <p:nvPr/>
        </p:nvSpPr>
        <p:spPr>
          <a:xfrm>
            <a:off x="7963489" y="183101"/>
            <a:ext cx="1013419" cy="369332"/>
          </a:xfrm>
          <a:prstGeom prst="rect">
            <a:avLst/>
          </a:prstGeom>
          <a:noFill/>
        </p:spPr>
        <p:txBody>
          <a:bodyPr wrap="none" rtlCol="0">
            <a:spAutoFit/>
          </a:bodyPr>
          <a:lstStyle/>
          <a:p>
            <a:r>
              <a:rPr lang="en-US" dirty="0"/>
              <a:t>Job Skills</a:t>
            </a:r>
          </a:p>
        </p:txBody>
      </p:sp>
    </p:spTree>
    <p:extLst>
      <p:ext uri="{BB962C8B-B14F-4D97-AF65-F5344CB8AC3E}">
        <p14:creationId xmlns:p14="http://schemas.microsoft.com/office/powerpoint/2010/main" val="158331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1000"/>
                                        <p:tgtEl>
                                          <p:spTgt spid="56"/>
                                        </p:tgtEl>
                                      </p:cBhvr>
                                    </p:animEffect>
                                    <p:anim calcmode="lin" valueType="num">
                                      <p:cBhvr>
                                        <p:cTn id="40" dur="1000" fill="hold"/>
                                        <p:tgtEl>
                                          <p:spTgt spid="56"/>
                                        </p:tgtEl>
                                        <p:attrNameLst>
                                          <p:attrName>ppt_x</p:attrName>
                                        </p:attrNameLst>
                                      </p:cBhvr>
                                      <p:tavLst>
                                        <p:tav tm="0">
                                          <p:val>
                                            <p:strVal val="#ppt_x"/>
                                          </p:val>
                                        </p:tav>
                                        <p:tav tm="100000">
                                          <p:val>
                                            <p:strVal val="#ppt_x"/>
                                          </p:val>
                                        </p:tav>
                                      </p:tavLst>
                                    </p:anim>
                                    <p:anim calcmode="lin" valueType="num">
                                      <p:cBhvr>
                                        <p:cTn id="41" dur="1000" fill="hold"/>
                                        <p:tgtEl>
                                          <p:spTgt spid="5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6626"/>
                                        </p:tgtEl>
                                        <p:attrNameLst>
                                          <p:attrName>style.visibility</p:attrName>
                                        </p:attrNameLst>
                                      </p:cBhvr>
                                      <p:to>
                                        <p:strVal val="visible"/>
                                      </p:to>
                                    </p:set>
                                    <p:animEffect transition="in" filter="fade">
                                      <p:cBhvr>
                                        <p:cTn id="49" dur="1000"/>
                                        <p:tgtEl>
                                          <p:spTgt spid="26626"/>
                                        </p:tgtEl>
                                      </p:cBhvr>
                                    </p:animEffect>
                                    <p:anim calcmode="lin" valueType="num">
                                      <p:cBhvr>
                                        <p:cTn id="50" dur="1000" fill="hold"/>
                                        <p:tgtEl>
                                          <p:spTgt spid="26626"/>
                                        </p:tgtEl>
                                        <p:attrNameLst>
                                          <p:attrName>ppt_x</p:attrName>
                                        </p:attrNameLst>
                                      </p:cBhvr>
                                      <p:tavLst>
                                        <p:tav tm="0">
                                          <p:val>
                                            <p:strVal val="#ppt_x"/>
                                          </p:val>
                                        </p:tav>
                                        <p:tav tm="100000">
                                          <p:val>
                                            <p:strVal val="#ppt_x"/>
                                          </p:val>
                                        </p:tav>
                                      </p:tavLst>
                                    </p:anim>
                                    <p:anim calcmode="lin" valueType="num">
                                      <p:cBhvr>
                                        <p:cTn id="51"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D9CF31-D2D1-4191-AC41-4BBA3136080C}"/>
              </a:ext>
            </a:extLst>
          </p:cNvPr>
          <p:cNvSpPr txBox="1"/>
          <p:nvPr/>
        </p:nvSpPr>
        <p:spPr>
          <a:xfrm>
            <a:off x="2176902" y="148846"/>
            <a:ext cx="1702710" cy="369332"/>
          </a:xfrm>
          <a:prstGeom prst="rect">
            <a:avLst/>
          </a:prstGeom>
          <a:noFill/>
        </p:spPr>
        <p:txBody>
          <a:bodyPr wrap="none" rtlCol="0">
            <a:spAutoFit/>
          </a:bodyPr>
          <a:lstStyle/>
          <a:p>
            <a:r>
              <a:rPr lang="en-US" dirty="0"/>
              <a:t>Housing Density</a:t>
            </a:r>
          </a:p>
        </p:txBody>
      </p:sp>
      <p:pic>
        <p:nvPicPr>
          <p:cNvPr id="26626" name="Picture 2" descr="Relocation :: University of Rochester">
            <a:extLst>
              <a:ext uri="{FF2B5EF4-FFF2-40B4-BE49-F238E27FC236}">
                <a16:creationId xmlns:a16="http://schemas.microsoft.com/office/drawing/2014/main" id="{52E139DA-A804-42DA-8789-AD388F0B9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85" y="515317"/>
            <a:ext cx="1661827" cy="132556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14A54DA-A32E-4FD1-80E1-6A0F4384DF5A}"/>
              </a:ext>
            </a:extLst>
          </p:cNvPr>
          <p:cNvGrpSpPr/>
          <p:nvPr/>
        </p:nvGrpSpPr>
        <p:grpSpPr>
          <a:xfrm>
            <a:off x="8505065" y="2381442"/>
            <a:ext cx="1299898" cy="1780810"/>
            <a:chOff x="10004837" y="3386995"/>
            <a:chExt cx="1544012" cy="1966508"/>
          </a:xfrm>
        </p:grpSpPr>
        <p:pic>
          <p:nvPicPr>
            <p:cNvPr id="26632" name="Picture 8" descr="Mixed-Use Neighborhood Zone (Formerly Business Park) | Kittery ME">
              <a:extLst>
                <a:ext uri="{FF2B5EF4-FFF2-40B4-BE49-F238E27FC236}">
                  <a16:creationId xmlns:a16="http://schemas.microsoft.com/office/drawing/2014/main" id="{4B0FDE10-D284-4A06-9371-501F8D3935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7898" y="4033326"/>
              <a:ext cx="1320177" cy="13201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B866264-EEAD-48E0-915E-71738F44BEC2}"/>
                </a:ext>
              </a:extLst>
            </p:cNvPr>
            <p:cNvSpPr txBox="1"/>
            <p:nvPr/>
          </p:nvSpPr>
          <p:spPr>
            <a:xfrm>
              <a:off x="10004837" y="3386995"/>
              <a:ext cx="1544012" cy="646331"/>
            </a:xfrm>
            <a:prstGeom prst="rect">
              <a:avLst/>
            </a:prstGeom>
            <a:noFill/>
          </p:spPr>
          <p:txBody>
            <a:bodyPr wrap="none" rtlCol="0">
              <a:spAutoFit/>
            </a:bodyPr>
            <a:lstStyle/>
            <a:p>
              <a:pPr algn="ctr"/>
              <a:r>
                <a:rPr lang="en-US" dirty="0"/>
                <a:t>Neighborhood</a:t>
              </a:r>
            </a:p>
            <a:p>
              <a:pPr algn="ctr"/>
              <a:r>
                <a:rPr lang="en-US" dirty="0"/>
                <a:t> Businesses</a:t>
              </a:r>
            </a:p>
          </p:txBody>
        </p:sp>
      </p:grpSp>
      <p:grpSp>
        <p:nvGrpSpPr>
          <p:cNvPr id="18" name="Group 17">
            <a:extLst>
              <a:ext uri="{FF2B5EF4-FFF2-40B4-BE49-F238E27FC236}">
                <a16:creationId xmlns:a16="http://schemas.microsoft.com/office/drawing/2014/main" id="{539B42AB-8179-4320-92DF-F3CC637188AF}"/>
              </a:ext>
            </a:extLst>
          </p:cNvPr>
          <p:cNvGrpSpPr/>
          <p:nvPr/>
        </p:nvGrpSpPr>
        <p:grpSpPr>
          <a:xfrm>
            <a:off x="3862487" y="5248765"/>
            <a:ext cx="2025276" cy="1408573"/>
            <a:chOff x="3431967" y="4712244"/>
            <a:chExt cx="2575213" cy="1944529"/>
          </a:xfrm>
        </p:grpSpPr>
        <p:pic>
          <p:nvPicPr>
            <p:cNvPr id="26634" name="Picture 10" descr="Four daycare employees test positive for COVID-19 in Kanawha County">
              <a:extLst>
                <a:ext uri="{FF2B5EF4-FFF2-40B4-BE49-F238E27FC236}">
                  <a16:creationId xmlns:a16="http://schemas.microsoft.com/office/drawing/2014/main" id="{89F351C0-AA47-4675-9B04-BE59C7CEB1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1967" y="4712244"/>
              <a:ext cx="2575213" cy="14485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4E70BDB-6667-4A30-807D-88299B0317EA}"/>
                </a:ext>
              </a:extLst>
            </p:cNvPr>
            <p:cNvSpPr txBox="1"/>
            <p:nvPr/>
          </p:nvSpPr>
          <p:spPr>
            <a:xfrm>
              <a:off x="4191287" y="6287441"/>
              <a:ext cx="1056572" cy="369332"/>
            </a:xfrm>
            <a:prstGeom prst="rect">
              <a:avLst/>
            </a:prstGeom>
            <a:noFill/>
          </p:spPr>
          <p:txBody>
            <a:bodyPr wrap="none" rtlCol="0">
              <a:spAutoFit/>
            </a:bodyPr>
            <a:lstStyle/>
            <a:p>
              <a:pPr algn="ctr"/>
              <a:r>
                <a:rPr lang="en-US" dirty="0"/>
                <a:t>Childcare</a:t>
              </a:r>
            </a:p>
          </p:txBody>
        </p:sp>
      </p:grpSp>
      <p:grpSp>
        <p:nvGrpSpPr>
          <p:cNvPr id="16" name="Group 15">
            <a:extLst>
              <a:ext uri="{FF2B5EF4-FFF2-40B4-BE49-F238E27FC236}">
                <a16:creationId xmlns:a16="http://schemas.microsoft.com/office/drawing/2014/main" id="{6C954C89-C1F9-418E-90E8-3DC4257F1C1C}"/>
              </a:ext>
            </a:extLst>
          </p:cNvPr>
          <p:cNvGrpSpPr/>
          <p:nvPr/>
        </p:nvGrpSpPr>
        <p:grpSpPr>
          <a:xfrm>
            <a:off x="8294226" y="4747550"/>
            <a:ext cx="1858203" cy="1108364"/>
            <a:chOff x="6647478" y="4865692"/>
            <a:chExt cx="2838723" cy="1673712"/>
          </a:xfrm>
        </p:grpSpPr>
        <p:pic>
          <p:nvPicPr>
            <p:cNvPr id="26636" name="Picture 12" descr="Free GED Program - Eastern Monroe Public Library">
              <a:extLst>
                <a:ext uri="{FF2B5EF4-FFF2-40B4-BE49-F238E27FC236}">
                  <a16:creationId xmlns:a16="http://schemas.microsoft.com/office/drawing/2014/main" id="{52F65543-2A89-416D-9C72-F8EFA80E89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7478" y="4865692"/>
              <a:ext cx="2838723" cy="11416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0D90BA8-E80B-4B60-86A0-50F8B1AC2550}"/>
                </a:ext>
              </a:extLst>
            </p:cNvPr>
            <p:cNvSpPr txBox="1"/>
            <p:nvPr/>
          </p:nvSpPr>
          <p:spPr>
            <a:xfrm>
              <a:off x="7584998" y="6170072"/>
              <a:ext cx="1114985" cy="369332"/>
            </a:xfrm>
            <a:prstGeom prst="rect">
              <a:avLst/>
            </a:prstGeom>
            <a:noFill/>
          </p:spPr>
          <p:txBody>
            <a:bodyPr wrap="none" rtlCol="0">
              <a:spAutoFit/>
            </a:bodyPr>
            <a:lstStyle/>
            <a:p>
              <a:pPr algn="ctr"/>
              <a:r>
                <a:rPr lang="en-US" dirty="0"/>
                <a:t>Education</a:t>
              </a:r>
            </a:p>
          </p:txBody>
        </p:sp>
      </p:grpSp>
      <p:grpSp>
        <p:nvGrpSpPr>
          <p:cNvPr id="8" name="Group 7">
            <a:extLst>
              <a:ext uri="{FF2B5EF4-FFF2-40B4-BE49-F238E27FC236}">
                <a16:creationId xmlns:a16="http://schemas.microsoft.com/office/drawing/2014/main" id="{050A35B6-BA17-491D-92D7-0D84498E40EB}"/>
              </a:ext>
            </a:extLst>
          </p:cNvPr>
          <p:cNvGrpSpPr/>
          <p:nvPr/>
        </p:nvGrpSpPr>
        <p:grpSpPr>
          <a:xfrm>
            <a:off x="381598" y="2350210"/>
            <a:ext cx="1430032" cy="1836402"/>
            <a:chOff x="819660" y="2771208"/>
            <a:chExt cx="1765670" cy="2176449"/>
          </a:xfrm>
        </p:grpSpPr>
        <p:pic>
          <p:nvPicPr>
            <p:cNvPr id="26638" name="Picture 14" descr="Safe Parks - BJs Park &amp; Recreation Products">
              <a:extLst>
                <a:ext uri="{FF2B5EF4-FFF2-40B4-BE49-F238E27FC236}">
                  <a16:creationId xmlns:a16="http://schemas.microsoft.com/office/drawing/2014/main" id="{4B771B52-3D48-46BA-BF98-2427B5094E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9660" y="3181987"/>
              <a:ext cx="1765670" cy="176567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24B7392-2911-46DB-A543-CB44F47640CB}"/>
                </a:ext>
              </a:extLst>
            </p:cNvPr>
            <p:cNvSpPr txBox="1"/>
            <p:nvPr/>
          </p:nvSpPr>
          <p:spPr>
            <a:xfrm>
              <a:off x="1137949" y="2771208"/>
              <a:ext cx="1129092" cy="369332"/>
            </a:xfrm>
            <a:prstGeom prst="rect">
              <a:avLst/>
            </a:prstGeom>
            <a:noFill/>
          </p:spPr>
          <p:txBody>
            <a:bodyPr wrap="none" rtlCol="0">
              <a:spAutoFit/>
            </a:bodyPr>
            <a:lstStyle/>
            <a:p>
              <a:r>
                <a:rPr lang="en-US" dirty="0"/>
                <a:t>Safe Parks</a:t>
              </a:r>
            </a:p>
          </p:txBody>
        </p:sp>
      </p:grpSp>
      <p:pic>
        <p:nvPicPr>
          <p:cNvPr id="22" name="Picture 21">
            <a:extLst>
              <a:ext uri="{FF2B5EF4-FFF2-40B4-BE49-F238E27FC236}">
                <a16:creationId xmlns:a16="http://schemas.microsoft.com/office/drawing/2014/main" id="{BF979F56-179E-AADE-5122-0F0DFB3A49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8894" y="2581749"/>
            <a:ext cx="4106974" cy="1557696"/>
          </a:xfrm>
          <a:prstGeom prst="rect">
            <a:avLst/>
          </a:prstGeom>
        </p:spPr>
      </p:pic>
      <p:grpSp>
        <p:nvGrpSpPr>
          <p:cNvPr id="3" name="Group 2">
            <a:extLst>
              <a:ext uri="{FF2B5EF4-FFF2-40B4-BE49-F238E27FC236}">
                <a16:creationId xmlns:a16="http://schemas.microsoft.com/office/drawing/2014/main" id="{C7CCC9DF-4A71-4656-D7F4-7753A7B3F833}"/>
              </a:ext>
            </a:extLst>
          </p:cNvPr>
          <p:cNvGrpSpPr/>
          <p:nvPr/>
        </p:nvGrpSpPr>
        <p:grpSpPr>
          <a:xfrm>
            <a:off x="119480" y="4667178"/>
            <a:ext cx="1258230" cy="1285874"/>
            <a:chOff x="2120280" y="5109668"/>
            <a:chExt cx="1815947" cy="1466854"/>
          </a:xfrm>
        </p:grpSpPr>
        <p:pic>
          <p:nvPicPr>
            <p:cNvPr id="26628" name="Picture 4" descr="To Claim a Tax Break, You Need to Move Quickly | National Apartment  Association">
              <a:extLst>
                <a:ext uri="{FF2B5EF4-FFF2-40B4-BE49-F238E27FC236}">
                  <a16:creationId xmlns:a16="http://schemas.microsoft.com/office/drawing/2014/main" id="{60EDDB7E-CFA6-4567-A9E2-FE5FF0B077C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20280" y="5109668"/>
              <a:ext cx="1815947" cy="100738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E52EF71-B387-32F5-8E5C-B2DE9C2591C6}"/>
                </a:ext>
              </a:extLst>
            </p:cNvPr>
            <p:cNvSpPr txBox="1"/>
            <p:nvPr/>
          </p:nvSpPr>
          <p:spPr>
            <a:xfrm>
              <a:off x="2286127" y="6207190"/>
              <a:ext cx="1484252" cy="369332"/>
            </a:xfrm>
            <a:prstGeom prst="rect">
              <a:avLst/>
            </a:prstGeom>
            <a:noFill/>
          </p:spPr>
          <p:txBody>
            <a:bodyPr wrap="none" rtlCol="0">
              <a:spAutoFit/>
            </a:bodyPr>
            <a:lstStyle/>
            <a:p>
              <a:pPr algn="ctr"/>
              <a:r>
                <a:rPr lang="en-US" dirty="0"/>
                <a:t>Tax Incentives</a:t>
              </a:r>
            </a:p>
          </p:txBody>
        </p:sp>
      </p:grpSp>
      <p:pic>
        <p:nvPicPr>
          <p:cNvPr id="12" name="Picture 6" descr="Dallas College offers free job skills program – The Brookhaven Courier">
            <a:extLst>
              <a:ext uri="{FF2B5EF4-FFF2-40B4-BE49-F238E27FC236}">
                <a16:creationId xmlns:a16="http://schemas.microsoft.com/office/drawing/2014/main" id="{7B1615C4-79BF-7494-5E44-7AD8923FC12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34608" y="589624"/>
            <a:ext cx="1471183" cy="117694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nector: Elbow 12">
            <a:extLst>
              <a:ext uri="{FF2B5EF4-FFF2-40B4-BE49-F238E27FC236}">
                <a16:creationId xmlns:a16="http://schemas.microsoft.com/office/drawing/2014/main" id="{189C3727-81EA-3882-81B8-1AFCD5DDA1DB}"/>
              </a:ext>
            </a:extLst>
          </p:cNvPr>
          <p:cNvCxnSpPr>
            <a:stCxn id="26628" idx="3"/>
            <a:endCxn id="26626" idx="2"/>
          </p:cNvCxnSpPr>
          <p:nvPr/>
        </p:nvCxnSpPr>
        <p:spPr>
          <a:xfrm flipV="1">
            <a:off x="1377710" y="1840880"/>
            <a:ext cx="1670989" cy="3267846"/>
          </a:xfrm>
          <a:prstGeom prst="bentConnector2">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4B5780EA-65F6-F847-0172-B2F0F518605F}"/>
              </a:ext>
            </a:extLst>
          </p:cNvPr>
          <p:cNvCxnSpPr>
            <a:cxnSpLocks/>
            <a:stCxn id="26634" idx="3"/>
            <a:endCxn id="26636" idx="1"/>
          </p:cNvCxnSpPr>
          <p:nvPr/>
        </p:nvCxnSpPr>
        <p:spPr>
          <a:xfrm flipV="1">
            <a:off x="5887763" y="5125565"/>
            <a:ext cx="2406463" cy="647851"/>
          </a:xfrm>
          <a:prstGeom prst="bentConnector3">
            <a:avLst>
              <a:gd name="adj1" fmla="val 50000"/>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F1D8BAC5-15BD-DB6C-6DD2-D6411BCDB5E3}"/>
              </a:ext>
            </a:extLst>
          </p:cNvPr>
          <p:cNvCxnSpPr>
            <a:cxnSpLocks/>
            <a:stCxn id="26634" idx="1"/>
            <a:endCxn id="26638" idx="3"/>
          </p:cNvCxnSpPr>
          <p:nvPr/>
        </p:nvCxnSpPr>
        <p:spPr>
          <a:xfrm rot="10800000">
            <a:off x="1811631" y="3441712"/>
            <a:ext cx="2050857" cy="2331705"/>
          </a:xfrm>
          <a:prstGeom prst="bentConnector3">
            <a:avLst>
              <a:gd name="adj1" fmla="val 50000"/>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082624AC-EE5A-DEF0-A5C6-231E64374B45}"/>
              </a:ext>
            </a:extLst>
          </p:cNvPr>
          <p:cNvCxnSpPr>
            <a:cxnSpLocks/>
            <a:stCxn id="26628" idx="3"/>
            <a:endCxn id="26638" idx="3"/>
          </p:cNvCxnSpPr>
          <p:nvPr/>
        </p:nvCxnSpPr>
        <p:spPr>
          <a:xfrm flipV="1">
            <a:off x="1377710" y="3441711"/>
            <a:ext cx="433920" cy="1667015"/>
          </a:xfrm>
          <a:prstGeom prst="bentConnector3">
            <a:avLst>
              <a:gd name="adj1" fmla="val 152683"/>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032A753-9BD7-5DAE-B8E7-BDCD4E211209}"/>
              </a:ext>
            </a:extLst>
          </p:cNvPr>
          <p:cNvCxnSpPr>
            <a:cxnSpLocks/>
            <a:stCxn id="26636" idx="3"/>
            <a:endCxn id="26632" idx="3"/>
          </p:cNvCxnSpPr>
          <p:nvPr/>
        </p:nvCxnSpPr>
        <p:spPr>
          <a:xfrm flipH="1" flipV="1">
            <a:off x="9779054" y="3564496"/>
            <a:ext cx="373375" cy="1561069"/>
          </a:xfrm>
          <a:prstGeom prst="bentConnector3">
            <a:avLst>
              <a:gd name="adj1" fmla="val -61225"/>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52D18F71-5DA1-D218-1309-CCA48915A978}"/>
              </a:ext>
            </a:extLst>
          </p:cNvPr>
          <p:cNvCxnSpPr>
            <a:cxnSpLocks/>
            <a:stCxn id="26632" idx="3"/>
            <a:endCxn id="12" idx="3"/>
          </p:cNvCxnSpPr>
          <p:nvPr/>
        </p:nvCxnSpPr>
        <p:spPr>
          <a:xfrm flipH="1" flipV="1">
            <a:off x="9205791" y="1178098"/>
            <a:ext cx="573263" cy="2386398"/>
          </a:xfrm>
          <a:prstGeom prst="bentConnector3">
            <a:avLst>
              <a:gd name="adj1" fmla="val -39877"/>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EE397AEA-E395-77DE-E39C-10A50956792F}"/>
              </a:ext>
            </a:extLst>
          </p:cNvPr>
          <p:cNvCxnSpPr>
            <a:cxnSpLocks/>
            <a:stCxn id="26626" idx="3"/>
          </p:cNvCxnSpPr>
          <p:nvPr/>
        </p:nvCxnSpPr>
        <p:spPr>
          <a:xfrm>
            <a:off x="3879612" y="1178099"/>
            <a:ext cx="3923680" cy="101180"/>
          </a:xfrm>
          <a:prstGeom prst="bentConnector3">
            <a:avLst>
              <a:gd name="adj1" fmla="val 50000"/>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67652934-B4A0-A959-B71D-CFCC5073C966}"/>
              </a:ext>
            </a:extLst>
          </p:cNvPr>
          <p:cNvCxnSpPr>
            <a:cxnSpLocks/>
            <a:stCxn id="26636" idx="3"/>
            <a:endCxn id="26626" idx="0"/>
          </p:cNvCxnSpPr>
          <p:nvPr/>
        </p:nvCxnSpPr>
        <p:spPr>
          <a:xfrm flipH="1" flipV="1">
            <a:off x="3048699" y="515317"/>
            <a:ext cx="7103730" cy="4610248"/>
          </a:xfrm>
          <a:prstGeom prst="bentConnector4">
            <a:avLst>
              <a:gd name="adj1" fmla="val -3218"/>
              <a:gd name="adj2" fmla="val 104959"/>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B130ABD-7D25-48FF-C1DB-72C8156038B1}"/>
              </a:ext>
            </a:extLst>
          </p:cNvPr>
          <p:cNvSpPr txBox="1"/>
          <p:nvPr/>
        </p:nvSpPr>
        <p:spPr>
          <a:xfrm>
            <a:off x="7963489" y="183101"/>
            <a:ext cx="1013419" cy="369332"/>
          </a:xfrm>
          <a:prstGeom prst="rect">
            <a:avLst/>
          </a:prstGeom>
          <a:noFill/>
        </p:spPr>
        <p:txBody>
          <a:bodyPr wrap="none" rtlCol="0">
            <a:spAutoFit/>
          </a:bodyPr>
          <a:lstStyle/>
          <a:p>
            <a:r>
              <a:rPr lang="en-US" dirty="0"/>
              <a:t>Job Skills</a:t>
            </a:r>
          </a:p>
        </p:txBody>
      </p:sp>
      <p:cxnSp>
        <p:nvCxnSpPr>
          <p:cNvPr id="57" name="Connector: Elbow 56">
            <a:extLst>
              <a:ext uri="{FF2B5EF4-FFF2-40B4-BE49-F238E27FC236}">
                <a16:creationId xmlns:a16="http://schemas.microsoft.com/office/drawing/2014/main" id="{0E3C7DE5-7CA4-86E7-923C-0247758E81AB}"/>
              </a:ext>
            </a:extLst>
          </p:cNvPr>
          <p:cNvCxnSpPr>
            <a:cxnSpLocks/>
            <a:stCxn id="26634" idx="3"/>
            <a:endCxn id="12" idx="3"/>
          </p:cNvCxnSpPr>
          <p:nvPr/>
        </p:nvCxnSpPr>
        <p:spPr>
          <a:xfrm flipV="1">
            <a:off x="5887763" y="1178098"/>
            <a:ext cx="3318028" cy="4595318"/>
          </a:xfrm>
          <a:prstGeom prst="bentConnector3">
            <a:avLst>
              <a:gd name="adj1" fmla="val 155304"/>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24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1000"/>
                                        <p:tgtEl>
                                          <p:spTgt spid="48"/>
                                        </p:tgtEl>
                                      </p:cBhvr>
                                    </p:animEffect>
                                    <p:anim calcmode="lin" valueType="num">
                                      <p:cBhvr>
                                        <p:cTn id="15" dur="1000" fill="hold"/>
                                        <p:tgtEl>
                                          <p:spTgt spid="48"/>
                                        </p:tgtEl>
                                        <p:attrNameLst>
                                          <p:attrName>ppt_x</p:attrName>
                                        </p:attrNameLst>
                                      </p:cBhvr>
                                      <p:tavLst>
                                        <p:tav tm="0">
                                          <p:val>
                                            <p:strVal val="#ppt_x"/>
                                          </p:val>
                                        </p:tav>
                                        <p:tav tm="100000">
                                          <p:val>
                                            <p:strVal val="#ppt_x"/>
                                          </p:val>
                                        </p:tav>
                                      </p:tavLst>
                                    </p:anim>
                                    <p:anim calcmode="lin" valueType="num">
                                      <p:cBhvr>
                                        <p:cTn id="16" dur="1000" fill="hold"/>
                                        <p:tgtEl>
                                          <p:spTgt spid="4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1000"/>
                                        <p:tgtEl>
                                          <p:spTgt spid="40"/>
                                        </p:tgtEl>
                                      </p:cBhvr>
                                    </p:animEffect>
                                    <p:anim calcmode="lin" valueType="num">
                                      <p:cBhvr>
                                        <p:cTn id="27" dur="1000" fill="hold"/>
                                        <p:tgtEl>
                                          <p:spTgt spid="40"/>
                                        </p:tgtEl>
                                        <p:attrNameLst>
                                          <p:attrName>ppt_x</p:attrName>
                                        </p:attrNameLst>
                                      </p:cBhvr>
                                      <p:tavLst>
                                        <p:tav tm="0">
                                          <p:val>
                                            <p:strVal val="#ppt_x"/>
                                          </p:val>
                                        </p:tav>
                                        <p:tav tm="100000">
                                          <p:val>
                                            <p:strVal val="#ppt_x"/>
                                          </p:val>
                                        </p:tav>
                                      </p:tavLst>
                                    </p:anim>
                                    <p:anim calcmode="lin" valueType="num">
                                      <p:cBhvr>
                                        <p:cTn id="28" dur="1000" fill="hold"/>
                                        <p:tgtEl>
                                          <p:spTgt spid="4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1000"/>
                                        <p:tgtEl>
                                          <p:spTgt spid="37"/>
                                        </p:tgtEl>
                                      </p:cBhvr>
                                    </p:animEffect>
                                    <p:anim calcmode="lin" valueType="num">
                                      <p:cBhvr>
                                        <p:cTn id="32" dur="1000" fill="hold"/>
                                        <p:tgtEl>
                                          <p:spTgt spid="37"/>
                                        </p:tgtEl>
                                        <p:attrNameLst>
                                          <p:attrName>ppt_x</p:attrName>
                                        </p:attrNameLst>
                                      </p:cBhvr>
                                      <p:tavLst>
                                        <p:tav tm="0">
                                          <p:val>
                                            <p:strVal val="#ppt_x"/>
                                          </p:val>
                                        </p:tav>
                                        <p:tav tm="100000">
                                          <p:val>
                                            <p:strVal val="#ppt_x"/>
                                          </p:val>
                                        </p:tav>
                                      </p:tavLst>
                                    </p:anim>
                                    <p:anim calcmode="lin" valueType="num">
                                      <p:cBhvr>
                                        <p:cTn id="3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1000"/>
                                        <p:tgtEl>
                                          <p:spTgt spid="57"/>
                                        </p:tgtEl>
                                      </p:cBhvr>
                                    </p:animEffect>
                                    <p:anim calcmode="lin" valueType="num">
                                      <p:cBhvr>
                                        <p:cTn id="44" dur="1000" fill="hold"/>
                                        <p:tgtEl>
                                          <p:spTgt spid="57"/>
                                        </p:tgtEl>
                                        <p:attrNameLst>
                                          <p:attrName>ppt_x</p:attrName>
                                        </p:attrNameLst>
                                      </p:cBhvr>
                                      <p:tavLst>
                                        <p:tav tm="0">
                                          <p:val>
                                            <p:strVal val="#ppt_x"/>
                                          </p:val>
                                        </p:tav>
                                        <p:tav tm="100000">
                                          <p:val>
                                            <p:strVal val="#ppt_x"/>
                                          </p:val>
                                        </p:tav>
                                      </p:tavLst>
                                    </p:anim>
                                    <p:anim calcmode="lin" valueType="num">
                                      <p:cBhvr>
                                        <p:cTn id="45"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anim calcmode="lin" valueType="num">
                                      <p:cBhvr>
                                        <p:cTn id="51" dur="1000" fill="hold"/>
                                        <p:tgtEl>
                                          <p:spTgt spid="30"/>
                                        </p:tgtEl>
                                        <p:attrNameLst>
                                          <p:attrName>ppt_x</p:attrName>
                                        </p:attrNameLst>
                                      </p:cBhvr>
                                      <p:tavLst>
                                        <p:tav tm="0">
                                          <p:val>
                                            <p:strVal val="#ppt_x"/>
                                          </p:val>
                                        </p:tav>
                                        <p:tav tm="100000">
                                          <p:val>
                                            <p:strVal val="#ppt_x"/>
                                          </p:val>
                                        </p:tav>
                                      </p:tavLst>
                                    </p:anim>
                                    <p:anim calcmode="lin" valueType="num">
                                      <p:cBhvr>
                                        <p:cTn id="5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1000"/>
                                        <p:tgtEl>
                                          <p:spTgt spid="33"/>
                                        </p:tgtEl>
                                      </p:cBhvr>
                                    </p:animEffect>
                                    <p:anim calcmode="lin" valueType="num">
                                      <p:cBhvr>
                                        <p:cTn id="58" dur="1000" fill="hold"/>
                                        <p:tgtEl>
                                          <p:spTgt spid="33"/>
                                        </p:tgtEl>
                                        <p:attrNameLst>
                                          <p:attrName>ppt_x</p:attrName>
                                        </p:attrNameLst>
                                      </p:cBhvr>
                                      <p:tavLst>
                                        <p:tav tm="0">
                                          <p:val>
                                            <p:strVal val="#ppt_x"/>
                                          </p:val>
                                        </p:tav>
                                        <p:tav tm="100000">
                                          <p:val>
                                            <p:strVal val="#ppt_x"/>
                                          </p:val>
                                        </p:tav>
                                      </p:tavLst>
                                    </p:anim>
                                    <p:anim calcmode="lin" valueType="num">
                                      <p:cBhvr>
                                        <p:cTn id="5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8A802-77BA-A116-1A91-ECA20860808A}"/>
              </a:ext>
            </a:extLst>
          </p:cNvPr>
          <p:cNvSpPr>
            <a:spLocks noGrp="1"/>
          </p:cNvSpPr>
          <p:nvPr>
            <p:ph type="title"/>
          </p:nvPr>
        </p:nvSpPr>
        <p:spPr>
          <a:xfrm>
            <a:off x="658996" y="5066647"/>
            <a:ext cx="10515600" cy="1325563"/>
          </a:xfrm>
        </p:spPr>
        <p:txBody>
          <a:bodyPr>
            <a:normAutofit/>
          </a:bodyPr>
          <a:lstStyle/>
          <a:p>
            <a:pPr algn="ctr"/>
            <a:r>
              <a:rPr lang="en-US" sz="4000" b="1" dirty="0"/>
              <a:t>is a complex intervention.</a:t>
            </a:r>
          </a:p>
        </p:txBody>
      </p:sp>
      <p:pic>
        <p:nvPicPr>
          <p:cNvPr id="4" name="Content Placeholder 3">
            <a:extLst>
              <a:ext uri="{FF2B5EF4-FFF2-40B4-BE49-F238E27FC236}">
                <a16:creationId xmlns:a16="http://schemas.microsoft.com/office/drawing/2014/main" id="{8EB73F5E-6BEF-B347-12CA-F863A7A82F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5505" y="820466"/>
            <a:ext cx="10515600" cy="3988365"/>
          </a:xfrm>
          <a:prstGeom prst="rect">
            <a:avLst/>
          </a:prstGeom>
        </p:spPr>
      </p:pic>
    </p:spTree>
    <p:extLst>
      <p:ext uri="{BB962C8B-B14F-4D97-AF65-F5344CB8AC3E}">
        <p14:creationId xmlns:p14="http://schemas.microsoft.com/office/powerpoint/2010/main" val="1409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w what? – Journey to my heart….">
            <a:extLst>
              <a:ext uri="{FF2B5EF4-FFF2-40B4-BE49-F238E27FC236}">
                <a16:creationId xmlns:a16="http://schemas.microsoft.com/office/drawing/2014/main" id="{F8875273-39E8-70E0-3F0A-C9F3560C26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856" y="551791"/>
            <a:ext cx="8420669" cy="559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312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D9CF31-D2D1-4191-AC41-4BBA3136080C}"/>
              </a:ext>
            </a:extLst>
          </p:cNvPr>
          <p:cNvSpPr txBox="1"/>
          <p:nvPr/>
        </p:nvSpPr>
        <p:spPr>
          <a:xfrm>
            <a:off x="2638721" y="907158"/>
            <a:ext cx="1702710" cy="369332"/>
          </a:xfrm>
          <a:prstGeom prst="rect">
            <a:avLst/>
          </a:prstGeom>
          <a:noFill/>
        </p:spPr>
        <p:txBody>
          <a:bodyPr wrap="none" rtlCol="0">
            <a:spAutoFit/>
          </a:bodyPr>
          <a:lstStyle/>
          <a:p>
            <a:r>
              <a:rPr lang="en-US" dirty="0"/>
              <a:t>Housing Density</a:t>
            </a:r>
          </a:p>
        </p:txBody>
      </p:sp>
      <p:pic>
        <p:nvPicPr>
          <p:cNvPr id="26626" name="Picture 2" descr="Relocation :: University of Rochester">
            <a:extLst>
              <a:ext uri="{FF2B5EF4-FFF2-40B4-BE49-F238E27FC236}">
                <a16:creationId xmlns:a16="http://schemas.microsoft.com/office/drawing/2014/main" id="{52E139DA-A804-42DA-8789-AD388F0B9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9604" y="1273629"/>
            <a:ext cx="1661827" cy="13255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F64AA56-12D9-4BE9-BBC5-3A258E6567CD}"/>
              </a:ext>
            </a:extLst>
          </p:cNvPr>
          <p:cNvSpPr txBox="1"/>
          <p:nvPr/>
        </p:nvSpPr>
        <p:spPr>
          <a:xfrm>
            <a:off x="5288660" y="954477"/>
            <a:ext cx="1399294" cy="369332"/>
          </a:xfrm>
          <a:prstGeom prst="rect">
            <a:avLst/>
          </a:prstGeom>
          <a:noFill/>
        </p:spPr>
        <p:txBody>
          <a:bodyPr wrap="none" rtlCol="0">
            <a:spAutoFit/>
          </a:bodyPr>
          <a:lstStyle/>
          <a:p>
            <a:r>
              <a:rPr lang="en-US" dirty="0"/>
              <a:t>Tax Incentive</a:t>
            </a:r>
          </a:p>
        </p:txBody>
      </p:sp>
      <p:pic>
        <p:nvPicPr>
          <p:cNvPr id="26628" name="Picture 4" descr="To Claim a Tax Break, You Need to Move Quickly | National Apartment  Association">
            <a:extLst>
              <a:ext uri="{FF2B5EF4-FFF2-40B4-BE49-F238E27FC236}">
                <a16:creationId xmlns:a16="http://schemas.microsoft.com/office/drawing/2014/main" id="{60EDDB7E-CFA6-4567-A9E2-FE5FF0B077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0334" y="1440437"/>
            <a:ext cx="1815947" cy="1007386"/>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Dallas College offers free job skills program – The Brookhaven Courier">
            <a:extLst>
              <a:ext uri="{FF2B5EF4-FFF2-40B4-BE49-F238E27FC236}">
                <a16:creationId xmlns:a16="http://schemas.microsoft.com/office/drawing/2014/main" id="{E8EE1C46-0A37-49A4-BE03-4256F9503A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19634" y="1266840"/>
            <a:ext cx="1678572" cy="134285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F26C721-D40B-42ED-9C6E-2C329FBC692D}"/>
              </a:ext>
            </a:extLst>
          </p:cNvPr>
          <p:cNvSpPr txBox="1"/>
          <p:nvPr/>
        </p:nvSpPr>
        <p:spPr>
          <a:xfrm>
            <a:off x="7927023" y="791356"/>
            <a:ext cx="1013419" cy="369332"/>
          </a:xfrm>
          <a:prstGeom prst="rect">
            <a:avLst/>
          </a:prstGeom>
          <a:noFill/>
        </p:spPr>
        <p:txBody>
          <a:bodyPr wrap="none" rtlCol="0">
            <a:spAutoFit/>
          </a:bodyPr>
          <a:lstStyle/>
          <a:p>
            <a:r>
              <a:rPr lang="en-US" dirty="0"/>
              <a:t>Job Skills</a:t>
            </a:r>
          </a:p>
        </p:txBody>
      </p:sp>
      <p:grpSp>
        <p:nvGrpSpPr>
          <p:cNvPr id="14" name="Group 13">
            <a:extLst>
              <a:ext uri="{FF2B5EF4-FFF2-40B4-BE49-F238E27FC236}">
                <a16:creationId xmlns:a16="http://schemas.microsoft.com/office/drawing/2014/main" id="{514A54DA-A32E-4FD1-80E1-6A0F4384DF5A}"/>
              </a:ext>
            </a:extLst>
          </p:cNvPr>
          <p:cNvGrpSpPr/>
          <p:nvPr/>
        </p:nvGrpSpPr>
        <p:grpSpPr>
          <a:xfrm>
            <a:off x="10177654" y="767139"/>
            <a:ext cx="1544012" cy="1966508"/>
            <a:chOff x="10004837" y="3386995"/>
            <a:chExt cx="1544012" cy="1966508"/>
          </a:xfrm>
        </p:grpSpPr>
        <p:pic>
          <p:nvPicPr>
            <p:cNvPr id="26632" name="Picture 8" descr="Mixed-Use Neighborhood Zone (Formerly Business Park) | Kittery ME">
              <a:extLst>
                <a:ext uri="{FF2B5EF4-FFF2-40B4-BE49-F238E27FC236}">
                  <a16:creationId xmlns:a16="http://schemas.microsoft.com/office/drawing/2014/main" id="{4B0FDE10-D284-4A06-9371-501F8D3935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97898" y="4033326"/>
              <a:ext cx="1320177" cy="13201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B866264-EEAD-48E0-915E-71738F44BEC2}"/>
                </a:ext>
              </a:extLst>
            </p:cNvPr>
            <p:cNvSpPr txBox="1"/>
            <p:nvPr/>
          </p:nvSpPr>
          <p:spPr>
            <a:xfrm>
              <a:off x="10004837" y="3386995"/>
              <a:ext cx="1544012" cy="646331"/>
            </a:xfrm>
            <a:prstGeom prst="rect">
              <a:avLst/>
            </a:prstGeom>
            <a:noFill/>
          </p:spPr>
          <p:txBody>
            <a:bodyPr wrap="none" rtlCol="0">
              <a:spAutoFit/>
            </a:bodyPr>
            <a:lstStyle/>
            <a:p>
              <a:pPr algn="ctr"/>
              <a:r>
                <a:rPr lang="en-US" dirty="0"/>
                <a:t>Neighborhood</a:t>
              </a:r>
            </a:p>
            <a:p>
              <a:pPr algn="ctr"/>
              <a:r>
                <a:rPr lang="en-US" dirty="0"/>
                <a:t> Businesses</a:t>
              </a:r>
            </a:p>
          </p:txBody>
        </p:sp>
      </p:grpSp>
      <p:grpSp>
        <p:nvGrpSpPr>
          <p:cNvPr id="18" name="Group 17">
            <a:extLst>
              <a:ext uri="{FF2B5EF4-FFF2-40B4-BE49-F238E27FC236}">
                <a16:creationId xmlns:a16="http://schemas.microsoft.com/office/drawing/2014/main" id="{539B42AB-8179-4320-92DF-F3CC637188AF}"/>
              </a:ext>
            </a:extLst>
          </p:cNvPr>
          <p:cNvGrpSpPr/>
          <p:nvPr/>
        </p:nvGrpSpPr>
        <p:grpSpPr>
          <a:xfrm>
            <a:off x="1043374" y="4714022"/>
            <a:ext cx="2575213" cy="1944529"/>
            <a:chOff x="3431967" y="4712244"/>
            <a:chExt cx="2575213" cy="1944529"/>
          </a:xfrm>
        </p:grpSpPr>
        <p:pic>
          <p:nvPicPr>
            <p:cNvPr id="26634" name="Picture 10" descr="Four daycare employees test positive for COVID-19 in Kanawha County">
              <a:extLst>
                <a:ext uri="{FF2B5EF4-FFF2-40B4-BE49-F238E27FC236}">
                  <a16:creationId xmlns:a16="http://schemas.microsoft.com/office/drawing/2014/main" id="{89F351C0-AA47-4675-9B04-BE59C7CEB14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1967" y="4712244"/>
              <a:ext cx="2575213" cy="14485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4E70BDB-6667-4A30-807D-88299B0317EA}"/>
                </a:ext>
              </a:extLst>
            </p:cNvPr>
            <p:cNvSpPr txBox="1"/>
            <p:nvPr/>
          </p:nvSpPr>
          <p:spPr>
            <a:xfrm>
              <a:off x="4191287" y="6287441"/>
              <a:ext cx="1056572" cy="369332"/>
            </a:xfrm>
            <a:prstGeom prst="rect">
              <a:avLst/>
            </a:prstGeom>
            <a:noFill/>
          </p:spPr>
          <p:txBody>
            <a:bodyPr wrap="none" rtlCol="0">
              <a:spAutoFit/>
            </a:bodyPr>
            <a:lstStyle/>
            <a:p>
              <a:pPr algn="ctr"/>
              <a:r>
                <a:rPr lang="en-US" dirty="0"/>
                <a:t>Childcare</a:t>
              </a:r>
            </a:p>
          </p:txBody>
        </p:sp>
      </p:grpSp>
      <p:grpSp>
        <p:nvGrpSpPr>
          <p:cNvPr id="16" name="Group 15">
            <a:extLst>
              <a:ext uri="{FF2B5EF4-FFF2-40B4-BE49-F238E27FC236}">
                <a16:creationId xmlns:a16="http://schemas.microsoft.com/office/drawing/2014/main" id="{6C954C89-C1F9-418E-90E8-3DC4257F1C1C}"/>
              </a:ext>
            </a:extLst>
          </p:cNvPr>
          <p:cNvGrpSpPr/>
          <p:nvPr/>
        </p:nvGrpSpPr>
        <p:grpSpPr>
          <a:xfrm>
            <a:off x="6737236" y="4835044"/>
            <a:ext cx="2838723" cy="1673712"/>
            <a:chOff x="6647478" y="4865692"/>
            <a:chExt cx="2838723" cy="1673712"/>
          </a:xfrm>
        </p:grpSpPr>
        <p:pic>
          <p:nvPicPr>
            <p:cNvPr id="26636" name="Picture 12" descr="Free GED Program - Eastern Monroe Public Library">
              <a:extLst>
                <a:ext uri="{FF2B5EF4-FFF2-40B4-BE49-F238E27FC236}">
                  <a16:creationId xmlns:a16="http://schemas.microsoft.com/office/drawing/2014/main" id="{52F65543-2A89-416D-9C72-F8EFA80E892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7478" y="4865692"/>
              <a:ext cx="2838723" cy="11416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0D90BA8-E80B-4B60-86A0-50F8B1AC2550}"/>
                </a:ext>
              </a:extLst>
            </p:cNvPr>
            <p:cNvSpPr txBox="1"/>
            <p:nvPr/>
          </p:nvSpPr>
          <p:spPr>
            <a:xfrm>
              <a:off x="7585001" y="6170072"/>
              <a:ext cx="1114985" cy="369332"/>
            </a:xfrm>
            <a:prstGeom prst="rect">
              <a:avLst/>
            </a:prstGeom>
            <a:noFill/>
          </p:spPr>
          <p:txBody>
            <a:bodyPr wrap="none" rtlCol="0">
              <a:spAutoFit/>
            </a:bodyPr>
            <a:lstStyle/>
            <a:p>
              <a:pPr algn="ctr"/>
              <a:r>
                <a:rPr lang="en-US" dirty="0"/>
                <a:t>Education</a:t>
              </a:r>
            </a:p>
          </p:txBody>
        </p:sp>
      </p:grpSp>
      <p:grpSp>
        <p:nvGrpSpPr>
          <p:cNvPr id="8" name="Group 7">
            <a:extLst>
              <a:ext uri="{FF2B5EF4-FFF2-40B4-BE49-F238E27FC236}">
                <a16:creationId xmlns:a16="http://schemas.microsoft.com/office/drawing/2014/main" id="{050A35B6-BA17-491D-92D7-0D84498E40EB}"/>
              </a:ext>
            </a:extLst>
          </p:cNvPr>
          <p:cNvGrpSpPr/>
          <p:nvPr/>
        </p:nvGrpSpPr>
        <p:grpSpPr>
          <a:xfrm>
            <a:off x="222391" y="495033"/>
            <a:ext cx="1765670" cy="2176449"/>
            <a:chOff x="819660" y="2771208"/>
            <a:chExt cx="1765670" cy="2176449"/>
          </a:xfrm>
        </p:grpSpPr>
        <p:pic>
          <p:nvPicPr>
            <p:cNvPr id="26638" name="Picture 14" descr="Safe Parks - BJs Park &amp; Recreation Products">
              <a:extLst>
                <a:ext uri="{FF2B5EF4-FFF2-40B4-BE49-F238E27FC236}">
                  <a16:creationId xmlns:a16="http://schemas.microsoft.com/office/drawing/2014/main" id="{4B771B52-3D48-46BA-BF98-2427B5094E6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9660" y="3181987"/>
              <a:ext cx="1765670" cy="176567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24B7392-2911-46DB-A543-CB44F47640CB}"/>
                </a:ext>
              </a:extLst>
            </p:cNvPr>
            <p:cNvSpPr txBox="1"/>
            <p:nvPr/>
          </p:nvSpPr>
          <p:spPr>
            <a:xfrm>
              <a:off x="1137949" y="2771208"/>
              <a:ext cx="1129092" cy="369332"/>
            </a:xfrm>
            <a:prstGeom prst="rect">
              <a:avLst/>
            </a:prstGeom>
            <a:noFill/>
          </p:spPr>
          <p:txBody>
            <a:bodyPr wrap="none" rtlCol="0">
              <a:spAutoFit/>
            </a:bodyPr>
            <a:lstStyle/>
            <a:p>
              <a:r>
                <a:rPr lang="en-US" dirty="0"/>
                <a:t>Safe Parks</a:t>
              </a:r>
            </a:p>
          </p:txBody>
        </p:sp>
      </p:grpSp>
      <p:pic>
        <p:nvPicPr>
          <p:cNvPr id="23" name="Picture 2" descr="5+ Logic Model Templates - Word, PDF | Free &amp;amp; Premium Templates">
            <a:extLst>
              <a:ext uri="{FF2B5EF4-FFF2-40B4-BE49-F238E27FC236}">
                <a16:creationId xmlns:a16="http://schemas.microsoft.com/office/drawing/2014/main" id="{F0317572-D104-4104-91F9-DA9E679161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0334" y="2893826"/>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5+ Logic Model Templates - Word, PDF | Free &amp;amp; Premium Templates">
            <a:extLst>
              <a:ext uri="{FF2B5EF4-FFF2-40B4-BE49-F238E27FC236}">
                <a16:creationId xmlns:a16="http://schemas.microsoft.com/office/drawing/2014/main" id="{DCB763A0-D7D1-4D8D-8024-34FE52E33B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9521" y="2890327"/>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5+ Logic Model Templates - Word, PDF | Free &amp;amp; Premium Templates">
            <a:extLst>
              <a:ext uri="{FF2B5EF4-FFF2-40B4-BE49-F238E27FC236}">
                <a16:creationId xmlns:a16="http://schemas.microsoft.com/office/drawing/2014/main" id="{261AA77A-1527-4CAD-98F5-42D12A1106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589" y="2901174"/>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5+ Logic Model Templates - Word, PDF | Free &amp;amp; Premium Templates">
            <a:extLst>
              <a:ext uri="{FF2B5EF4-FFF2-40B4-BE49-F238E27FC236}">
                <a16:creationId xmlns:a16="http://schemas.microsoft.com/office/drawing/2014/main" id="{6961E42E-04BA-4B65-AB25-40D1303C57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3564" y="2899269"/>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5+ Logic Model Templates - Word, PDF | Free &amp;amp; Premium Templates">
            <a:extLst>
              <a:ext uri="{FF2B5EF4-FFF2-40B4-BE49-F238E27FC236}">
                <a16:creationId xmlns:a16="http://schemas.microsoft.com/office/drawing/2014/main" id="{BC333D76-C5CD-4CA7-9705-79B61FB237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00066" y="2899268"/>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5+ Logic Model Templates - Word, PDF | Free &amp;amp; Premium Templates">
            <a:extLst>
              <a:ext uri="{FF2B5EF4-FFF2-40B4-BE49-F238E27FC236}">
                <a16:creationId xmlns:a16="http://schemas.microsoft.com/office/drawing/2014/main" id="{CE0D2E87-DD9A-4E02-A77D-EF95BC3A55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8177" y="4823871"/>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5+ Logic Model Templates - Word, PDF | Free &amp;amp; Premium Templates">
            <a:extLst>
              <a:ext uri="{FF2B5EF4-FFF2-40B4-BE49-F238E27FC236}">
                <a16:creationId xmlns:a16="http://schemas.microsoft.com/office/drawing/2014/main" id="{B5E73657-85AC-44BA-BD0A-B36A588C9F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37023" y="4714022"/>
            <a:ext cx="2025275" cy="1512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56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626"/>
                                        </p:tgtEl>
                                        <p:attrNameLst>
                                          <p:attrName>style.visibility</p:attrName>
                                        </p:attrNameLst>
                                      </p:cBhvr>
                                      <p:to>
                                        <p:strVal val="visible"/>
                                      </p:to>
                                    </p:set>
                                    <p:animEffect transition="in" filter="fade">
                                      <p:cBhvr>
                                        <p:cTn id="17" dur="1000"/>
                                        <p:tgtEl>
                                          <p:spTgt spid="26626"/>
                                        </p:tgtEl>
                                      </p:cBhvr>
                                    </p:animEffect>
                                    <p:anim calcmode="lin" valueType="num">
                                      <p:cBhvr>
                                        <p:cTn id="18" dur="1000" fill="hold"/>
                                        <p:tgtEl>
                                          <p:spTgt spid="26626"/>
                                        </p:tgtEl>
                                        <p:attrNameLst>
                                          <p:attrName>ppt_x</p:attrName>
                                        </p:attrNameLst>
                                      </p:cBhvr>
                                      <p:tavLst>
                                        <p:tav tm="0">
                                          <p:val>
                                            <p:strVal val="#ppt_x"/>
                                          </p:val>
                                        </p:tav>
                                        <p:tav tm="100000">
                                          <p:val>
                                            <p:strVal val="#ppt_x"/>
                                          </p:val>
                                        </p:tav>
                                      </p:tavLst>
                                    </p:anim>
                                    <p:anim calcmode="lin" valueType="num">
                                      <p:cBhvr>
                                        <p:cTn id="19" dur="1000" fill="hold"/>
                                        <p:tgtEl>
                                          <p:spTgt spid="266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6628"/>
                                        </p:tgtEl>
                                        <p:attrNameLst>
                                          <p:attrName>style.visibility</p:attrName>
                                        </p:attrNameLst>
                                      </p:cBhvr>
                                      <p:to>
                                        <p:strVal val="visible"/>
                                      </p:to>
                                    </p:set>
                                    <p:animEffect transition="in" filter="fade">
                                      <p:cBhvr>
                                        <p:cTn id="47" dur="1000"/>
                                        <p:tgtEl>
                                          <p:spTgt spid="26628"/>
                                        </p:tgtEl>
                                      </p:cBhvr>
                                    </p:animEffect>
                                    <p:anim calcmode="lin" valueType="num">
                                      <p:cBhvr>
                                        <p:cTn id="48" dur="1000" fill="hold"/>
                                        <p:tgtEl>
                                          <p:spTgt spid="26628"/>
                                        </p:tgtEl>
                                        <p:attrNameLst>
                                          <p:attrName>ppt_x</p:attrName>
                                        </p:attrNameLst>
                                      </p:cBhvr>
                                      <p:tavLst>
                                        <p:tav tm="0">
                                          <p:val>
                                            <p:strVal val="#ppt_x"/>
                                          </p:val>
                                        </p:tav>
                                        <p:tav tm="100000">
                                          <p:val>
                                            <p:strVal val="#ppt_x"/>
                                          </p:val>
                                        </p:tav>
                                      </p:tavLst>
                                    </p:anim>
                                    <p:anim calcmode="lin" valueType="num">
                                      <p:cBhvr>
                                        <p:cTn id="49" dur="1000" fill="hold"/>
                                        <p:tgtEl>
                                          <p:spTgt spid="2662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6630"/>
                                        </p:tgtEl>
                                        <p:attrNameLst>
                                          <p:attrName>style.visibility</p:attrName>
                                        </p:attrNameLst>
                                      </p:cBhvr>
                                      <p:to>
                                        <p:strVal val="visible"/>
                                      </p:to>
                                    </p:set>
                                    <p:animEffect transition="in" filter="fade">
                                      <p:cBhvr>
                                        <p:cTn id="62" dur="1000"/>
                                        <p:tgtEl>
                                          <p:spTgt spid="26630"/>
                                        </p:tgtEl>
                                      </p:cBhvr>
                                    </p:animEffect>
                                    <p:anim calcmode="lin" valueType="num">
                                      <p:cBhvr>
                                        <p:cTn id="63" dur="1000" fill="hold"/>
                                        <p:tgtEl>
                                          <p:spTgt spid="26630"/>
                                        </p:tgtEl>
                                        <p:attrNameLst>
                                          <p:attrName>ppt_x</p:attrName>
                                        </p:attrNameLst>
                                      </p:cBhvr>
                                      <p:tavLst>
                                        <p:tav tm="0">
                                          <p:val>
                                            <p:strVal val="#ppt_x"/>
                                          </p:val>
                                        </p:tav>
                                        <p:tav tm="100000">
                                          <p:val>
                                            <p:strVal val="#ppt_x"/>
                                          </p:val>
                                        </p:tav>
                                      </p:tavLst>
                                    </p:anim>
                                    <p:anim calcmode="lin" valueType="num">
                                      <p:cBhvr>
                                        <p:cTn id="64" dur="1000" fill="hold"/>
                                        <p:tgtEl>
                                          <p:spTgt spid="2663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1000"/>
                                        <p:tgtEl>
                                          <p:spTgt spid="28"/>
                                        </p:tgtEl>
                                      </p:cBhvr>
                                    </p:animEffect>
                                    <p:anim calcmode="lin" valueType="num">
                                      <p:cBhvr>
                                        <p:cTn id="73" dur="1000" fill="hold"/>
                                        <p:tgtEl>
                                          <p:spTgt spid="28"/>
                                        </p:tgtEl>
                                        <p:attrNameLst>
                                          <p:attrName>ppt_x</p:attrName>
                                        </p:attrNameLst>
                                      </p:cBhvr>
                                      <p:tavLst>
                                        <p:tav tm="0">
                                          <p:val>
                                            <p:strVal val="#ppt_x"/>
                                          </p:val>
                                        </p:tav>
                                        <p:tav tm="100000">
                                          <p:val>
                                            <p:strVal val="#ppt_x"/>
                                          </p:val>
                                        </p:tav>
                                      </p:tavLst>
                                    </p:anim>
                                    <p:anim calcmode="lin" valueType="num">
                                      <p:cBhvr>
                                        <p:cTn id="74" dur="1000" fill="hold"/>
                                        <p:tgtEl>
                                          <p:spTgt spid="2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1000"/>
                                        <p:tgtEl>
                                          <p:spTgt spid="14"/>
                                        </p:tgtEl>
                                      </p:cBhvr>
                                    </p:animEffect>
                                    <p:anim calcmode="lin" valueType="num">
                                      <p:cBhvr>
                                        <p:cTn id="78" dur="1000" fill="hold"/>
                                        <p:tgtEl>
                                          <p:spTgt spid="14"/>
                                        </p:tgtEl>
                                        <p:attrNameLst>
                                          <p:attrName>ppt_x</p:attrName>
                                        </p:attrNameLst>
                                      </p:cBhvr>
                                      <p:tavLst>
                                        <p:tav tm="0">
                                          <p:val>
                                            <p:strVal val="#ppt_x"/>
                                          </p:val>
                                        </p:tav>
                                        <p:tav tm="100000">
                                          <p:val>
                                            <p:strVal val="#ppt_x"/>
                                          </p:val>
                                        </p:tav>
                                      </p:tavLst>
                                    </p:anim>
                                    <p:anim calcmode="lin" valueType="num">
                                      <p:cBhvr>
                                        <p:cTn id="7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D9CF31-D2D1-4191-AC41-4BBA3136080C}"/>
              </a:ext>
            </a:extLst>
          </p:cNvPr>
          <p:cNvSpPr txBox="1"/>
          <p:nvPr/>
        </p:nvSpPr>
        <p:spPr>
          <a:xfrm>
            <a:off x="2638721" y="907158"/>
            <a:ext cx="1702710" cy="369332"/>
          </a:xfrm>
          <a:prstGeom prst="rect">
            <a:avLst/>
          </a:prstGeom>
          <a:noFill/>
        </p:spPr>
        <p:txBody>
          <a:bodyPr wrap="none" rtlCol="0">
            <a:spAutoFit/>
          </a:bodyPr>
          <a:lstStyle/>
          <a:p>
            <a:r>
              <a:rPr lang="en-US" dirty="0"/>
              <a:t>Housing Density</a:t>
            </a:r>
          </a:p>
        </p:txBody>
      </p:sp>
      <p:pic>
        <p:nvPicPr>
          <p:cNvPr id="26626" name="Picture 2" descr="Relocation :: University of Rochester">
            <a:extLst>
              <a:ext uri="{FF2B5EF4-FFF2-40B4-BE49-F238E27FC236}">
                <a16:creationId xmlns:a16="http://schemas.microsoft.com/office/drawing/2014/main" id="{52E139DA-A804-42DA-8789-AD388F0B9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9604" y="1273629"/>
            <a:ext cx="1661827" cy="13255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F64AA56-12D9-4BE9-BBC5-3A258E6567CD}"/>
              </a:ext>
            </a:extLst>
          </p:cNvPr>
          <p:cNvSpPr txBox="1"/>
          <p:nvPr/>
        </p:nvSpPr>
        <p:spPr>
          <a:xfrm>
            <a:off x="5288660" y="954477"/>
            <a:ext cx="1399294" cy="369332"/>
          </a:xfrm>
          <a:prstGeom prst="rect">
            <a:avLst/>
          </a:prstGeom>
          <a:noFill/>
        </p:spPr>
        <p:txBody>
          <a:bodyPr wrap="none" rtlCol="0">
            <a:spAutoFit/>
          </a:bodyPr>
          <a:lstStyle/>
          <a:p>
            <a:r>
              <a:rPr lang="en-US" dirty="0"/>
              <a:t>Tax Incentive</a:t>
            </a:r>
          </a:p>
        </p:txBody>
      </p:sp>
      <p:pic>
        <p:nvPicPr>
          <p:cNvPr id="26628" name="Picture 4" descr="To Claim a Tax Break, You Need to Move Quickly | National Apartment  Association">
            <a:extLst>
              <a:ext uri="{FF2B5EF4-FFF2-40B4-BE49-F238E27FC236}">
                <a16:creationId xmlns:a16="http://schemas.microsoft.com/office/drawing/2014/main" id="{60EDDB7E-CFA6-4567-A9E2-FE5FF0B077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0334" y="1440437"/>
            <a:ext cx="1815947" cy="1007386"/>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Dallas College offers free job skills program – The Brookhaven Courier">
            <a:extLst>
              <a:ext uri="{FF2B5EF4-FFF2-40B4-BE49-F238E27FC236}">
                <a16:creationId xmlns:a16="http://schemas.microsoft.com/office/drawing/2014/main" id="{E8EE1C46-0A37-49A4-BE03-4256F9503A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19634" y="1266840"/>
            <a:ext cx="1678572" cy="134285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F26C721-D40B-42ED-9C6E-2C329FBC692D}"/>
              </a:ext>
            </a:extLst>
          </p:cNvPr>
          <p:cNvSpPr txBox="1"/>
          <p:nvPr/>
        </p:nvSpPr>
        <p:spPr>
          <a:xfrm>
            <a:off x="7927023" y="791356"/>
            <a:ext cx="1013419" cy="369332"/>
          </a:xfrm>
          <a:prstGeom prst="rect">
            <a:avLst/>
          </a:prstGeom>
          <a:noFill/>
        </p:spPr>
        <p:txBody>
          <a:bodyPr wrap="none" rtlCol="0">
            <a:spAutoFit/>
          </a:bodyPr>
          <a:lstStyle/>
          <a:p>
            <a:r>
              <a:rPr lang="en-US" dirty="0"/>
              <a:t>Job Skills</a:t>
            </a:r>
          </a:p>
        </p:txBody>
      </p:sp>
      <p:grpSp>
        <p:nvGrpSpPr>
          <p:cNvPr id="14" name="Group 13">
            <a:extLst>
              <a:ext uri="{FF2B5EF4-FFF2-40B4-BE49-F238E27FC236}">
                <a16:creationId xmlns:a16="http://schemas.microsoft.com/office/drawing/2014/main" id="{514A54DA-A32E-4FD1-80E1-6A0F4384DF5A}"/>
              </a:ext>
            </a:extLst>
          </p:cNvPr>
          <p:cNvGrpSpPr/>
          <p:nvPr/>
        </p:nvGrpSpPr>
        <p:grpSpPr>
          <a:xfrm>
            <a:off x="10177654" y="767139"/>
            <a:ext cx="1544012" cy="1966508"/>
            <a:chOff x="10004837" y="3386995"/>
            <a:chExt cx="1544012" cy="1966508"/>
          </a:xfrm>
        </p:grpSpPr>
        <p:pic>
          <p:nvPicPr>
            <p:cNvPr id="26632" name="Picture 8" descr="Mixed-Use Neighborhood Zone (Formerly Business Park) | Kittery ME">
              <a:extLst>
                <a:ext uri="{FF2B5EF4-FFF2-40B4-BE49-F238E27FC236}">
                  <a16:creationId xmlns:a16="http://schemas.microsoft.com/office/drawing/2014/main" id="{4B0FDE10-D284-4A06-9371-501F8D3935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97898" y="4033326"/>
              <a:ext cx="1320177" cy="13201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B866264-EEAD-48E0-915E-71738F44BEC2}"/>
                </a:ext>
              </a:extLst>
            </p:cNvPr>
            <p:cNvSpPr txBox="1"/>
            <p:nvPr/>
          </p:nvSpPr>
          <p:spPr>
            <a:xfrm>
              <a:off x="10004837" y="3386995"/>
              <a:ext cx="1544012" cy="646331"/>
            </a:xfrm>
            <a:prstGeom prst="rect">
              <a:avLst/>
            </a:prstGeom>
            <a:noFill/>
          </p:spPr>
          <p:txBody>
            <a:bodyPr wrap="none" rtlCol="0">
              <a:spAutoFit/>
            </a:bodyPr>
            <a:lstStyle/>
            <a:p>
              <a:pPr algn="ctr"/>
              <a:r>
                <a:rPr lang="en-US" dirty="0"/>
                <a:t>Neighborhood</a:t>
              </a:r>
            </a:p>
            <a:p>
              <a:pPr algn="ctr"/>
              <a:r>
                <a:rPr lang="en-US" dirty="0"/>
                <a:t> Businesses</a:t>
              </a:r>
            </a:p>
          </p:txBody>
        </p:sp>
      </p:grpSp>
      <p:grpSp>
        <p:nvGrpSpPr>
          <p:cNvPr id="18" name="Group 17">
            <a:extLst>
              <a:ext uri="{FF2B5EF4-FFF2-40B4-BE49-F238E27FC236}">
                <a16:creationId xmlns:a16="http://schemas.microsoft.com/office/drawing/2014/main" id="{539B42AB-8179-4320-92DF-F3CC637188AF}"/>
              </a:ext>
            </a:extLst>
          </p:cNvPr>
          <p:cNvGrpSpPr/>
          <p:nvPr/>
        </p:nvGrpSpPr>
        <p:grpSpPr>
          <a:xfrm>
            <a:off x="1043374" y="4714022"/>
            <a:ext cx="2575213" cy="1944529"/>
            <a:chOff x="3431967" y="4712244"/>
            <a:chExt cx="2575213" cy="1944529"/>
          </a:xfrm>
        </p:grpSpPr>
        <p:pic>
          <p:nvPicPr>
            <p:cNvPr id="26634" name="Picture 10" descr="Four daycare employees test positive for COVID-19 in Kanawha County">
              <a:extLst>
                <a:ext uri="{FF2B5EF4-FFF2-40B4-BE49-F238E27FC236}">
                  <a16:creationId xmlns:a16="http://schemas.microsoft.com/office/drawing/2014/main" id="{89F351C0-AA47-4675-9B04-BE59C7CEB14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1967" y="4712244"/>
              <a:ext cx="2575213" cy="14485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4E70BDB-6667-4A30-807D-88299B0317EA}"/>
                </a:ext>
              </a:extLst>
            </p:cNvPr>
            <p:cNvSpPr txBox="1"/>
            <p:nvPr/>
          </p:nvSpPr>
          <p:spPr>
            <a:xfrm>
              <a:off x="4191287" y="6287441"/>
              <a:ext cx="1056572" cy="369332"/>
            </a:xfrm>
            <a:prstGeom prst="rect">
              <a:avLst/>
            </a:prstGeom>
            <a:noFill/>
          </p:spPr>
          <p:txBody>
            <a:bodyPr wrap="none" rtlCol="0">
              <a:spAutoFit/>
            </a:bodyPr>
            <a:lstStyle/>
            <a:p>
              <a:pPr algn="ctr"/>
              <a:r>
                <a:rPr lang="en-US" dirty="0"/>
                <a:t>Childcare</a:t>
              </a:r>
            </a:p>
          </p:txBody>
        </p:sp>
      </p:grpSp>
      <p:pic>
        <p:nvPicPr>
          <p:cNvPr id="26636" name="Picture 12" descr="Free GED Program - Eastern Monroe Public Library">
            <a:extLst>
              <a:ext uri="{FF2B5EF4-FFF2-40B4-BE49-F238E27FC236}">
                <a16:creationId xmlns:a16="http://schemas.microsoft.com/office/drawing/2014/main" id="{52F65543-2A89-416D-9C72-F8EFA80E892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97943" y="4924984"/>
            <a:ext cx="2838723" cy="114166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50A35B6-BA17-491D-92D7-0D84498E40EB}"/>
              </a:ext>
            </a:extLst>
          </p:cNvPr>
          <p:cNvGrpSpPr/>
          <p:nvPr/>
        </p:nvGrpSpPr>
        <p:grpSpPr>
          <a:xfrm>
            <a:off x="222391" y="495033"/>
            <a:ext cx="1765670" cy="2176449"/>
            <a:chOff x="819660" y="2771208"/>
            <a:chExt cx="1765670" cy="2176449"/>
          </a:xfrm>
        </p:grpSpPr>
        <p:pic>
          <p:nvPicPr>
            <p:cNvPr id="26638" name="Picture 14" descr="Safe Parks - BJs Park &amp; Recreation Products">
              <a:extLst>
                <a:ext uri="{FF2B5EF4-FFF2-40B4-BE49-F238E27FC236}">
                  <a16:creationId xmlns:a16="http://schemas.microsoft.com/office/drawing/2014/main" id="{4B771B52-3D48-46BA-BF98-2427B5094E6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9660" y="3181987"/>
              <a:ext cx="1765670" cy="176567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24B7392-2911-46DB-A543-CB44F47640CB}"/>
                </a:ext>
              </a:extLst>
            </p:cNvPr>
            <p:cNvSpPr txBox="1"/>
            <p:nvPr/>
          </p:nvSpPr>
          <p:spPr>
            <a:xfrm>
              <a:off x="1137949" y="2771208"/>
              <a:ext cx="1129092" cy="369332"/>
            </a:xfrm>
            <a:prstGeom prst="rect">
              <a:avLst/>
            </a:prstGeom>
            <a:noFill/>
          </p:spPr>
          <p:txBody>
            <a:bodyPr wrap="none" rtlCol="0">
              <a:spAutoFit/>
            </a:bodyPr>
            <a:lstStyle/>
            <a:p>
              <a:r>
                <a:rPr lang="en-US" dirty="0"/>
                <a:t>Safe Parks</a:t>
              </a:r>
            </a:p>
          </p:txBody>
        </p:sp>
      </p:grpSp>
      <p:pic>
        <p:nvPicPr>
          <p:cNvPr id="23" name="Picture 2" descr="5+ Logic Model Templates - Word, PDF | Free &amp;amp; Premium Templates">
            <a:extLst>
              <a:ext uri="{FF2B5EF4-FFF2-40B4-BE49-F238E27FC236}">
                <a16:creationId xmlns:a16="http://schemas.microsoft.com/office/drawing/2014/main" id="{F0317572-D104-4104-91F9-DA9E679161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0334" y="2893826"/>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5+ Logic Model Templates - Word, PDF | Free &amp;amp; Premium Templates">
            <a:extLst>
              <a:ext uri="{FF2B5EF4-FFF2-40B4-BE49-F238E27FC236}">
                <a16:creationId xmlns:a16="http://schemas.microsoft.com/office/drawing/2014/main" id="{DCB763A0-D7D1-4D8D-8024-34FE52E33B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19929" y="2893826"/>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5+ Logic Model Templates - Word, PDF | Free &amp;amp; Premium Templates">
            <a:extLst>
              <a:ext uri="{FF2B5EF4-FFF2-40B4-BE49-F238E27FC236}">
                <a16:creationId xmlns:a16="http://schemas.microsoft.com/office/drawing/2014/main" id="{261AA77A-1527-4CAD-98F5-42D12A1106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589" y="2901174"/>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5+ Logic Model Templates - Word, PDF | Free &amp;amp; Premium Templates">
            <a:extLst>
              <a:ext uri="{FF2B5EF4-FFF2-40B4-BE49-F238E27FC236}">
                <a16:creationId xmlns:a16="http://schemas.microsoft.com/office/drawing/2014/main" id="{6961E42E-04BA-4B65-AB25-40D1303C57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3564" y="2899269"/>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5+ Logic Model Templates - Word, PDF | Free &amp;amp; Premium Templates">
            <a:extLst>
              <a:ext uri="{FF2B5EF4-FFF2-40B4-BE49-F238E27FC236}">
                <a16:creationId xmlns:a16="http://schemas.microsoft.com/office/drawing/2014/main" id="{BC333D76-C5CD-4CA7-9705-79B61FB237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18165" y="2899271"/>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5+ Logic Model Templates - Word, PDF | Free &amp;amp; Premium Templates">
            <a:extLst>
              <a:ext uri="{FF2B5EF4-FFF2-40B4-BE49-F238E27FC236}">
                <a16:creationId xmlns:a16="http://schemas.microsoft.com/office/drawing/2014/main" id="{CE0D2E87-DD9A-4E02-A77D-EF95BC3A55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8177" y="4823871"/>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5+ Logic Model Templates - Word, PDF | Free &amp;amp; Premium Templates">
            <a:extLst>
              <a:ext uri="{FF2B5EF4-FFF2-40B4-BE49-F238E27FC236}">
                <a16:creationId xmlns:a16="http://schemas.microsoft.com/office/drawing/2014/main" id="{B5E73657-85AC-44BA-BD0A-B36A588C9F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37023" y="4714022"/>
            <a:ext cx="2025275" cy="15122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BF85DDE-68A8-4345-B412-F9A0DF51A22A}"/>
              </a:ext>
            </a:extLst>
          </p:cNvPr>
          <p:cNvSpPr txBox="1"/>
          <p:nvPr/>
        </p:nvSpPr>
        <p:spPr>
          <a:xfrm>
            <a:off x="373037" y="3480178"/>
            <a:ext cx="1598836" cy="369332"/>
          </a:xfrm>
          <a:prstGeom prst="rect">
            <a:avLst/>
          </a:prstGeom>
          <a:solidFill>
            <a:srgbClr val="FFC000"/>
          </a:solidFill>
        </p:spPr>
        <p:txBody>
          <a:bodyPr wrap="none" rtlCol="0">
            <a:spAutoFit/>
          </a:bodyPr>
          <a:lstStyle/>
          <a:p>
            <a:pPr algn="ctr"/>
            <a:r>
              <a:rPr lang="en-US" dirty="0"/>
              <a:t>Park Utilization</a:t>
            </a:r>
          </a:p>
        </p:txBody>
      </p:sp>
      <p:sp>
        <p:nvSpPr>
          <p:cNvPr id="31" name="TextBox 30">
            <a:extLst>
              <a:ext uri="{FF2B5EF4-FFF2-40B4-BE49-F238E27FC236}">
                <a16:creationId xmlns:a16="http://schemas.microsoft.com/office/drawing/2014/main" id="{C37D6927-B4C4-4867-B303-183CE5A26FDE}"/>
              </a:ext>
            </a:extLst>
          </p:cNvPr>
          <p:cNvSpPr txBox="1"/>
          <p:nvPr/>
        </p:nvSpPr>
        <p:spPr>
          <a:xfrm>
            <a:off x="2732774" y="3377697"/>
            <a:ext cx="1814086" cy="646331"/>
          </a:xfrm>
          <a:prstGeom prst="rect">
            <a:avLst/>
          </a:prstGeom>
          <a:solidFill>
            <a:srgbClr val="FFC000"/>
          </a:solidFill>
        </p:spPr>
        <p:txBody>
          <a:bodyPr wrap="none" rtlCol="0">
            <a:spAutoFit/>
          </a:bodyPr>
          <a:lstStyle/>
          <a:p>
            <a:pPr algn="ctr"/>
            <a:r>
              <a:rPr lang="en-US" dirty="0"/>
              <a:t>Reduced Housing</a:t>
            </a:r>
          </a:p>
          <a:p>
            <a:pPr algn="ctr"/>
            <a:r>
              <a:rPr lang="en-US" dirty="0"/>
              <a:t>Density</a:t>
            </a:r>
          </a:p>
        </p:txBody>
      </p:sp>
      <p:sp>
        <p:nvSpPr>
          <p:cNvPr id="32" name="TextBox 31">
            <a:extLst>
              <a:ext uri="{FF2B5EF4-FFF2-40B4-BE49-F238E27FC236}">
                <a16:creationId xmlns:a16="http://schemas.microsoft.com/office/drawing/2014/main" id="{23DBADA5-19E6-4224-864A-89E27733F43C}"/>
              </a:ext>
            </a:extLst>
          </p:cNvPr>
          <p:cNvSpPr txBox="1"/>
          <p:nvPr/>
        </p:nvSpPr>
        <p:spPr>
          <a:xfrm>
            <a:off x="5296485" y="3280011"/>
            <a:ext cx="1611078" cy="923330"/>
          </a:xfrm>
          <a:prstGeom prst="rect">
            <a:avLst/>
          </a:prstGeom>
          <a:solidFill>
            <a:srgbClr val="FFC000"/>
          </a:solidFill>
        </p:spPr>
        <p:txBody>
          <a:bodyPr wrap="square" rtlCol="0">
            <a:spAutoFit/>
          </a:bodyPr>
          <a:lstStyle/>
          <a:p>
            <a:pPr algn="ctr"/>
            <a:r>
              <a:rPr lang="en-US" dirty="0"/>
              <a:t>Residents Remaining in Neighborhood</a:t>
            </a:r>
          </a:p>
        </p:txBody>
      </p:sp>
      <p:sp>
        <p:nvSpPr>
          <p:cNvPr id="33" name="TextBox 32">
            <a:extLst>
              <a:ext uri="{FF2B5EF4-FFF2-40B4-BE49-F238E27FC236}">
                <a16:creationId xmlns:a16="http://schemas.microsoft.com/office/drawing/2014/main" id="{6BC292EE-B07D-4319-9FC6-8D33AD1DD2AA}"/>
              </a:ext>
            </a:extLst>
          </p:cNvPr>
          <p:cNvSpPr txBox="1"/>
          <p:nvPr/>
        </p:nvSpPr>
        <p:spPr>
          <a:xfrm>
            <a:off x="7753381" y="3341678"/>
            <a:ext cx="1611078" cy="646331"/>
          </a:xfrm>
          <a:prstGeom prst="rect">
            <a:avLst/>
          </a:prstGeom>
          <a:solidFill>
            <a:srgbClr val="FFC000"/>
          </a:solidFill>
        </p:spPr>
        <p:txBody>
          <a:bodyPr wrap="square" rtlCol="0">
            <a:spAutoFit/>
          </a:bodyPr>
          <a:lstStyle/>
          <a:p>
            <a:pPr algn="ctr"/>
            <a:r>
              <a:rPr lang="en-US" dirty="0"/>
              <a:t>Retrained and employed</a:t>
            </a:r>
          </a:p>
        </p:txBody>
      </p:sp>
      <p:sp>
        <p:nvSpPr>
          <p:cNvPr id="34" name="TextBox 33">
            <a:extLst>
              <a:ext uri="{FF2B5EF4-FFF2-40B4-BE49-F238E27FC236}">
                <a16:creationId xmlns:a16="http://schemas.microsoft.com/office/drawing/2014/main" id="{1B6EEF34-27B3-4853-B2B4-D288696D28EF}"/>
              </a:ext>
            </a:extLst>
          </p:cNvPr>
          <p:cNvSpPr txBox="1"/>
          <p:nvPr/>
        </p:nvSpPr>
        <p:spPr>
          <a:xfrm>
            <a:off x="10225263" y="3239198"/>
            <a:ext cx="1611078" cy="923330"/>
          </a:xfrm>
          <a:prstGeom prst="rect">
            <a:avLst/>
          </a:prstGeom>
          <a:solidFill>
            <a:srgbClr val="FFC000"/>
          </a:solidFill>
        </p:spPr>
        <p:txBody>
          <a:bodyPr wrap="square" rtlCol="0">
            <a:spAutoFit/>
          </a:bodyPr>
          <a:lstStyle/>
          <a:p>
            <a:pPr algn="ctr"/>
            <a:r>
              <a:rPr lang="en-US" dirty="0"/>
              <a:t>New locally owned businesses</a:t>
            </a:r>
          </a:p>
        </p:txBody>
      </p:sp>
      <p:sp>
        <p:nvSpPr>
          <p:cNvPr id="35" name="TextBox 34">
            <a:extLst>
              <a:ext uri="{FF2B5EF4-FFF2-40B4-BE49-F238E27FC236}">
                <a16:creationId xmlns:a16="http://schemas.microsoft.com/office/drawing/2014/main" id="{ABA78E53-F28D-46B2-A575-6338E2D2F4BA}"/>
              </a:ext>
            </a:extLst>
          </p:cNvPr>
          <p:cNvSpPr txBox="1"/>
          <p:nvPr/>
        </p:nvSpPr>
        <p:spPr>
          <a:xfrm>
            <a:off x="4341431" y="5277214"/>
            <a:ext cx="1611078" cy="646331"/>
          </a:xfrm>
          <a:prstGeom prst="rect">
            <a:avLst/>
          </a:prstGeom>
          <a:solidFill>
            <a:srgbClr val="FFC000"/>
          </a:solidFill>
        </p:spPr>
        <p:txBody>
          <a:bodyPr wrap="square" rtlCol="0">
            <a:spAutoFit/>
          </a:bodyPr>
          <a:lstStyle/>
          <a:p>
            <a:pPr algn="ctr"/>
            <a:r>
              <a:rPr lang="en-US" dirty="0"/>
              <a:t>Spouses at Work</a:t>
            </a:r>
          </a:p>
        </p:txBody>
      </p:sp>
      <p:sp>
        <p:nvSpPr>
          <p:cNvPr id="36" name="TextBox 35">
            <a:extLst>
              <a:ext uri="{FF2B5EF4-FFF2-40B4-BE49-F238E27FC236}">
                <a16:creationId xmlns:a16="http://schemas.microsoft.com/office/drawing/2014/main" id="{3556F1BF-AA16-4A9F-91E2-68E88E28F758}"/>
              </a:ext>
            </a:extLst>
          </p:cNvPr>
          <p:cNvSpPr txBox="1"/>
          <p:nvPr/>
        </p:nvSpPr>
        <p:spPr>
          <a:xfrm>
            <a:off x="10128201" y="5146958"/>
            <a:ext cx="1611078" cy="646331"/>
          </a:xfrm>
          <a:prstGeom prst="rect">
            <a:avLst/>
          </a:prstGeom>
          <a:solidFill>
            <a:srgbClr val="FFC000"/>
          </a:solidFill>
        </p:spPr>
        <p:txBody>
          <a:bodyPr wrap="square" rtlCol="0">
            <a:spAutoFit/>
          </a:bodyPr>
          <a:lstStyle/>
          <a:p>
            <a:pPr algn="ctr"/>
            <a:r>
              <a:rPr lang="en-US" dirty="0"/>
              <a:t>High School Diploma</a:t>
            </a:r>
          </a:p>
        </p:txBody>
      </p:sp>
      <p:sp>
        <p:nvSpPr>
          <p:cNvPr id="37" name="TextBox 36">
            <a:extLst>
              <a:ext uri="{FF2B5EF4-FFF2-40B4-BE49-F238E27FC236}">
                <a16:creationId xmlns:a16="http://schemas.microsoft.com/office/drawing/2014/main" id="{9BE27498-749A-A738-433C-C16CB387E635}"/>
              </a:ext>
            </a:extLst>
          </p:cNvPr>
          <p:cNvSpPr txBox="1"/>
          <p:nvPr/>
        </p:nvSpPr>
        <p:spPr>
          <a:xfrm>
            <a:off x="7753381" y="6151410"/>
            <a:ext cx="1114985" cy="369332"/>
          </a:xfrm>
          <a:prstGeom prst="rect">
            <a:avLst/>
          </a:prstGeom>
          <a:noFill/>
        </p:spPr>
        <p:txBody>
          <a:bodyPr wrap="none" rtlCol="0">
            <a:spAutoFit/>
          </a:bodyPr>
          <a:lstStyle/>
          <a:p>
            <a:pPr algn="ctr"/>
            <a:r>
              <a:rPr lang="en-US" dirty="0"/>
              <a:t>Education</a:t>
            </a:r>
          </a:p>
        </p:txBody>
      </p:sp>
    </p:spTree>
    <p:extLst>
      <p:ext uri="{BB962C8B-B14F-4D97-AF65-F5344CB8AC3E}">
        <p14:creationId xmlns:p14="http://schemas.microsoft.com/office/powerpoint/2010/main" val="387552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1000"/>
                                        <p:tgtEl>
                                          <p:spTgt spid="35"/>
                                        </p:tgtEl>
                                      </p:cBhvr>
                                    </p:animEffect>
                                    <p:anim calcmode="lin" valueType="num">
                                      <p:cBhvr>
                                        <p:cTn id="42" dur="1000" fill="hold"/>
                                        <p:tgtEl>
                                          <p:spTgt spid="35"/>
                                        </p:tgtEl>
                                        <p:attrNameLst>
                                          <p:attrName>ppt_x</p:attrName>
                                        </p:attrNameLst>
                                      </p:cBhvr>
                                      <p:tavLst>
                                        <p:tav tm="0">
                                          <p:val>
                                            <p:strVal val="#ppt_x"/>
                                          </p:val>
                                        </p:tav>
                                        <p:tav tm="100000">
                                          <p:val>
                                            <p:strVal val="#ppt_x"/>
                                          </p:val>
                                        </p:tav>
                                      </p:tavLst>
                                    </p:anim>
                                    <p:anim calcmode="lin" valueType="num">
                                      <p:cBhvr>
                                        <p:cTn id="4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P spid="32" grpId="0" animBg="1"/>
      <p:bldP spid="33" grpId="0" animBg="1"/>
      <p:bldP spid="34" grpId="0" animBg="1"/>
      <p:bldP spid="35"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F63E3-8385-B5E4-A7F4-CB9925B45CD0}"/>
              </a:ext>
            </a:extLst>
          </p:cNvPr>
          <p:cNvSpPr>
            <a:spLocks noGrp="1"/>
          </p:cNvSpPr>
          <p:nvPr>
            <p:ph type="title"/>
          </p:nvPr>
        </p:nvSpPr>
        <p:spPr/>
        <p:txBody>
          <a:bodyPr/>
          <a:lstStyle/>
          <a:p>
            <a:pPr algn="ctr"/>
            <a:r>
              <a:rPr lang="en-US" dirty="0"/>
              <a:t>What does this strategy miss from an outcomes evaluation perspective?</a:t>
            </a:r>
          </a:p>
        </p:txBody>
      </p:sp>
      <p:pic>
        <p:nvPicPr>
          <p:cNvPr id="1026" name="Picture 2" descr="What's Missing in Your Marketing">
            <a:extLst>
              <a:ext uri="{FF2B5EF4-FFF2-40B4-BE49-F238E27FC236}">
                <a16:creationId xmlns:a16="http://schemas.microsoft.com/office/drawing/2014/main" id="{28CFB391-3F00-F4E5-4689-5B0497F5F50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20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768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D9CF31-D2D1-4191-AC41-4BBA3136080C}"/>
              </a:ext>
            </a:extLst>
          </p:cNvPr>
          <p:cNvSpPr txBox="1"/>
          <p:nvPr/>
        </p:nvSpPr>
        <p:spPr>
          <a:xfrm>
            <a:off x="2176902" y="148846"/>
            <a:ext cx="1702710" cy="369332"/>
          </a:xfrm>
          <a:prstGeom prst="rect">
            <a:avLst/>
          </a:prstGeom>
          <a:noFill/>
        </p:spPr>
        <p:txBody>
          <a:bodyPr wrap="none" rtlCol="0">
            <a:spAutoFit/>
          </a:bodyPr>
          <a:lstStyle/>
          <a:p>
            <a:r>
              <a:rPr lang="en-US" dirty="0"/>
              <a:t>Housing Density</a:t>
            </a:r>
          </a:p>
        </p:txBody>
      </p:sp>
      <p:pic>
        <p:nvPicPr>
          <p:cNvPr id="26626" name="Picture 2" descr="Relocation :: University of Rochester">
            <a:extLst>
              <a:ext uri="{FF2B5EF4-FFF2-40B4-BE49-F238E27FC236}">
                <a16:creationId xmlns:a16="http://schemas.microsoft.com/office/drawing/2014/main" id="{52E139DA-A804-42DA-8789-AD388F0B9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85" y="515317"/>
            <a:ext cx="1661827" cy="13255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F64AA56-12D9-4BE9-BBC5-3A258E6567CD}"/>
              </a:ext>
            </a:extLst>
          </p:cNvPr>
          <p:cNvSpPr txBox="1"/>
          <p:nvPr/>
        </p:nvSpPr>
        <p:spPr>
          <a:xfrm>
            <a:off x="5396353" y="6066247"/>
            <a:ext cx="1399294" cy="369332"/>
          </a:xfrm>
          <a:prstGeom prst="rect">
            <a:avLst/>
          </a:prstGeom>
          <a:noFill/>
        </p:spPr>
        <p:txBody>
          <a:bodyPr wrap="none" rtlCol="0">
            <a:spAutoFit/>
          </a:bodyPr>
          <a:lstStyle/>
          <a:p>
            <a:r>
              <a:rPr lang="en-US" dirty="0"/>
              <a:t>Tax Incentive</a:t>
            </a:r>
          </a:p>
        </p:txBody>
      </p:sp>
      <p:pic>
        <p:nvPicPr>
          <p:cNvPr id="26628" name="Picture 4" descr="To Claim a Tax Break, You Need to Move Quickly | National Apartment  Association">
            <a:extLst>
              <a:ext uri="{FF2B5EF4-FFF2-40B4-BE49-F238E27FC236}">
                <a16:creationId xmlns:a16="http://schemas.microsoft.com/office/drawing/2014/main" id="{60EDDB7E-CFA6-4567-A9E2-FE5FF0B077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0280" y="5109668"/>
            <a:ext cx="1815947" cy="1007386"/>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Dallas College offers free job skills program – The Brookhaven Courier">
            <a:extLst>
              <a:ext uri="{FF2B5EF4-FFF2-40B4-BE49-F238E27FC236}">
                <a16:creationId xmlns:a16="http://schemas.microsoft.com/office/drawing/2014/main" id="{E8EE1C46-0A37-49A4-BE03-4256F9503A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5247" y="519584"/>
            <a:ext cx="1678572" cy="134285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F26C721-D40B-42ED-9C6E-2C329FBC692D}"/>
              </a:ext>
            </a:extLst>
          </p:cNvPr>
          <p:cNvSpPr txBox="1"/>
          <p:nvPr/>
        </p:nvSpPr>
        <p:spPr>
          <a:xfrm>
            <a:off x="8012636" y="44100"/>
            <a:ext cx="1013419" cy="369332"/>
          </a:xfrm>
          <a:prstGeom prst="rect">
            <a:avLst/>
          </a:prstGeom>
          <a:noFill/>
        </p:spPr>
        <p:txBody>
          <a:bodyPr wrap="none" rtlCol="0">
            <a:spAutoFit/>
          </a:bodyPr>
          <a:lstStyle/>
          <a:p>
            <a:r>
              <a:rPr lang="en-US" dirty="0"/>
              <a:t>Job Skills</a:t>
            </a:r>
          </a:p>
        </p:txBody>
      </p:sp>
      <p:grpSp>
        <p:nvGrpSpPr>
          <p:cNvPr id="14" name="Group 13">
            <a:extLst>
              <a:ext uri="{FF2B5EF4-FFF2-40B4-BE49-F238E27FC236}">
                <a16:creationId xmlns:a16="http://schemas.microsoft.com/office/drawing/2014/main" id="{514A54DA-A32E-4FD1-80E1-6A0F4384DF5A}"/>
              </a:ext>
            </a:extLst>
          </p:cNvPr>
          <p:cNvGrpSpPr/>
          <p:nvPr/>
        </p:nvGrpSpPr>
        <p:grpSpPr>
          <a:xfrm>
            <a:off x="10154816" y="1954434"/>
            <a:ext cx="1544012" cy="1966508"/>
            <a:chOff x="10004837" y="3386995"/>
            <a:chExt cx="1544012" cy="1966508"/>
          </a:xfrm>
        </p:grpSpPr>
        <p:pic>
          <p:nvPicPr>
            <p:cNvPr id="26632" name="Picture 8" descr="Mixed-Use Neighborhood Zone (Formerly Business Park) | Kittery ME">
              <a:extLst>
                <a:ext uri="{FF2B5EF4-FFF2-40B4-BE49-F238E27FC236}">
                  <a16:creationId xmlns:a16="http://schemas.microsoft.com/office/drawing/2014/main" id="{4B0FDE10-D284-4A06-9371-501F8D3935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97898" y="4033326"/>
              <a:ext cx="1320177" cy="13201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B866264-EEAD-48E0-915E-71738F44BEC2}"/>
                </a:ext>
              </a:extLst>
            </p:cNvPr>
            <p:cNvSpPr txBox="1"/>
            <p:nvPr/>
          </p:nvSpPr>
          <p:spPr>
            <a:xfrm>
              <a:off x="10004837" y="3386995"/>
              <a:ext cx="1544012" cy="646331"/>
            </a:xfrm>
            <a:prstGeom prst="rect">
              <a:avLst/>
            </a:prstGeom>
            <a:noFill/>
          </p:spPr>
          <p:txBody>
            <a:bodyPr wrap="none" rtlCol="0">
              <a:spAutoFit/>
            </a:bodyPr>
            <a:lstStyle/>
            <a:p>
              <a:pPr algn="ctr"/>
              <a:r>
                <a:rPr lang="en-US" dirty="0"/>
                <a:t>Neighborhood</a:t>
              </a:r>
            </a:p>
            <a:p>
              <a:pPr algn="ctr"/>
              <a:r>
                <a:rPr lang="en-US" dirty="0"/>
                <a:t> Businesses</a:t>
              </a:r>
            </a:p>
          </p:txBody>
        </p:sp>
      </p:grpSp>
      <p:grpSp>
        <p:nvGrpSpPr>
          <p:cNvPr id="18" name="Group 17">
            <a:extLst>
              <a:ext uri="{FF2B5EF4-FFF2-40B4-BE49-F238E27FC236}">
                <a16:creationId xmlns:a16="http://schemas.microsoft.com/office/drawing/2014/main" id="{539B42AB-8179-4320-92DF-F3CC637188AF}"/>
              </a:ext>
            </a:extLst>
          </p:cNvPr>
          <p:cNvGrpSpPr/>
          <p:nvPr/>
        </p:nvGrpSpPr>
        <p:grpSpPr>
          <a:xfrm>
            <a:off x="4252613" y="4920510"/>
            <a:ext cx="2575213" cy="1944529"/>
            <a:chOff x="3431967" y="4712244"/>
            <a:chExt cx="2575213" cy="1944529"/>
          </a:xfrm>
        </p:grpSpPr>
        <p:pic>
          <p:nvPicPr>
            <p:cNvPr id="26634" name="Picture 10" descr="Four daycare employees test positive for COVID-19 in Kanawha County">
              <a:extLst>
                <a:ext uri="{FF2B5EF4-FFF2-40B4-BE49-F238E27FC236}">
                  <a16:creationId xmlns:a16="http://schemas.microsoft.com/office/drawing/2014/main" id="{89F351C0-AA47-4675-9B04-BE59C7CEB14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1967" y="4712244"/>
              <a:ext cx="2575213" cy="14485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4E70BDB-6667-4A30-807D-88299B0317EA}"/>
                </a:ext>
              </a:extLst>
            </p:cNvPr>
            <p:cNvSpPr txBox="1"/>
            <p:nvPr/>
          </p:nvSpPr>
          <p:spPr>
            <a:xfrm>
              <a:off x="4191287" y="6287441"/>
              <a:ext cx="1056572" cy="369332"/>
            </a:xfrm>
            <a:prstGeom prst="rect">
              <a:avLst/>
            </a:prstGeom>
            <a:noFill/>
          </p:spPr>
          <p:txBody>
            <a:bodyPr wrap="none" rtlCol="0">
              <a:spAutoFit/>
            </a:bodyPr>
            <a:lstStyle/>
            <a:p>
              <a:pPr algn="ctr"/>
              <a:r>
                <a:rPr lang="en-US" dirty="0"/>
                <a:t>Childcare</a:t>
              </a:r>
            </a:p>
          </p:txBody>
        </p:sp>
      </p:grpSp>
      <p:grpSp>
        <p:nvGrpSpPr>
          <p:cNvPr id="16" name="Group 15">
            <a:extLst>
              <a:ext uri="{FF2B5EF4-FFF2-40B4-BE49-F238E27FC236}">
                <a16:creationId xmlns:a16="http://schemas.microsoft.com/office/drawing/2014/main" id="{6C954C89-C1F9-418E-90E8-3DC4257F1C1C}"/>
              </a:ext>
            </a:extLst>
          </p:cNvPr>
          <p:cNvGrpSpPr/>
          <p:nvPr/>
        </p:nvGrpSpPr>
        <p:grpSpPr>
          <a:xfrm>
            <a:off x="8611455" y="5065530"/>
            <a:ext cx="2838723" cy="1673712"/>
            <a:chOff x="6647478" y="4865692"/>
            <a:chExt cx="2838723" cy="1673712"/>
          </a:xfrm>
        </p:grpSpPr>
        <p:pic>
          <p:nvPicPr>
            <p:cNvPr id="26636" name="Picture 12" descr="Free GED Program - Eastern Monroe Public Library">
              <a:extLst>
                <a:ext uri="{FF2B5EF4-FFF2-40B4-BE49-F238E27FC236}">
                  <a16:creationId xmlns:a16="http://schemas.microsoft.com/office/drawing/2014/main" id="{52F65543-2A89-416D-9C72-F8EFA80E892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7478" y="4865692"/>
              <a:ext cx="2838723" cy="11416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0D90BA8-E80B-4B60-86A0-50F8B1AC2550}"/>
                </a:ext>
              </a:extLst>
            </p:cNvPr>
            <p:cNvSpPr txBox="1"/>
            <p:nvPr/>
          </p:nvSpPr>
          <p:spPr>
            <a:xfrm>
              <a:off x="7199769" y="6170072"/>
              <a:ext cx="1885453" cy="369332"/>
            </a:xfrm>
            <a:prstGeom prst="rect">
              <a:avLst/>
            </a:prstGeom>
            <a:noFill/>
          </p:spPr>
          <p:txBody>
            <a:bodyPr wrap="none" rtlCol="0">
              <a:spAutoFit/>
            </a:bodyPr>
            <a:lstStyle/>
            <a:p>
              <a:pPr algn="ctr"/>
              <a:r>
                <a:rPr lang="en-US" dirty="0"/>
                <a:t>Finish High School</a:t>
              </a:r>
            </a:p>
          </p:txBody>
        </p:sp>
      </p:grpSp>
      <p:grpSp>
        <p:nvGrpSpPr>
          <p:cNvPr id="8" name="Group 7">
            <a:extLst>
              <a:ext uri="{FF2B5EF4-FFF2-40B4-BE49-F238E27FC236}">
                <a16:creationId xmlns:a16="http://schemas.microsoft.com/office/drawing/2014/main" id="{050A35B6-BA17-491D-92D7-0D84498E40EB}"/>
              </a:ext>
            </a:extLst>
          </p:cNvPr>
          <p:cNvGrpSpPr/>
          <p:nvPr/>
        </p:nvGrpSpPr>
        <p:grpSpPr>
          <a:xfrm>
            <a:off x="326978" y="1963301"/>
            <a:ext cx="1765670" cy="2176449"/>
            <a:chOff x="819660" y="2771208"/>
            <a:chExt cx="1765670" cy="2176449"/>
          </a:xfrm>
        </p:grpSpPr>
        <p:pic>
          <p:nvPicPr>
            <p:cNvPr id="26638" name="Picture 14" descr="Safe Parks - BJs Park &amp; Recreation Products">
              <a:extLst>
                <a:ext uri="{FF2B5EF4-FFF2-40B4-BE49-F238E27FC236}">
                  <a16:creationId xmlns:a16="http://schemas.microsoft.com/office/drawing/2014/main" id="{4B771B52-3D48-46BA-BF98-2427B5094E6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9660" y="3181987"/>
              <a:ext cx="1765670" cy="176567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24B7392-2911-46DB-A543-CB44F47640CB}"/>
                </a:ext>
              </a:extLst>
            </p:cNvPr>
            <p:cNvSpPr txBox="1"/>
            <p:nvPr/>
          </p:nvSpPr>
          <p:spPr>
            <a:xfrm>
              <a:off x="1137949" y="2771208"/>
              <a:ext cx="1129092" cy="369332"/>
            </a:xfrm>
            <a:prstGeom prst="rect">
              <a:avLst/>
            </a:prstGeom>
            <a:noFill/>
          </p:spPr>
          <p:txBody>
            <a:bodyPr wrap="none" rtlCol="0">
              <a:spAutoFit/>
            </a:bodyPr>
            <a:lstStyle/>
            <a:p>
              <a:r>
                <a:rPr lang="en-US" dirty="0"/>
                <a:t>Safe Parks</a:t>
              </a:r>
            </a:p>
          </p:txBody>
        </p:sp>
      </p:grpSp>
      <p:cxnSp>
        <p:nvCxnSpPr>
          <p:cNvPr id="30" name="Straight Arrow Connector 29">
            <a:extLst>
              <a:ext uri="{FF2B5EF4-FFF2-40B4-BE49-F238E27FC236}">
                <a16:creationId xmlns:a16="http://schemas.microsoft.com/office/drawing/2014/main" id="{F28FCC5A-B95C-4CDE-9BE0-77B56F6F2293}"/>
              </a:ext>
            </a:extLst>
          </p:cNvPr>
          <p:cNvCxnSpPr>
            <a:cxnSpLocks/>
            <a:stCxn id="26638" idx="3"/>
          </p:cNvCxnSpPr>
          <p:nvPr/>
        </p:nvCxnSpPr>
        <p:spPr>
          <a:xfrm>
            <a:off x="2092648" y="3256915"/>
            <a:ext cx="2617878" cy="1789"/>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96B6119-810B-4E97-B6AF-FE77D1BF3377}"/>
              </a:ext>
            </a:extLst>
          </p:cNvPr>
          <p:cNvCxnSpPr>
            <a:cxnSpLocks/>
            <a:endCxn id="26632" idx="1"/>
          </p:cNvCxnSpPr>
          <p:nvPr/>
        </p:nvCxnSpPr>
        <p:spPr>
          <a:xfrm>
            <a:off x="7454288" y="3258704"/>
            <a:ext cx="2893589" cy="2150"/>
          </a:xfrm>
          <a:prstGeom prst="straightConnector1">
            <a:avLst/>
          </a:prstGeom>
          <a:ln w="571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C17E416-D132-4C6B-B317-FF02CB388F8E}"/>
              </a:ext>
            </a:extLst>
          </p:cNvPr>
          <p:cNvCxnSpPr>
            <a:cxnSpLocks/>
            <a:endCxn id="26636" idx="0"/>
          </p:cNvCxnSpPr>
          <p:nvPr/>
        </p:nvCxnSpPr>
        <p:spPr>
          <a:xfrm>
            <a:off x="7454288" y="3766782"/>
            <a:ext cx="2576529" cy="1298748"/>
          </a:xfrm>
          <a:prstGeom prst="straightConnector1">
            <a:avLst/>
          </a:prstGeom>
          <a:ln w="571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1866291-3F26-4446-AE7D-170D623BFFCE}"/>
              </a:ext>
            </a:extLst>
          </p:cNvPr>
          <p:cNvCxnSpPr>
            <a:cxnSpLocks/>
            <a:endCxn id="26634" idx="0"/>
          </p:cNvCxnSpPr>
          <p:nvPr/>
        </p:nvCxnSpPr>
        <p:spPr>
          <a:xfrm flipH="1">
            <a:off x="5540220" y="4262651"/>
            <a:ext cx="423852" cy="657859"/>
          </a:xfrm>
          <a:prstGeom prst="straightConnector1">
            <a:avLst/>
          </a:prstGeom>
          <a:ln w="571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38EA016-5CEF-49DE-BB68-2F62DE0D3D2C}"/>
              </a:ext>
            </a:extLst>
          </p:cNvPr>
          <p:cNvCxnSpPr>
            <a:cxnSpLocks/>
            <a:endCxn id="26628" idx="0"/>
          </p:cNvCxnSpPr>
          <p:nvPr/>
        </p:nvCxnSpPr>
        <p:spPr>
          <a:xfrm flipH="1">
            <a:off x="3028254" y="4012442"/>
            <a:ext cx="1806271" cy="1097226"/>
          </a:xfrm>
          <a:prstGeom prst="straightConnector1">
            <a:avLst/>
          </a:prstGeom>
          <a:ln w="571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994A9B35-222E-4A0A-B255-A38BEE3AF641}"/>
              </a:ext>
            </a:extLst>
          </p:cNvPr>
          <p:cNvCxnSpPr>
            <a:cxnSpLocks/>
            <a:stCxn id="26630" idx="1"/>
          </p:cNvCxnSpPr>
          <p:nvPr/>
        </p:nvCxnSpPr>
        <p:spPr>
          <a:xfrm flipH="1">
            <a:off x="6678304" y="1191013"/>
            <a:ext cx="1126943" cy="1060868"/>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DF523C9-951F-4333-8F13-95300841DD91}"/>
              </a:ext>
            </a:extLst>
          </p:cNvPr>
          <p:cNvCxnSpPr>
            <a:cxnSpLocks/>
            <a:stCxn id="26626" idx="3"/>
          </p:cNvCxnSpPr>
          <p:nvPr/>
        </p:nvCxnSpPr>
        <p:spPr>
          <a:xfrm>
            <a:off x="3879612" y="1178099"/>
            <a:ext cx="1370227" cy="1154534"/>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8" name="Picture 2" descr="The Definition of a Problem - a Critical Step | Indra Process and  Performance Consulting">
            <a:extLst>
              <a:ext uri="{FF2B5EF4-FFF2-40B4-BE49-F238E27FC236}">
                <a16:creationId xmlns:a16="http://schemas.microsoft.com/office/drawing/2014/main" id="{306111B7-DFDD-EA54-4758-B0F01F2D61A9}"/>
              </a:ext>
            </a:extLst>
          </p:cNvPr>
          <p:cNvPicPr>
            <a:picLocks noGrp="1" noChangeAspect="1" noChangeArrowheads="1"/>
          </p:cNvPicPr>
          <p:nvPr>
            <p:ph idx="1"/>
          </p:nvPr>
        </p:nvPicPr>
        <p:blipFill>
          <a:blip r:embed="rId10">
            <a:extLst>
              <a:ext uri="{28A0092B-C50C-407E-A947-70E740481C1C}">
                <a14:useLocalDpi xmlns:a14="http://schemas.microsoft.com/office/drawing/2010/main" val="0"/>
              </a:ext>
            </a:extLst>
          </a:blip>
          <a:srcRect/>
          <a:stretch>
            <a:fillRect/>
          </a:stretch>
        </p:blipFill>
        <p:spPr bwMode="auto">
          <a:xfrm>
            <a:off x="4834525" y="2304538"/>
            <a:ext cx="2509205" cy="18990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aine Relocation | Quality of Life Statistics">
            <a:extLst>
              <a:ext uri="{FF2B5EF4-FFF2-40B4-BE49-F238E27FC236}">
                <a16:creationId xmlns:a16="http://schemas.microsoft.com/office/drawing/2014/main" id="{CA0434DA-E938-F305-BD3D-B71D64CA6ED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67922" y="2350210"/>
            <a:ext cx="2550704" cy="2300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62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1000"/>
                                        <p:tgtEl>
                                          <p:spTgt spid="45"/>
                                        </p:tgtEl>
                                      </p:cBhvr>
                                    </p:animEffect>
                                    <p:anim calcmode="lin" valueType="num">
                                      <p:cBhvr>
                                        <p:cTn id="33" dur="1000" fill="hold"/>
                                        <p:tgtEl>
                                          <p:spTgt spid="45"/>
                                        </p:tgtEl>
                                        <p:attrNameLst>
                                          <p:attrName>ppt_x</p:attrName>
                                        </p:attrNameLst>
                                      </p:cBhvr>
                                      <p:tavLst>
                                        <p:tav tm="0">
                                          <p:val>
                                            <p:strVal val="#ppt_x"/>
                                          </p:val>
                                        </p:tav>
                                        <p:tav tm="100000">
                                          <p:val>
                                            <p:strVal val="#ppt_x"/>
                                          </p:val>
                                        </p:tav>
                                      </p:tavLst>
                                    </p:anim>
                                    <p:anim calcmode="lin" valueType="num">
                                      <p:cBhvr>
                                        <p:cTn id="34" dur="1000" fill="hold"/>
                                        <p:tgtEl>
                                          <p:spTgt spid="4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1000"/>
                                        <p:tgtEl>
                                          <p:spTgt spid="49"/>
                                        </p:tgtEl>
                                      </p:cBhvr>
                                    </p:animEffect>
                                    <p:anim calcmode="lin" valueType="num">
                                      <p:cBhvr>
                                        <p:cTn id="38" dur="1000" fill="hold"/>
                                        <p:tgtEl>
                                          <p:spTgt spid="49"/>
                                        </p:tgtEl>
                                        <p:attrNameLst>
                                          <p:attrName>ppt_x</p:attrName>
                                        </p:attrNameLst>
                                      </p:cBhvr>
                                      <p:tavLst>
                                        <p:tav tm="0">
                                          <p:val>
                                            <p:strVal val="#ppt_x"/>
                                          </p:val>
                                        </p:tav>
                                        <p:tav tm="100000">
                                          <p:val>
                                            <p:strVal val="#ppt_x"/>
                                          </p:val>
                                        </p:tav>
                                      </p:tavLst>
                                    </p:anim>
                                    <p:anim calcmode="lin" valueType="num">
                                      <p:cBhvr>
                                        <p:cTn id="39" dur="1000" fill="hold"/>
                                        <p:tgtEl>
                                          <p:spTgt spid="4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90A5C-F17F-410E-9346-FA63136E650B}"/>
              </a:ext>
            </a:extLst>
          </p:cNvPr>
          <p:cNvSpPr>
            <a:spLocks noGrp="1"/>
          </p:cNvSpPr>
          <p:nvPr>
            <p:ph type="title"/>
          </p:nvPr>
        </p:nvSpPr>
        <p:spPr>
          <a:xfrm>
            <a:off x="140677" y="365125"/>
            <a:ext cx="11699631" cy="1325563"/>
          </a:xfrm>
        </p:spPr>
        <p:txBody>
          <a:bodyPr/>
          <a:lstStyle/>
          <a:p>
            <a:pPr algn="ctr"/>
            <a:r>
              <a:rPr lang="en-GB" dirty="0">
                <a:solidFill>
                  <a:srgbClr val="FF0000"/>
                </a:solidFill>
              </a:rPr>
              <a:t>ACKNOWLEDGEMENT OF COUNTRY </a:t>
            </a:r>
            <a:br>
              <a:rPr lang="en-GB" dirty="0">
                <a:solidFill>
                  <a:srgbClr val="FF0000"/>
                </a:solidFill>
              </a:rPr>
            </a:br>
            <a:r>
              <a:rPr lang="en-GB" dirty="0">
                <a:solidFill>
                  <a:srgbClr val="FF0000"/>
                </a:solidFill>
              </a:rPr>
              <a:t>“</a:t>
            </a:r>
            <a:r>
              <a:rPr lang="en-GB" dirty="0" err="1">
                <a:solidFill>
                  <a:srgbClr val="FF0000"/>
                </a:solidFill>
              </a:rPr>
              <a:t>Barrambin</a:t>
            </a:r>
            <a:r>
              <a:rPr lang="en-GB" dirty="0">
                <a:solidFill>
                  <a:srgbClr val="FF0000"/>
                </a:solidFill>
              </a:rPr>
              <a:t>” (Windy place) </a:t>
            </a:r>
            <a:endParaRPr lang="en-US" dirty="0">
              <a:solidFill>
                <a:srgbClr val="FF0000"/>
              </a:solidFill>
            </a:endParaRPr>
          </a:p>
        </p:txBody>
      </p:sp>
      <p:sp>
        <p:nvSpPr>
          <p:cNvPr id="4" name="Rectangle 3">
            <a:extLst>
              <a:ext uri="{FF2B5EF4-FFF2-40B4-BE49-F238E27FC236}">
                <a16:creationId xmlns:a16="http://schemas.microsoft.com/office/drawing/2014/main" id="{E780891C-06D6-4100-83D3-DC1AB1FBB197}"/>
              </a:ext>
            </a:extLst>
          </p:cNvPr>
          <p:cNvSpPr>
            <a:spLocks noGrp="1" noChangeArrowheads="1"/>
          </p:cNvSpPr>
          <p:nvPr>
            <p:ph idx="1"/>
          </p:nvPr>
        </p:nvSpPr>
        <p:spPr>
          <a:xfrm>
            <a:off x="222739" y="1825625"/>
            <a:ext cx="11875476" cy="4844806"/>
          </a:xfrm>
        </p:spPr>
        <p:txBody>
          <a:bodyPr>
            <a:normAutofit fontScale="92500"/>
          </a:bodyPr>
          <a:lstStyle/>
          <a:p>
            <a:pPr algn="ctr" eaLnBrk="1" hangingPunct="1">
              <a:lnSpc>
                <a:spcPct val="80000"/>
              </a:lnSpc>
              <a:buFont typeface="Wingdings" pitchFamily="2" charset="2"/>
              <a:buNone/>
            </a:pPr>
            <a:r>
              <a:rPr lang="en-US" sz="900" dirty="0"/>
              <a:t> </a:t>
            </a:r>
            <a:r>
              <a:rPr lang="en-GB" sz="3200" i="1" dirty="0">
                <a:effectLst/>
                <a:latin typeface="Arial" panose="020B0604020202020204" pitchFamily="34" charset="0"/>
                <a:ea typeface="Times New Roman" panose="02020603050405020304" pitchFamily="18" charset="0"/>
              </a:rPr>
              <a:t>We take the time to recognise and acknowledge the traditional people of the lands and water where we meet today the Yugara and Turubul people of this area.  We acknowledge these traditional custodians who cared for these lands and waters for thousands of years, (and) their decendants who maintain their spiritual connections and traditions.</a:t>
            </a:r>
          </a:p>
          <a:p>
            <a:pPr algn="ctr" eaLnBrk="1" hangingPunct="1">
              <a:lnSpc>
                <a:spcPct val="80000"/>
              </a:lnSpc>
              <a:buFont typeface="Wingdings" pitchFamily="2" charset="2"/>
              <a:buNone/>
            </a:pPr>
            <a:r>
              <a:rPr lang="en-GB" sz="3200" i="1" dirty="0">
                <a:effectLst/>
                <a:latin typeface="Arial" panose="020B0604020202020204" pitchFamily="34" charset="0"/>
                <a:ea typeface="Times New Roman" panose="02020603050405020304" pitchFamily="18" charset="0"/>
              </a:rPr>
              <a:t>We recognise that these have always been places of teaching and learning. We strongly encourage justice to promote understanding and pay respect to our elders past, present and those emerging. Before you continue your journey please take a moment to honour millions of footprints that have travelled these dreaming pathways. </a:t>
            </a:r>
            <a:endParaRPr lang="en-AU" sz="2800" dirty="0">
              <a:effectLst/>
              <a:latin typeface="Times New Roman" panose="02020603050405020304" pitchFamily="18" charset="0"/>
              <a:ea typeface="Times New Roman" panose="02020603050405020304" pitchFamily="18" charset="0"/>
            </a:endParaRPr>
          </a:p>
          <a:p>
            <a:pPr marL="0" indent="0">
              <a:lnSpc>
                <a:spcPct val="120000"/>
              </a:lnSpc>
              <a:buNone/>
            </a:pPr>
            <a:r>
              <a:rPr lang="en-AU" sz="2800" dirty="0"/>
              <a:t>By Aunty Nicole Williams</a:t>
            </a:r>
          </a:p>
          <a:p>
            <a:pPr marL="514350" indent="-514350">
              <a:lnSpc>
                <a:spcPct val="120000"/>
              </a:lnSpc>
              <a:buFont typeface="+mj-lt"/>
              <a:buAutoNum type="arabicPeriod"/>
            </a:pPr>
            <a:endParaRPr lang="en-AU" sz="2800" dirty="0"/>
          </a:p>
          <a:p>
            <a:pPr algn="ctr" eaLnBrk="1" hangingPunct="1">
              <a:lnSpc>
                <a:spcPct val="80000"/>
              </a:lnSpc>
              <a:buFont typeface="Wingdings" pitchFamily="2" charset="2"/>
              <a:buNone/>
            </a:pPr>
            <a:endParaRPr lang="en-US" sz="2800" dirty="0"/>
          </a:p>
        </p:txBody>
      </p:sp>
    </p:spTree>
    <p:extLst>
      <p:ext uri="{BB962C8B-B14F-4D97-AF65-F5344CB8AC3E}">
        <p14:creationId xmlns:p14="http://schemas.microsoft.com/office/powerpoint/2010/main" val="114335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F63E3-8385-B5E4-A7F4-CB9925B45CD0}"/>
              </a:ext>
            </a:extLst>
          </p:cNvPr>
          <p:cNvSpPr>
            <a:spLocks noGrp="1"/>
          </p:cNvSpPr>
          <p:nvPr>
            <p:ph type="title"/>
          </p:nvPr>
        </p:nvSpPr>
        <p:spPr/>
        <p:txBody>
          <a:bodyPr/>
          <a:lstStyle/>
          <a:p>
            <a:pPr algn="ctr"/>
            <a:r>
              <a:rPr lang="en-US" dirty="0"/>
              <a:t>What does this strategy miss from a process evaluation perspective?</a:t>
            </a:r>
          </a:p>
        </p:txBody>
      </p:sp>
      <p:pic>
        <p:nvPicPr>
          <p:cNvPr id="1026" name="Picture 2" descr="What's Missing in Your Marketing">
            <a:extLst>
              <a:ext uri="{FF2B5EF4-FFF2-40B4-BE49-F238E27FC236}">
                <a16:creationId xmlns:a16="http://schemas.microsoft.com/office/drawing/2014/main" id="{28CFB391-3F00-F4E5-4689-5B0497F5F50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20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336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D9CF31-D2D1-4191-AC41-4BBA3136080C}"/>
              </a:ext>
            </a:extLst>
          </p:cNvPr>
          <p:cNvSpPr txBox="1"/>
          <p:nvPr/>
        </p:nvSpPr>
        <p:spPr>
          <a:xfrm>
            <a:off x="2176902" y="148846"/>
            <a:ext cx="1702710" cy="369332"/>
          </a:xfrm>
          <a:prstGeom prst="rect">
            <a:avLst/>
          </a:prstGeom>
          <a:noFill/>
        </p:spPr>
        <p:txBody>
          <a:bodyPr wrap="none" rtlCol="0">
            <a:spAutoFit/>
          </a:bodyPr>
          <a:lstStyle/>
          <a:p>
            <a:r>
              <a:rPr lang="en-US" dirty="0"/>
              <a:t>Housing Density</a:t>
            </a:r>
          </a:p>
        </p:txBody>
      </p:sp>
      <p:pic>
        <p:nvPicPr>
          <p:cNvPr id="26626" name="Picture 2" descr="Relocation :: University of Rochester">
            <a:extLst>
              <a:ext uri="{FF2B5EF4-FFF2-40B4-BE49-F238E27FC236}">
                <a16:creationId xmlns:a16="http://schemas.microsoft.com/office/drawing/2014/main" id="{52E139DA-A804-42DA-8789-AD388F0B9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85" y="515317"/>
            <a:ext cx="1661827" cy="132556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14A54DA-A32E-4FD1-80E1-6A0F4384DF5A}"/>
              </a:ext>
            </a:extLst>
          </p:cNvPr>
          <p:cNvGrpSpPr/>
          <p:nvPr/>
        </p:nvGrpSpPr>
        <p:grpSpPr>
          <a:xfrm>
            <a:off x="8505065" y="2381442"/>
            <a:ext cx="1299898" cy="1780810"/>
            <a:chOff x="10004837" y="3386995"/>
            <a:chExt cx="1544012" cy="1966508"/>
          </a:xfrm>
        </p:grpSpPr>
        <p:pic>
          <p:nvPicPr>
            <p:cNvPr id="26632" name="Picture 8" descr="Mixed-Use Neighborhood Zone (Formerly Business Park) | Kittery ME">
              <a:extLst>
                <a:ext uri="{FF2B5EF4-FFF2-40B4-BE49-F238E27FC236}">
                  <a16:creationId xmlns:a16="http://schemas.microsoft.com/office/drawing/2014/main" id="{4B0FDE10-D284-4A06-9371-501F8D3935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7898" y="4033326"/>
              <a:ext cx="1320177" cy="13201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B866264-EEAD-48E0-915E-71738F44BEC2}"/>
                </a:ext>
              </a:extLst>
            </p:cNvPr>
            <p:cNvSpPr txBox="1"/>
            <p:nvPr/>
          </p:nvSpPr>
          <p:spPr>
            <a:xfrm>
              <a:off x="10004837" y="3386995"/>
              <a:ext cx="1544012" cy="646331"/>
            </a:xfrm>
            <a:prstGeom prst="rect">
              <a:avLst/>
            </a:prstGeom>
            <a:noFill/>
          </p:spPr>
          <p:txBody>
            <a:bodyPr wrap="none" rtlCol="0">
              <a:spAutoFit/>
            </a:bodyPr>
            <a:lstStyle/>
            <a:p>
              <a:pPr algn="ctr"/>
              <a:r>
                <a:rPr lang="en-US" dirty="0"/>
                <a:t>Neighborhood</a:t>
              </a:r>
            </a:p>
            <a:p>
              <a:pPr algn="ctr"/>
              <a:r>
                <a:rPr lang="en-US" dirty="0"/>
                <a:t> Businesses</a:t>
              </a:r>
            </a:p>
          </p:txBody>
        </p:sp>
      </p:grpSp>
      <p:grpSp>
        <p:nvGrpSpPr>
          <p:cNvPr id="18" name="Group 17">
            <a:extLst>
              <a:ext uri="{FF2B5EF4-FFF2-40B4-BE49-F238E27FC236}">
                <a16:creationId xmlns:a16="http://schemas.microsoft.com/office/drawing/2014/main" id="{539B42AB-8179-4320-92DF-F3CC637188AF}"/>
              </a:ext>
            </a:extLst>
          </p:cNvPr>
          <p:cNvGrpSpPr/>
          <p:nvPr/>
        </p:nvGrpSpPr>
        <p:grpSpPr>
          <a:xfrm>
            <a:off x="3862487" y="5248765"/>
            <a:ext cx="2025276" cy="1408573"/>
            <a:chOff x="3431967" y="4712244"/>
            <a:chExt cx="2575213" cy="1944529"/>
          </a:xfrm>
        </p:grpSpPr>
        <p:pic>
          <p:nvPicPr>
            <p:cNvPr id="26634" name="Picture 10" descr="Four daycare employees test positive for COVID-19 in Kanawha County">
              <a:extLst>
                <a:ext uri="{FF2B5EF4-FFF2-40B4-BE49-F238E27FC236}">
                  <a16:creationId xmlns:a16="http://schemas.microsoft.com/office/drawing/2014/main" id="{89F351C0-AA47-4675-9B04-BE59C7CEB1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1967" y="4712244"/>
              <a:ext cx="2575213" cy="14485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4E70BDB-6667-4A30-807D-88299B0317EA}"/>
                </a:ext>
              </a:extLst>
            </p:cNvPr>
            <p:cNvSpPr txBox="1"/>
            <p:nvPr/>
          </p:nvSpPr>
          <p:spPr>
            <a:xfrm>
              <a:off x="4191287" y="6287441"/>
              <a:ext cx="1056572" cy="369332"/>
            </a:xfrm>
            <a:prstGeom prst="rect">
              <a:avLst/>
            </a:prstGeom>
            <a:noFill/>
          </p:spPr>
          <p:txBody>
            <a:bodyPr wrap="none" rtlCol="0">
              <a:spAutoFit/>
            </a:bodyPr>
            <a:lstStyle/>
            <a:p>
              <a:pPr algn="ctr"/>
              <a:r>
                <a:rPr lang="en-US" dirty="0"/>
                <a:t>Childcare</a:t>
              </a:r>
            </a:p>
          </p:txBody>
        </p:sp>
      </p:grpSp>
      <p:grpSp>
        <p:nvGrpSpPr>
          <p:cNvPr id="16" name="Group 15">
            <a:extLst>
              <a:ext uri="{FF2B5EF4-FFF2-40B4-BE49-F238E27FC236}">
                <a16:creationId xmlns:a16="http://schemas.microsoft.com/office/drawing/2014/main" id="{6C954C89-C1F9-418E-90E8-3DC4257F1C1C}"/>
              </a:ext>
            </a:extLst>
          </p:cNvPr>
          <p:cNvGrpSpPr/>
          <p:nvPr/>
        </p:nvGrpSpPr>
        <p:grpSpPr>
          <a:xfrm>
            <a:off x="8294226" y="4747550"/>
            <a:ext cx="1858203" cy="1108364"/>
            <a:chOff x="6647478" y="4865692"/>
            <a:chExt cx="2838723" cy="1673712"/>
          </a:xfrm>
        </p:grpSpPr>
        <p:pic>
          <p:nvPicPr>
            <p:cNvPr id="26636" name="Picture 12" descr="Free GED Program - Eastern Monroe Public Library">
              <a:extLst>
                <a:ext uri="{FF2B5EF4-FFF2-40B4-BE49-F238E27FC236}">
                  <a16:creationId xmlns:a16="http://schemas.microsoft.com/office/drawing/2014/main" id="{52F65543-2A89-416D-9C72-F8EFA80E89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7478" y="4865692"/>
              <a:ext cx="2838723" cy="11416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0D90BA8-E80B-4B60-86A0-50F8B1AC2550}"/>
                </a:ext>
              </a:extLst>
            </p:cNvPr>
            <p:cNvSpPr txBox="1"/>
            <p:nvPr/>
          </p:nvSpPr>
          <p:spPr>
            <a:xfrm>
              <a:off x="7584998" y="6170072"/>
              <a:ext cx="1114985" cy="369332"/>
            </a:xfrm>
            <a:prstGeom prst="rect">
              <a:avLst/>
            </a:prstGeom>
            <a:noFill/>
          </p:spPr>
          <p:txBody>
            <a:bodyPr wrap="none" rtlCol="0">
              <a:spAutoFit/>
            </a:bodyPr>
            <a:lstStyle/>
            <a:p>
              <a:pPr algn="ctr"/>
              <a:r>
                <a:rPr lang="en-US" dirty="0"/>
                <a:t>Education</a:t>
              </a:r>
            </a:p>
          </p:txBody>
        </p:sp>
      </p:grpSp>
      <p:grpSp>
        <p:nvGrpSpPr>
          <p:cNvPr id="8" name="Group 7">
            <a:extLst>
              <a:ext uri="{FF2B5EF4-FFF2-40B4-BE49-F238E27FC236}">
                <a16:creationId xmlns:a16="http://schemas.microsoft.com/office/drawing/2014/main" id="{050A35B6-BA17-491D-92D7-0D84498E40EB}"/>
              </a:ext>
            </a:extLst>
          </p:cNvPr>
          <p:cNvGrpSpPr/>
          <p:nvPr/>
        </p:nvGrpSpPr>
        <p:grpSpPr>
          <a:xfrm>
            <a:off x="381598" y="2350210"/>
            <a:ext cx="1430032" cy="1836402"/>
            <a:chOff x="819660" y="2771208"/>
            <a:chExt cx="1765670" cy="2176449"/>
          </a:xfrm>
        </p:grpSpPr>
        <p:pic>
          <p:nvPicPr>
            <p:cNvPr id="26638" name="Picture 14" descr="Safe Parks - BJs Park &amp; Recreation Products">
              <a:extLst>
                <a:ext uri="{FF2B5EF4-FFF2-40B4-BE49-F238E27FC236}">
                  <a16:creationId xmlns:a16="http://schemas.microsoft.com/office/drawing/2014/main" id="{4B771B52-3D48-46BA-BF98-2427B5094E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9660" y="3181987"/>
              <a:ext cx="1765670" cy="176567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24B7392-2911-46DB-A543-CB44F47640CB}"/>
                </a:ext>
              </a:extLst>
            </p:cNvPr>
            <p:cNvSpPr txBox="1"/>
            <p:nvPr/>
          </p:nvSpPr>
          <p:spPr>
            <a:xfrm>
              <a:off x="1137949" y="2771208"/>
              <a:ext cx="1129092" cy="369332"/>
            </a:xfrm>
            <a:prstGeom prst="rect">
              <a:avLst/>
            </a:prstGeom>
            <a:noFill/>
          </p:spPr>
          <p:txBody>
            <a:bodyPr wrap="none" rtlCol="0">
              <a:spAutoFit/>
            </a:bodyPr>
            <a:lstStyle/>
            <a:p>
              <a:r>
                <a:rPr lang="en-US" dirty="0"/>
                <a:t>Safe Parks</a:t>
              </a:r>
            </a:p>
          </p:txBody>
        </p:sp>
      </p:grpSp>
      <p:pic>
        <p:nvPicPr>
          <p:cNvPr id="22" name="Picture 21">
            <a:extLst>
              <a:ext uri="{FF2B5EF4-FFF2-40B4-BE49-F238E27FC236}">
                <a16:creationId xmlns:a16="http://schemas.microsoft.com/office/drawing/2014/main" id="{BF979F56-179E-AADE-5122-0F0DFB3A49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8894" y="2581749"/>
            <a:ext cx="4106974" cy="1557696"/>
          </a:xfrm>
          <a:prstGeom prst="rect">
            <a:avLst/>
          </a:prstGeom>
        </p:spPr>
      </p:pic>
      <p:grpSp>
        <p:nvGrpSpPr>
          <p:cNvPr id="3" name="Group 2">
            <a:extLst>
              <a:ext uri="{FF2B5EF4-FFF2-40B4-BE49-F238E27FC236}">
                <a16:creationId xmlns:a16="http://schemas.microsoft.com/office/drawing/2014/main" id="{C7CCC9DF-4A71-4656-D7F4-7753A7B3F833}"/>
              </a:ext>
            </a:extLst>
          </p:cNvPr>
          <p:cNvGrpSpPr/>
          <p:nvPr/>
        </p:nvGrpSpPr>
        <p:grpSpPr>
          <a:xfrm>
            <a:off x="119480" y="4667178"/>
            <a:ext cx="1258230" cy="1285874"/>
            <a:chOff x="2120280" y="5109668"/>
            <a:chExt cx="1815947" cy="1466854"/>
          </a:xfrm>
        </p:grpSpPr>
        <p:pic>
          <p:nvPicPr>
            <p:cNvPr id="26628" name="Picture 4" descr="To Claim a Tax Break, You Need to Move Quickly | National Apartment  Association">
              <a:extLst>
                <a:ext uri="{FF2B5EF4-FFF2-40B4-BE49-F238E27FC236}">
                  <a16:creationId xmlns:a16="http://schemas.microsoft.com/office/drawing/2014/main" id="{60EDDB7E-CFA6-4567-A9E2-FE5FF0B077C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20280" y="5109668"/>
              <a:ext cx="1815947" cy="100738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E52EF71-B387-32F5-8E5C-B2DE9C2591C6}"/>
                </a:ext>
              </a:extLst>
            </p:cNvPr>
            <p:cNvSpPr txBox="1"/>
            <p:nvPr/>
          </p:nvSpPr>
          <p:spPr>
            <a:xfrm>
              <a:off x="2286127" y="6207190"/>
              <a:ext cx="1484252" cy="369332"/>
            </a:xfrm>
            <a:prstGeom prst="rect">
              <a:avLst/>
            </a:prstGeom>
            <a:noFill/>
          </p:spPr>
          <p:txBody>
            <a:bodyPr wrap="none" rtlCol="0">
              <a:spAutoFit/>
            </a:bodyPr>
            <a:lstStyle/>
            <a:p>
              <a:pPr algn="ctr"/>
              <a:r>
                <a:rPr lang="en-US" dirty="0"/>
                <a:t>Tax Incentives</a:t>
              </a:r>
            </a:p>
          </p:txBody>
        </p:sp>
      </p:grpSp>
      <p:pic>
        <p:nvPicPr>
          <p:cNvPr id="12" name="Picture 6" descr="Dallas College offers free job skills program – The Brookhaven Courier">
            <a:extLst>
              <a:ext uri="{FF2B5EF4-FFF2-40B4-BE49-F238E27FC236}">
                <a16:creationId xmlns:a16="http://schemas.microsoft.com/office/drawing/2014/main" id="{7B1615C4-79BF-7494-5E44-7AD8923FC12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34608" y="589624"/>
            <a:ext cx="1471183" cy="117694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nector: Elbow 12">
            <a:extLst>
              <a:ext uri="{FF2B5EF4-FFF2-40B4-BE49-F238E27FC236}">
                <a16:creationId xmlns:a16="http://schemas.microsoft.com/office/drawing/2014/main" id="{189C3727-81EA-3882-81B8-1AFCD5DDA1DB}"/>
              </a:ext>
            </a:extLst>
          </p:cNvPr>
          <p:cNvCxnSpPr>
            <a:stCxn id="26628" idx="3"/>
            <a:endCxn id="26626" idx="2"/>
          </p:cNvCxnSpPr>
          <p:nvPr/>
        </p:nvCxnSpPr>
        <p:spPr>
          <a:xfrm flipV="1">
            <a:off x="1377710" y="1840880"/>
            <a:ext cx="1670989" cy="3267846"/>
          </a:xfrm>
          <a:prstGeom prst="bentConnector2">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4B5780EA-65F6-F847-0172-B2F0F518605F}"/>
              </a:ext>
            </a:extLst>
          </p:cNvPr>
          <p:cNvCxnSpPr>
            <a:cxnSpLocks/>
            <a:stCxn id="26634" idx="3"/>
            <a:endCxn id="26636" idx="1"/>
          </p:cNvCxnSpPr>
          <p:nvPr/>
        </p:nvCxnSpPr>
        <p:spPr>
          <a:xfrm flipV="1">
            <a:off x="5887763" y="5125565"/>
            <a:ext cx="2406463" cy="647851"/>
          </a:xfrm>
          <a:prstGeom prst="bentConnector3">
            <a:avLst>
              <a:gd name="adj1" fmla="val 50000"/>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F1D8BAC5-15BD-DB6C-6DD2-D6411BCDB5E3}"/>
              </a:ext>
            </a:extLst>
          </p:cNvPr>
          <p:cNvCxnSpPr>
            <a:cxnSpLocks/>
            <a:stCxn id="26634" idx="1"/>
            <a:endCxn id="26638" idx="3"/>
          </p:cNvCxnSpPr>
          <p:nvPr/>
        </p:nvCxnSpPr>
        <p:spPr>
          <a:xfrm rot="10800000">
            <a:off x="1811631" y="3441712"/>
            <a:ext cx="2050857" cy="2331705"/>
          </a:xfrm>
          <a:prstGeom prst="bentConnector3">
            <a:avLst>
              <a:gd name="adj1" fmla="val 50000"/>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082624AC-EE5A-DEF0-A5C6-231E64374B45}"/>
              </a:ext>
            </a:extLst>
          </p:cNvPr>
          <p:cNvCxnSpPr>
            <a:cxnSpLocks/>
            <a:stCxn id="26628" idx="3"/>
            <a:endCxn id="26638" idx="3"/>
          </p:cNvCxnSpPr>
          <p:nvPr/>
        </p:nvCxnSpPr>
        <p:spPr>
          <a:xfrm flipV="1">
            <a:off x="1377710" y="3441711"/>
            <a:ext cx="433920" cy="1667015"/>
          </a:xfrm>
          <a:prstGeom prst="bentConnector3">
            <a:avLst>
              <a:gd name="adj1" fmla="val 152683"/>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032A753-9BD7-5DAE-B8E7-BDCD4E211209}"/>
              </a:ext>
            </a:extLst>
          </p:cNvPr>
          <p:cNvCxnSpPr>
            <a:cxnSpLocks/>
            <a:stCxn id="26636" idx="3"/>
            <a:endCxn id="26632" idx="3"/>
          </p:cNvCxnSpPr>
          <p:nvPr/>
        </p:nvCxnSpPr>
        <p:spPr>
          <a:xfrm flipH="1" flipV="1">
            <a:off x="9779054" y="3564496"/>
            <a:ext cx="373375" cy="1561069"/>
          </a:xfrm>
          <a:prstGeom prst="bentConnector3">
            <a:avLst>
              <a:gd name="adj1" fmla="val -61225"/>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52D18F71-5DA1-D218-1309-CCA48915A978}"/>
              </a:ext>
            </a:extLst>
          </p:cNvPr>
          <p:cNvCxnSpPr>
            <a:cxnSpLocks/>
            <a:stCxn id="26632" idx="3"/>
            <a:endCxn id="12" idx="3"/>
          </p:cNvCxnSpPr>
          <p:nvPr/>
        </p:nvCxnSpPr>
        <p:spPr>
          <a:xfrm flipH="1" flipV="1">
            <a:off x="9205791" y="1178098"/>
            <a:ext cx="573263" cy="2386398"/>
          </a:xfrm>
          <a:prstGeom prst="bentConnector3">
            <a:avLst>
              <a:gd name="adj1" fmla="val -39877"/>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EE397AEA-E395-77DE-E39C-10A50956792F}"/>
              </a:ext>
            </a:extLst>
          </p:cNvPr>
          <p:cNvCxnSpPr>
            <a:cxnSpLocks/>
            <a:stCxn id="26626" idx="3"/>
          </p:cNvCxnSpPr>
          <p:nvPr/>
        </p:nvCxnSpPr>
        <p:spPr>
          <a:xfrm>
            <a:off x="3879612" y="1178099"/>
            <a:ext cx="3923680" cy="101180"/>
          </a:xfrm>
          <a:prstGeom prst="bentConnector3">
            <a:avLst>
              <a:gd name="adj1" fmla="val 50000"/>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67652934-B4A0-A959-B71D-CFCC5073C966}"/>
              </a:ext>
            </a:extLst>
          </p:cNvPr>
          <p:cNvCxnSpPr>
            <a:cxnSpLocks/>
            <a:stCxn id="26636" idx="3"/>
            <a:endCxn id="26626" idx="0"/>
          </p:cNvCxnSpPr>
          <p:nvPr/>
        </p:nvCxnSpPr>
        <p:spPr>
          <a:xfrm flipH="1" flipV="1">
            <a:off x="3048699" y="515317"/>
            <a:ext cx="7103730" cy="4610248"/>
          </a:xfrm>
          <a:prstGeom prst="bentConnector4">
            <a:avLst>
              <a:gd name="adj1" fmla="val -3218"/>
              <a:gd name="adj2" fmla="val 104959"/>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B130ABD-7D25-48FF-C1DB-72C8156038B1}"/>
              </a:ext>
            </a:extLst>
          </p:cNvPr>
          <p:cNvSpPr txBox="1"/>
          <p:nvPr/>
        </p:nvSpPr>
        <p:spPr>
          <a:xfrm>
            <a:off x="7963489" y="183101"/>
            <a:ext cx="1013419" cy="369332"/>
          </a:xfrm>
          <a:prstGeom prst="rect">
            <a:avLst/>
          </a:prstGeom>
          <a:noFill/>
        </p:spPr>
        <p:txBody>
          <a:bodyPr wrap="none" rtlCol="0">
            <a:spAutoFit/>
          </a:bodyPr>
          <a:lstStyle/>
          <a:p>
            <a:r>
              <a:rPr lang="en-US" dirty="0"/>
              <a:t>Job Skills</a:t>
            </a:r>
          </a:p>
        </p:txBody>
      </p:sp>
      <p:cxnSp>
        <p:nvCxnSpPr>
          <p:cNvPr id="57" name="Connector: Elbow 56">
            <a:extLst>
              <a:ext uri="{FF2B5EF4-FFF2-40B4-BE49-F238E27FC236}">
                <a16:creationId xmlns:a16="http://schemas.microsoft.com/office/drawing/2014/main" id="{0E3C7DE5-7CA4-86E7-923C-0247758E81AB}"/>
              </a:ext>
            </a:extLst>
          </p:cNvPr>
          <p:cNvCxnSpPr>
            <a:cxnSpLocks/>
            <a:stCxn id="26634" idx="3"/>
            <a:endCxn id="12" idx="3"/>
          </p:cNvCxnSpPr>
          <p:nvPr/>
        </p:nvCxnSpPr>
        <p:spPr>
          <a:xfrm flipV="1">
            <a:off x="5887763" y="1178098"/>
            <a:ext cx="3318028" cy="4595318"/>
          </a:xfrm>
          <a:prstGeom prst="bentConnector3">
            <a:avLst>
              <a:gd name="adj1" fmla="val 155304"/>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80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000"/>
                                        <p:tgtEl>
                                          <p:spTgt spid="48"/>
                                        </p:tgtEl>
                                      </p:cBhvr>
                                    </p:animEffect>
                                    <p:anim calcmode="lin" valueType="num">
                                      <p:cBhvr>
                                        <p:cTn id="13" dur="1000" fill="hold"/>
                                        <p:tgtEl>
                                          <p:spTgt spid="48"/>
                                        </p:tgtEl>
                                        <p:attrNameLst>
                                          <p:attrName>ppt_x</p:attrName>
                                        </p:attrNameLst>
                                      </p:cBhvr>
                                      <p:tavLst>
                                        <p:tav tm="0">
                                          <p:val>
                                            <p:strVal val="#ppt_x"/>
                                          </p:val>
                                        </p:tav>
                                        <p:tav tm="100000">
                                          <p:val>
                                            <p:strVal val="#ppt_x"/>
                                          </p:val>
                                        </p:tav>
                                      </p:tavLst>
                                    </p:anim>
                                    <p:anim calcmode="lin" valueType="num">
                                      <p:cBhvr>
                                        <p:cTn id="14" dur="1000" fill="hold"/>
                                        <p:tgtEl>
                                          <p:spTgt spid="4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1000"/>
                                        <p:tgtEl>
                                          <p:spTgt spid="43"/>
                                        </p:tgtEl>
                                      </p:cBhvr>
                                    </p:animEffect>
                                    <p:anim calcmode="lin" valueType="num">
                                      <p:cBhvr>
                                        <p:cTn id="18" dur="1000" fill="hold"/>
                                        <p:tgtEl>
                                          <p:spTgt spid="43"/>
                                        </p:tgtEl>
                                        <p:attrNameLst>
                                          <p:attrName>ppt_x</p:attrName>
                                        </p:attrNameLst>
                                      </p:cBhvr>
                                      <p:tavLst>
                                        <p:tav tm="0">
                                          <p:val>
                                            <p:strVal val="#ppt_x"/>
                                          </p:val>
                                        </p:tav>
                                        <p:tav tm="100000">
                                          <p:val>
                                            <p:strVal val="#ppt_x"/>
                                          </p:val>
                                        </p:tav>
                                      </p:tavLst>
                                    </p:anim>
                                    <p:anim calcmode="lin" valueType="num">
                                      <p:cBhvr>
                                        <p:cTn id="19" dur="10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1000"/>
                                        <p:tgtEl>
                                          <p:spTgt spid="57"/>
                                        </p:tgtEl>
                                      </p:cBhvr>
                                    </p:animEffect>
                                    <p:anim calcmode="lin" valueType="num">
                                      <p:cBhvr>
                                        <p:cTn id="38" dur="1000" fill="hold"/>
                                        <p:tgtEl>
                                          <p:spTgt spid="57"/>
                                        </p:tgtEl>
                                        <p:attrNameLst>
                                          <p:attrName>ppt_x</p:attrName>
                                        </p:attrNameLst>
                                      </p:cBhvr>
                                      <p:tavLst>
                                        <p:tav tm="0">
                                          <p:val>
                                            <p:strVal val="#ppt_x"/>
                                          </p:val>
                                        </p:tav>
                                        <p:tav tm="100000">
                                          <p:val>
                                            <p:strVal val="#ppt_x"/>
                                          </p:val>
                                        </p:tav>
                                      </p:tavLst>
                                    </p:anim>
                                    <p:anim calcmode="lin" valueType="num">
                                      <p:cBhvr>
                                        <p:cTn id="39" dur="1000" fill="hold"/>
                                        <p:tgtEl>
                                          <p:spTgt spid="5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anim calcmode="lin" valueType="num">
                                      <p:cBhvr>
                                        <p:cTn id="48" dur="1000" fill="hold"/>
                                        <p:tgtEl>
                                          <p:spTgt spid="33"/>
                                        </p:tgtEl>
                                        <p:attrNameLst>
                                          <p:attrName>ppt_x</p:attrName>
                                        </p:attrNameLst>
                                      </p:cBhvr>
                                      <p:tavLst>
                                        <p:tav tm="0">
                                          <p:val>
                                            <p:strVal val="#ppt_x"/>
                                          </p:val>
                                        </p:tav>
                                        <p:tav tm="100000">
                                          <p:val>
                                            <p:strVal val="#ppt_x"/>
                                          </p:val>
                                        </p:tav>
                                      </p:tavLst>
                                    </p:anim>
                                    <p:anim calcmode="lin" valueType="num">
                                      <p:cBhvr>
                                        <p:cTn id="4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667D9-C7B6-4B76-9B85-FFF1C5E4B815}"/>
              </a:ext>
            </a:extLst>
          </p:cNvPr>
          <p:cNvSpPr>
            <a:spLocks noGrp="1"/>
          </p:cNvSpPr>
          <p:nvPr>
            <p:ph type="title"/>
          </p:nvPr>
        </p:nvSpPr>
        <p:spPr>
          <a:xfrm>
            <a:off x="2778027" y="-164875"/>
            <a:ext cx="6635945" cy="1325563"/>
          </a:xfrm>
        </p:spPr>
        <p:txBody>
          <a:bodyPr/>
          <a:lstStyle/>
          <a:p>
            <a:pPr algn="ctr"/>
            <a:r>
              <a:rPr lang="en-US" dirty="0"/>
              <a:t> </a:t>
            </a:r>
          </a:p>
        </p:txBody>
      </p:sp>
      <p:sp>
        <p:nvSpPr>
          <p:cNvPr id="7" name="TextBox 6">
            <a:extLst>
              <a:ext uri="{FF2B5EF4-FFF2-40B4-BE49-F238E27FC236}">
                <a16:creationId xmlns:a16="http://schemas.microsoft.com/office/drawing/2014/main" id="{EDD9CF31-D2D1-4191-AC41-4BBA3136080C}"/>
              </a:ext>
            </a:extLst>
          </p:cNvPr>
          <p:cNvSpPr txBox="1"/>
          <p:nvPr/>
        </p:nvSpPr>
        <p:spPr>
          <a:xfrm>
            <a:off x="2638721" y="907158"/>
            <a:ext cx="1702710" cy="369332"/>
          </a:xfrm>
          <a:prstGeom prst="rect">
            <a:avLst/>
          </a:prstGeom>
          <a:noFill/>
        </p:spPr>
        <p:txBody>
          <a:bodyPr wrap="none" rtlCol="0">
            <a:spAutoFit/>
          </a:bodyPr>
          <a:lstStyle/>
          <a:p>
            <a:r>
              <a:rPr lang="en-US" dirty="0"/>
              <a:t>Housing Density</a:t>
            </a:r>
          </a:p>
        </p:txBody>
      </p:sp>
      <p:pic>
        <p:nvPicPr>
          <p:cNvPr id="26626" name="Picture 2" descr="Relocation :: University of Rochester">
            <a:extLst>
              <a:ext uri="{FF2B5EF4-FFF2-40B4-BE49-F238E27FC236}">
                <a16:creationId xmlns:a16="http://schemas.microsoft.com/office/drawing/2014/main" id="{52E139DA-A804-42DA-8789-AD388F0B9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9604" y="1273629"/>
            <a:ext cx="1661827" cy="13255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F64AA56-12D9-4BE9-BBC5-3A258E6567CD}"/>
              </a:ext>
            </a:extLst>
          </p:cNvPr>
          <p:cNvSpPr txBox="1"/>
          <p:nvPr/>
        </p:nvSpPr>
        <p:spPr>
          <a:xfrm>
            <a:off x="5288660" y="954477"/>
            <a:ext cx="1399294" cy="369332"/>
          </a:xfrm>
          <a:prstGeom prst="rect">
            <a:avLst/>
          </a:prstGeom>
          <a:noFill/>
        </p:spPr>
        <p:txBody>
          <a:bodyPr wrap="none" rtlCol="0">
            <a:spAutoFit/>
          </a:bodyPr>
          <a:lstStyle/>
          <a:p>
            <a:r>
              <a:rPr lang="en-US" dirty="0"/>
              <a:t>Tax Incentive</a:t>
            </a:r>
          </a:p>
        </p:txBody>
      </p:sp>
      <p:pic>
        <p:nvPicPr>
          <p:cNvPr id="26628" name="Picture 4" descr="To Claim a Tax Break, You Need to Move Quickly | National Apartment  Association">
            <a:extLst>
              <a:ext uri="{FF2B5EF4-FFF2-40B4-BE49-F238E27FC236}">
                <a16:creationId xmlns:a16="http://schemas.microsoft.com/office/drawing/2014/main" id="{60EDDB7E-CFA6-4567-A9E2-FE5FF0B077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0334" y="1440437"/>
            <a:ext cx="1815947" cy="1007386"/>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Dallas College offers free job skills program – The Brookhaven Courier">
            <a:extLst>
              <a:ext uri="{FF2B5EF4-FFF2-40B4-BE49-F238E27FC236}">
                <a16:creationId xmlns:a16="http://schemas.microsoft.com/office/drawing/2014/main" id="{E8EE1C46-0A37-49A4-BE03-4256F9503A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19634" y="1266840"/>
            <a:ext cx="1678572" cy="134285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F26C721-D40B-42ED-9C6E-2C329FBC692D}"/>
              </a:ext>
            </a:extLst>
          </p:cNvPr>
          <p:cNvSpPr txBox="1"/>
          <p:nvPr/>
        </p:nvSpPr>
        <p:spPr>
          <a:xfrm>
            <a:off x="7927023" y="791356"/>
            <a:ext cx="1013419" cy="369332"/>
          </a:xfrm>
          <a:prstGeom prst="rect">
            <a:avLst/>
          </a:prstGeom>
          <a:noFill/>
        </p:spPr>
        <p:txBody>
          <a:bodyPr wrap="none" rtlCol="0">
            <a:spAutoFit/>
          </a:bodyPr>
          <a:lstStyle/>
          <a:p>
            <a:r>
              <a:rPr lang="en-US" dirty="0"/>
              <a:t>Job Skills</a:t>
            </a:r>
          </a:p>
        </p:txBody>
      </p:sp>
      <p:grpSp>
        <p:nvGrpSpPr>
          <p:cNvPr id="14" name="Group 13">
            <a:extLst>
              <a:ext uri="{FF2B5EF4-FFF2-40B4-BE49-F238E27FC236}">
                <a16:creationId xmlns:a16="http://schemas.microsoft.com/office/drawing/2014/main" id="{514A54DA-A32E-4FD1-80E1-6A0F4384DF5A}"/>
              </a:ext>
            </a:extLst>
          </p:cNvPr>
          <p:cNvGrpSpPr/>
          <p:nvPr/>
        </p:nvGrpSpPr>
        <p:grpSpPr>
          <a:xfrm>
            <a:off x="10177654" y="767139"/>
            <a:ext cx="1544012" cy="1966508"/>
            <a:chOff x="10004837" y="3386995"/>
            <a:chExt cx="1544012" cy="1966508"/>
          </a:xfrm>
        </p:grpSpPr>
        <p:pic>
          <p:nvPicPr>
            <p:cNvPr id="26632" name="Picture 8" descr="Mixed-Use Neighborhood Zone (Formerly Business Park) | Kittery ME">
              <a:extLst>
                <a:ext uri="{FF2B5EF4-FFF2-40B4-BE49-F238E27FC236}">
                  <a16:creationId xmlns:a16="http://schemas.microsoft.com/office/drawing/2014/main" id="{4B0FDE10-D284-4A06-9371-501F8D3935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97898" y="4033326"/>
              <a:ext cx="1320177" cy="13201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B866264-EEAD-48E0-915E-71738F44BEC2}"/>
                </a:ext>
              </a:extLst>
            </p:cNvPr>
            <p:cNvSpPr txBox="1"/>
            <p:nvPr/>
          </p:nvSpPr>
          <p:spPr>
            <a:xfrm>
              <a:off x="10004837" y="3386995"/>
              <a:ext cx="1544012" cy="646331"/>
            </a:xfrm>
            <a:prstGeom prst="rect">
              <a:avLst/>
            </a:prstGeom>
            <a:noFill/>
          </p:spPr>
          <p:txBody>
            <a:bodyPr wrap="none" rtlCol="0">
              <a:spAutoFit/>
            </a:bodyPr>
            <a:lstStyle/>
            <a:p>
              <a:pPr algn="ctr"/>
              <a:r>
                <a:rPr lang="en-US" dirty="0"/>
                <a:t>Neighborhood</a:t>
              </a:r>
            </a:p>
            <a:p>
              <a:pPr algn="ctr"/>
              <a:r>
                <a:rPr lang="en-US" dirty="0"/>
                <a:t> Businesses</a:t>
              </a:r>
            </a:p>
          </p:txBody>
        </p:sp>
      </p:grpSp>
      <p:grpSp>
        <p:nvGrpSpPr>
          <p:cNvPr id="18" name="Group 17">
            <a:extLst>
              <a:ext uri="{FF2B5EF4-FFF2-40B4-BE49-F238E27FC236}">
                <a16:creationId xmlns:a16="http://schemas.microsoft.com/office/drawing/2014/main" id="{539B42AB-8179-4320-92DF-F3CC637188AF}"/>
              </a:ext>
            </a:extLst>
          </p:cNvPr>
          <p:cNvGrpSpPr/>
          <p:nvPr/>
        </p:nvGrpSpPr>
        <p:grpSpPr>
          <a:xfrm>
            <a:off x="1043374" y="4855540"/>
            <a:ext cx="2575213" cy="1944529"/>
            <a:chOff x="3431967" y="4712244"/>
            <a:chExt cx="2575213" cy="1944529"/>
          </a:xfrm>
        </p:grpSpPr>
        <p:pic>
          <p:nvPicPr>
            <p:cNvPr id="26634" name="Picture 10" descr="Four daycare employees test positive for COVID-19 in Kanawha County">
              <a:extLst>
                <a:ext uri="{FF2B5EF4-FFF2-40B4-BE49-F238E27FC236}">
                  <a16:creationId xmlns:a16="http://schemas.microsoft.com/office/drawing/2014/main" id="{89F351C0-AA47-4675-9B04-BE59C7CEB14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1967" y="4712244"/>
              <a:ext cx="2575213" cy="14485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4E70BDB-6667-4A30-807D-88299B0317EA}"/>
                </a:ext>
              </a:extLst>
            </p:cNvPr>
            <p:cNvSpPr txBox="1"/>
            <p:nvPr/>
          </p:nvSpPr>
          <p:spPr>
            <a:xfrm>
              <a:off x="4191287" y="6287441"/>
              <a:ext cx="1056572" cy="369332"/>
            </a:xfrm>
            <a:prstGeom prst="rect">
              <a:avLst/>
            </a:prstGeom>
            <a:noFill/>
          </p:spPr>
          <p:txBody>
            <a:bodyPr wrap="none" rtlCol="0">
              <a:spAutoFit/>
            </a:bodyPr>
            <a:lstStyle/>
            <a:p>
              <a:pPr algn="ctr"/>
              <a:r>
                <a:rPr lang="en-US" dirty="0"/>
                <a:t>Childcare</a:t>
              </a:r>
            </a:p>
          </p:txBody>
        </p:sp>
      </p:grpSp>
      <p:grpSp>
        <p:nvGrpSpPr>
          <p:cNvPr id="16" name="Group 15">
            <a:extLst>
              <a:ext uri="{FF2B5EF4-FFF2-40B4-BE49-F238E27FC236}">
                <a16:creationId xmlns:a16="http://schemas.microsoft.com/office/drawing/2014/main" id="{6C954C89-C1F9-418E-90E8-3DC4257F1C1C}"/>
              </a:ext>
            </a:extLst>
          </p:cNvPr>
          <p:cNvGrpSpPr/>
          <p:nvPr/>
        </p:nvGrpSpPr>
        <p:grpSpPr>
          <a:xfrm>
            <a:off x="8996065" y="4775238"/>
            <a:ext cx="2838723" cy="1714501"/>
            <a:chOff x="8906307" y="4643998"/>
            <a:chExt cx="2838723" cy="1714501"/>
          </a:xfrm>
        </p:grpSpPr>
        <p:pic>
          <p:nvPicPr>
            <p:cNvPr id="26636" name="Picture 12" descr="Free GED Program - Eastern Monroe Public Library">
              <a:extLst>
                <a:ext uri="{FF2B5EF4-FFF2-40B4-BE49-F238E27FC236}">
                  <a16:creationId xmlns:a16="http://schemas.microsoft.com/office/drawing/2014/main" id="{52F65543-2A89-416D-9C72-F8EFA80E892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06307" y="4643998"/>
              <a:ext cx="2838723" cy="11416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0D90BA8-E80B-4B60-86A0-50F8B1AC2550}"/>
                </a:ext>
              </a:extLst>
            </p:cNvPr>
            <p:cNvSpPr txBox="1"/>
            <p:nvPr/>
          </p:nvSpPr>
          <p:spPr>
            <a:xfrm>
              <a:off x="9382941" y="5989167"/>
              <a:ext cx="1885453" cy="369332"/>
            </a:xfrm>
            <a:prstGeom prst="rect">
              <a:avLst/>
            </a:prstGeom>
            <a:noFill/>
          </p:spPr>
          <p:txBody>
            <a:bodyPr wrap="none" rtlCol="0">
              <a:spAutoFit/>
            </a:bodyPr>
            <a:lstStyle/>
            <a:p>
              <a:pPr algn="ctr"/>
              <a:r>
                <a:rPr lang="en-US" dirty="0"/>
                <a:t>Finish High School</a:t>
              </a:r>
            </a:p>
          </p:txBody>
        </p:sp>
      </p:grpSp>
      <p:grpSp>
        <p:nvGrpSpPr>
          <p:cNvPr id="8" name="Group 7">
            <a:extLst>
              <a:ext uri="{FF2B5EF4-FFF2-40B4-BE49-F238E27FC236}">
                <a16:creationId xmlns:a16="http://schemas.microsoft.com/office/drawing/2014/main" id="{050A35B6-BA17-491D-92D7-0D84498E40EB}"/>
              </a:ext>
            </a:extLst>
          </p:cNvPr>
          <p:cNvGrpSpPr/>
          <p:nvPr/>
        </p:nvGrpSpPr>
        <p:grpSpPr>
          <a:xfrm>
            <a:off x="222391" y="495033"/>
            <a:ext cx="1765670" cy="2176449"/>
            <a:chOff x="819660" y="2771208"/>
            <a:chExt cx="1765670" cy="2176449"/>
          </a:xfrm>
        </p:grpSpPr>
        <p:pic>
          <p:nvPicPr>
            <p:cNvPr id="26638" name="Picture 14" descr="Safe Parks - BJs Park &amp; Recreation Products">
              <a:extLst>
                <a:ext uri="{FF2B5EF4-FFF2-40B4-BE49-F238E27FC236}">
                  <a16:creationId xmlns:a16="http://schemas.microsoft.com/office/drawing/2014/main" id="{4B771B52-3D48-46BA-BF98-2427B5094E6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9660" y="3181987"/>
              <a:ext cx="1765670" cy="176567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24B7392-2911-46DB-A543-CB44F47640CB}"/>
                </a:ext>
              </a:extLst>
            </p:cNvPr>
            <p:cNvSpPr txBox="1"/>
            <p:nvPr/>
          </p:nvSpPr>
          <p:spPr>
            <a:xfrm>
              <a:off x="1137949" y="2771208"/>
              <a:ext cx="1129092" cy="369332"/>
            </a:xfrm>
            <a:prstGeom prst="rect">
              <a:avLst/>
            </a:prstGeom>
            <a:noFill/>
          </p:spPr>
          <p:txBody>
            <a:bodyPr wrap="none" rtlCol="0">
              <a:spAutoFit/>
            </a:bodyPr>
            <a:lstStyle/>
            <a:p>
              <a:r>
                <a:rPr lang="en-US" dirty="0"/>
                <a:t>Safe Parks</a:t>
              </a:r>
            </a:p>
          </p:txBody>
        </p:sp>
      </p:grpSp>
      <p:pic>
        <p:nvPicPr>
          <p:cNvPr id="23" name="Picture 2" descr="5+ Logic Model Templates - Word, PDF | Free &amp;amp; Premium Templates">
            <a:extLst>
              <a:ext uri="{FF2B5EF4-FFF2-40B4-BE49-F238E27FC236}">
                <a16:creationId xmlns:a16="http://schemas.microsoft.com/office/drawing/2014/main" id="{F0317572-D104-4104-91F9-DA9E679161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0334" y="2893826"/>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5+ Logic Model Templates - Word, PDF | Free &amp;amp; Premium Templates">
            <a:extLst>
              <a:ext uri="{FF2B5EF4-FFF2-40B4-BE49-F238E27FC236}">
                <a16:creationId xmlns:a16="http://schemas.microsoft.com/office/drawing/2014/main" id="{DCB763A0-D7D1-4D8D-8024-34FE52E33B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9521" y="2890327"/>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5+ Logic Model Templates - Word, PDF | Free &amp;amp; Premium Templates">
            <a:extLst>
              <a:ext uri="{FF2B5EF4-FFF2-40B4-BE49-F238E27FC236}">
                <a16:creationId xmlns:a16="http://schemas.microsoft.com/office/drawing/2014/main" id="{261AA77A-1527-4CAD-98F5-42D12A1106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2391" y="2890288"/>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5+ Logic Model Templates - Word, PDF | Free &amp;amp; Premium Templates">
            <a:extLst>
              <a:ext uri="{FF2B5EF4-FFF2-40B4-BE49-F238E27FC236}">
                <a16:creationId xmlns:a16="http://schemas.microsoft.com/office/drawing/2014/main" id="{6961E42E-04BA-4B65-AB25-40D1303C57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3564" y="2893826"/>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5+ Logic Model Templates - Word, PDF | Free &amp;amp; Premium Templates">
            <a:extLst>
              <a:ext uri="{FF2B5EF4-FFF2-40B4-BE49-F238E27FC236}">
                <a16:creationId xmlns:a16="http://schemas.microsoft.com/office/drawing/2014/main" id="{BC333D76-C5CD-4CA7-9705-79B61FB237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00066" y="2893825"/>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5+ Logic Model Templates - Word, PDF | Free &amp;amp; Premium Templates">
            <a:extLst>
              <a:ext uri="{FF2B5EF4-FFF2-40B4-BE49-F238E27FC236}">
                <a16:creationId xmlns:a16="http://schemas.microsoft.com/office/drawing/2014/main" id="{CE0D2E87-DD9A-4E02-A77D-EF95BC3A55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8177" y="4845643"/>
            <a:ext cx="2025275" cy="151220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5+ Logic Model Templates - Word, PDF | Free &amp;amp; Premium Templates">
            <a:extLst>
              <a:ext uri="{FF2B5EF4-FFF2-40B4-BE49-F238E27FC236}">
                <a16:creationId xmlns:a16="http://schemas.microsoft.com/office/drawing/2014/main" id="{B5E73657-85AC-44BA-BD0A-B36A588C9F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03315" y="4847253"/>
            <a:ext cx="2025275" cy="151220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669E81AC-1D8B-45EF-9B4F-AC2DD6C040FB}"/>
              </a:ext>
            </a:extLst>
          </p:cNvPr>
          <p:cNvCxnSpPr>
            <a:stCxn id="26" idx="3"/>
            <a:endCxn id="25" idx="1"/>
          </p:cNvCxnSpPr>
          <p:nvPr/>
        </p:nvCxnSpPr>
        <p:spPr>
          <a:xfrm>
            <a:off x="2247666" y="3646391"/>
            <a:ext cx="381855" cy="3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CD591AA-510A-41AB-9531-0E7E0A75ECB8}"/>
              </a:ext>
            </a:extLst>
          </p:cNvPr>
          <p:cNvCxnSpPr>
            <a:cxnSpLocks/>
            <a:stCxn id="25" idx="3"/>
            <a:endCxn id="23" idx="1"/>
          </p:cNvCxnSpPr>
          <p:nvPr/>
        </p:nvCxnSpPr>
        <p:spPr>
          <a:xfrm>
            <a:off x="4654796" y="3646430"/>
            <a:ext cx="425538" cy="3499"/>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F87F8DC-E107-4FF1-B79D-4A5647D8D141}"/>
              </a:ext>
            </a:extLst>
          </p:cNvPr>
          <p:cNvCxnSpPr>
            <a:cxnSpLocks/>
            <a:stCxn id="23" idx="3"/>
            <a:endCxn id="27" idx="1"/>
          </p:cNvCxnSpPr>
          <p:nvPr/>
        </p:nvCxnSpPr>
        <p:spPr>
          <a:xfrm>
            <a:off x="7105609" y="3649929"/>
            <a:ext cx="417955"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4757CF5-BB87-4ABA-8830-22B39DA00C4C}"/>
              </a:ext>
            </a:extLst>
          </p:cNvPr>
          <p:cNvCxnSpPr>
            <a:cxnSpLocks/>
            <a:stCxn id="27" idx="3"/>
            <a:endCxn id="28" idx="1"/>
          </p:cNvCxnSpPr>
          <p:nvPr/>
        </p:nvCxnSpPr>
        <p:spPr>
          <a:xfrm flipV="1">
            <a:off x="9548839" y="3649928"/>
            <a:ext cx="451227" cy="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A0B4FF1-510C-4130-B9E0-4F22354B74A7}"/>
              </a:ext>
            </a:extLst>
          </p:cNvPr>
          <p:cNvCxnSpPr>
            <a:stCxn id="29" idx="0"/>
            <a:endCxn id="26" idx="2"/>
          </p:cNvCxnSpPr>
          <p:nvPr/>
        </p:nvCxnSpPr>
        <p:spPr>
          <a:xfrm flipH="1" flipV="1">
            <a:off x="1235029" y="4402493"/>
            <a:ext cx="3895786" cy="44315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1426E34-584E-44DD-A839-20588CC602E9}"/>
              </a:ext>
            </a:extLst>
          </p:cNvPr>
          <p:cNvCxnSpPr>
            <a:cxnSpLocks/>
            <a:stCxn id="29" idx="0"/>
            <a:endCxn id="25" idx="2"/>
          </p:cNvCxnSpPr>
          <p:nvPr/>
        </p:nvCxnSpPr>
        <p:spPr>
          <a:xfrm flipH="1" flipV="1">
            <a:off x="3642159" y="4402532"/>
            <a:ext cx="1488656" cy="44311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01E2602-EDB2-4580-94E7-25AEE81D64A9}"/>
              </a:ext>
            </a:extLst>
          </p:cNvPr>
          <p:cNvCxnSpPr>
            <a:cxnSpLocks/>
            <a:stCxn id="29" idx="0"/>
            <a:endCxn id="23" idx="2"/>
          </p:cNvCxnSpPr>
          <p:nvPr/>
        </p:nvCxnSpPr>
        <p:spPr>
          <a:xfrm flipV="1">
            <a:off x="5130815" y="4406031"/>
            <a:ext cx="962157" cy="439612"/>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71DEFE3D-49E5-498D-BB55-E35EFFC7C497}"/>
              </a:ext>
            </a:extLst>
          </p:cNvPr>
          <p:cNvCxnSpPr>
            <a:cxnSpLocks/>
            <a:stCxn id="29" idx="0"/>
            <a:endCxn id="27" idx="2"/>
          </p:cNvCxnSpPr>
          <p:nvPr/>
        </p:nvCxnSpPr>
        <p:spPr>
          <a:xfrm flipV="1">
            <a:off x="5130815" y="4406031"/>
            <a:ext cx="3405387" cy="439612"/>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155C7C2-62DC-4C1F-A31B-E97451F0B463}"/>
              </a:ext>
            </a:extLst>
          </p:cNvPr>
          <p:cNvCxnSpPr>
            <a:cxnSpLocks/>
            <a:stCxn id="29" idx="0"/>
            <a:endCxn id="28" idx="2"/>
          </p:cNvCxnSpPr>
          <p:nvPr/>
        </p:nvCxnSpPr>
        <p:spPr>
          <a:xfrm flipV="1">
            <a:off x="5130815" y="4406030"/>
            <a:ext cx="5881889" cy="439613"/>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2D9E55C8-236A-4369-BCAE-AFF237546A0D}"/>
              </a:ext>
            </a:extLst>
          </p:cNvPr>
          <p:cNvCxnSpPr>
            <a:cxnSpLocks/>
            <a:stCxn id="30" idx="0"/>
            <a:endCxn id="26" idx="2"/>
          </p:cNvCxnSpPr>
          <p:nvPr/>
        </p:nvCxnSpPr>
        <p:spPr>
          <a:xfrm flipH="1" flipV="1">
            <a:off x="1235029" y="4402493"/>
            <a:ext cx="6380924" cy="44476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7D8A74F4-7015-4927-AA40-BF5BCFBA6A0C}"/>
              </a:ext>
            </a:extLst>
          </p:cNvPr>
          <p:cNvCxnSpPr>
            <a:cxnSpLocks/>
            <a:stCxn id="30" idx="0"/>
            <a:endCxn id="25" idx="2"/>
          </p:cNvCxnSpPr>
          <p:nvPr/>
        </p:nvCxnSpPr>
        <p:spPr>
          <a:xfrm flipH="1" flipV="1">
            <a:off x="3642159" y="4402532"/>
            <a:ext cx="3973794" cy="44472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94509AC-5595-4683-B7E8-FF611BEC38B6}"/>
              </a:ext>
            </a:extLst>
          </p:cNvPr>
          <p:cNvCxnSpPr>
            <a:cxnSpLocks/>
            <a:stCxn id="30" idx="0"/>
            <a:endCxn id="23" idx="2"/>
          </p:cNvCxnSpPr>
          <p:nvPr/>
        </p:nvCxnSpPr>
        <p:spPr>
          <a:xfrm flipH="1" flipV="1">
            <a:off x="6092972" y="4406031"/>
            <a:ext cx="1522981" cy="441222"/>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850E83A5-31B1-4DB0-AD84-70FE4EADAB2F}"/>
              </a:ext>
            </a:extLst>
          </p:cNvPr>
          <p:cNvCxnSpPr>
            <a:cxnSpLocks/>
            <a:stCxn id="30" idx="0"/>
            <a:endCxn id="27" idx="2"/>
          </p:cNvCxnSpPr>
          <p:nvPr/>
        </p:nvCxnSpPr>
        <p:spPr>
          <a:xfrm flipV="1">
            <a:off x="7615953" y="4406031"/>
            <a:ext cx="920249" cy="441222"/>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994919DC-C71A-4C0D-9267-E48A2935CA8B}"/>
              </a:ext>
            </a:extLst>
          </p:cNvPr>
          <p:cNvCxnSpPr>
            <a:cxnSpLocks/>
            <a:stCxn id="30" idx="0"/>
            <a:endCxn id="28" idx="2"/>
          </p:cNvCxnSpPr>
          <p:nvPr/>
        </p:nvCxnSpPr>
        <p:spPr>
          <a:xfrm flipV="1">
            <a:off x="7615953" y="4406030"/>
            <a:ext cx="3396751" cy="441223"/>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D1F6996F-604A-48FC-9A8F-2033C91EA8CF}"/>
              </a:ext>
            </a:extLst>
          </p:cNvPr>
          <p:cNvCxnSpPr>
            <a:stCxn id="29" idx="3"/>
            <a:endCxn id="30" idx="1"/>
          </p:cNvCxnSpPr>
          <p:nvPr/>
        </p:nvCxnSpPr>
        <p:spPr>
          <a:xfrm>
            <a:off x="6143452" y="5601746"/>
            <a:ext cx="459863" cy="161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48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1000"/>
                                        <p:tgtEl>
                                          <p:spTgt spid="53"/>
                                        </p:tgtEl>
                                      </p:cBhvr>
                                    </p:animEffect>
                                    <p:anim calcmode="lin" valueType="num">
                                      <p:cBhvr>
                                        <p:cTn id="18" dur="1000" fill="hold"/>
                                        <p:tgtEl>
                                          <p:spTgt spid="53"/>
                                        </p:tgtEl>
                                        <p:attrNameLst>
                                          <p:attrName>ppt_x</p:attrName>
                                        </p:attrNameLst>
                                      </p:cBhvr>
                                      <p:tavLst>
                                        <p:tav tm="0">
                                          <p:val>
                                            <p:strVal val="#ppt_x"/>
                                          </p:val>
                                        </p:tav>
                                        <p:tav tm="100000">
                                          <p:val>
                                            <p:strVal val="#ppt_x"/>
                                          </p:val>
                                        </p:tav>
                                      </p:tavLst>
                                    </p:anim>
                                    <p:anim calcmode="lin" valueType="num">
                                      <p:cBhvr>
                                        <p:cTn id="19" dur="1000" fill="hold"/>
                                        <p:tgtEl>
                                          <p:spTgt spid="5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1000"/>
                                        <p:tgtEl>
                                          <p:spTgt spid="56"/>
                                        </p:tgtEl>
                                      </p:cBhvr>
                                    </p:animEffect>
                                    <p:anim calcmode="lin" valueType="num">
                                      <p:cBhvr>
                                        <p:cTn id="23" dur="1000" fill="hold"/>
                                        <p:tgtEl>
                                          <p:spTgt spid="56"/>
                                        </p:tgtEl>
                                        <p:attrNameLst>
                                          <p:attrName>ppt_x</p:attrName>
                                        </p:attrNameLst>
                                      </p:cBhvr>
                                      <p:tavLst>
                                        <p:tav tm="0">
                                          <p:val>
                                            <p:strVal val="#ppt_x"/>
                                          </p:val>
                                        </p:tav>
                                        <p:tav tm="100000">
                                          <p:val>
                                            <p:strVal val="#ppt_x"/>
                                          </p:val>
                                        </p:tav>
                                      </p:tavLst>
                                    </p:anim>
                                    <p:anim calcmode="lin" valueType="num">
                                      <p:cBhvr>
                                        <p:cTn id="24" dur="1000" fill="hold"/>
                                        <p:tgtEl>
                                          <p:spTgt spid="5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1000"/>
                                        <p:tgtEl>
                                          <p:spTgt spid="59"/>
                                        </p:tgtEl>
                                      </p:cBhvr>
                                    </p:animEffect>
                                    <p:anim calcmode="lin" valueType="num">
                                      <p:cBhvr>
                                        <p:cTn id="28" dur="1000" fill="hold"/>
                                        <p:tgtEl>
                                          <p:spTgt spid="59"/>
                                        </p:tgtEl>
                                        <p:attrNameLst>
                                          <p:attrName>ppt_x</p:attrName>
                                        </p:attrNameLst>
                                      </p:cBhvr>
                                      <p:tavLst>
                                        <p:tav tm="0">
                                          <p:val>
                                            <p:strVal val="#ppt_x"/>
                                          </p:val>
                                        </p:tav>
                                        <p:tav tm="100000">
                                          <p:val>
                                            <p:strVal val="#ppt_x"/>
                                          </p:val>
                                        </p:tav>
                                      </p:tavLst>
                                    </p:anim>
                                    <p:anim calcmode="lin" valueType="num">
                                      <p:cBhvr>
                                        <p:cTn id="29" dur="1000" fill="hold"/>
                                        <p:tgtEl>
                                          <p:spTgt spid="5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1000"/>
                                        <p:tgtEl>
                                          <p:spTgt spid="62"/>
                                        </p:tgtEl>
                                      </p:cBhvr>
                                    </p:animEffect>
                                    <p:anim calcmode="lin" valueType="num">
                                      <p:cBhvr>
                                        <p:cTn id="33" dur="1000" fill="hold"/>
                                        <p:tgtEl>
                                          <p:spTgt spid="62"/>
                                        </p:tgtEl>
                                        <p:attrNameLst>
                                          <p:attrName>ppt_x</p:attrName>
                                        </p:attrNameLst>
                                      </p:cBhvr>
                                      <p:tavLst>
                                        <p:tav tm="0">
                                          <p:val>
                                            <p:strVal val="#ppt_x"/>
                                          </p:val>
                                        </p:tav>
                                        <p:tav tm="100000">
                                          <p:val>
                                            <p:strVal val="#ppt_x"/>
                                          </p:val>
                                        </p:tav>
                                      </p:tavLst>
                                    </p:anim>
                                    <p:anim calcmode="lin" valueType="num">
                                      <p:cBhvr>
                                        <p:cTn id="34" dur="1000" fill="hold"/>
                                        <p:tgtEl>
                                          <p:spTgt spid="6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1000"/>
                                        <p:tgtEl>
                                          <p:spTgt spid="65"/>
                                        </p:tgtEl>
                                      </p:cBhvr>
                                    </p:animEffect>
                                    <p:anim calcmode="lin" valueType="num">
                                      <p:cBhvr>
                                        <p:cTn id="38" dur="1000" fill="hold"/>
                                        <p:tgtEl>
                                          <p:spTgt spid="65"/>
                                        </p:tgtEl>
                                        <p:attrNameLst>
                                          <p:attrName>ppt_x</p:attrName>
                                        </p:attrNameLst>
                                      </p:cBhvr>
                                      <p:tavLst>
                                        <p:tav tm="0">
                                          <p:val>
                                            <p:strVal val="#ppt_x"/>
                                          </p:val>
                                        </p:tav>
                                        <p:tav tm="100000">
                                          <p:val>
                                            <p:strVal val="#ppt_x"/>
                                          </p:val>
                                        </p:tav>
                                      </p:tavLst>
                                    </p:anim>
                                    <p:anim calcmode="lin" valueType="num">
                                      <p:cBhvr>
                                        <p:cTn id="39" dur="1000" fill="hold"/>
                                        <p:tgtEl>
                                          <p:spTgt spid="6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1000"/>
                                        <p:tgtEl>
                                          <p:spTgt spid="68"/>
                                        </p:tgtEl>
                                      </p:cBhvr>
                                    </p:animEffect>
                                    <p:anim calcmode="lin" valueType="num">
                                      <p:cBhvr>
                                        <p:cTn id="43" dur="1000" fill="hold"/>
                                        <p:tgtEl>
                                          <p:spTgt spid="68"/>
                                        </p:tgtEl>
                                        <p:attrNameLst>
                                          <p:attrName>ppt_x</p:attrName>
                                        </p:attrNameLst>
                                      </p:cBhvr>
                                      <p:tavLst>
                                        <p:tav tm="0">
                                          <p:val>
                                            <p:strVal val="#ppt_x"/>
                                          </p:val>
                                        </p:tav>
                                        <p:tav tm="100000">
                                          <p:val>
                                            <p:strVal val="#ppt_x"/>
                                          </p:val>
                                        </p:tav>
                                      </p:tavLst>
                                    </p:anim>
                                    <p:anim calcmode="lin" valueType="num">
                                      <p:cBhvr>
                                        <p:cTn id="44" dur="1000" fill="hold"/>
                                        <p:tgtEl>
                                          <p:spTgt spid="6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71"/>
                                        </p:tgtEl>
                                        <p:attrNameLst>
                                          <p:attrName>style.visibility</p:attrName>
                                        </p:attrNameLst>
                                      </p:cBhvr>
                                      <p:to>
                                        <p:strVal val="visible"/>
                                      </p:to>
                                    </p:set>
                                    <p:animEffect transition="in" filter="fade">
                                      <p:cBhvr>
                                        <p:cTn id="47" dur="1000"/>
                                        <p:tgtEl>
                                          <p:spTgt spid="71"/>
                                        </p:tgtEl>
                                      </p:cBhvr>
                                    </p:animEffect>
                                    <p:anim calcmode="lin" valueType="num">
                                      <p:cBhvr>
                                        <p:cTn id="48" dur="1000" fill="hold"/>
                                        <p:tgtEl>
                                          <p:spTgt spid="71"/>
                                        </p:tgtEl>
                                        <p:attrNameLst>
                                          <p:attrName>ppt_x</p:attrName>
                                        </p:attrNameLst>
                                      </p:cBhvr>
                                      <p:tavLst>
                                        <p:tav tm="0">
                                          <p:val>
                                            <p:strVal val="#ppt_x"/>
                                          </p:val>
                                        </p:tav>
                                        <p:tav tm="100000">
                                          <p:val>
                                            <p:strVal val="#ppt_x"/>
                                          </p:val>
                                        </p:tav>
                                      </p:tavLst>
                                    </p:anim>
                                    <p:anim calcmode="lin" valueType="num">
                                      <p:cBhvr>
                                        <p:cTn id="49" dur="1000" fill="hold"/>
                                        <p:tgtEl>
                                          <p:spTgt spid="7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fade">
                                      <p:cBhvr>
                                        <p:cTn id="52" dur="1000"/>
                                        <p:tgtEl>
                                          <p:spTgt spid="74"/>
                                        </p:tgtEl>
                                      </p:cBhvr>
                                    </p:animEffect>
                                    <p:anim calcmode="lin" valueType="num">
                                      <p:cBhvr>
                                        <p:cTn id="53" dur="1000" fill="hold"/>
                                        <p:tgtEl>
                                          <p:spTgt spid="74"/>
                                        </p:tgtEl>
                                        <p:attrNameLst>
                                          <p:attrName>ppt_x</p:attrName>
                                        </p:attrNameLst>
                                      </p:cBhvr>
                                      <p:tavLst>
                                        <p:tav tm="0">
                                          <p:val>
                                            <p:strVal val="#ppt_x"/>
                                          </p:val>
                                        </p:tav>
                                        <p:tav tm="100000">
                                          <p:val>
                                            <p:strVal val="#ppt_x"/>
                                          </p:val>
                                        </p:tav>
                                      </p:tavLst>
                                    </p:anim>
                                    <p:anim calcmode="lin" valueType="num">
                                      <p:cBhvr>
                                        <p:cTn id="54" dur="1000" fill="hold"/>
                                        <p:tgtEl>
                                          <p:spTgt spid="7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86"/>
                                        </p:tgtEl>
                                        <p:attrNameLst>
                                          <p:attrName>style.visibility</p:attrName>
                                        </p:attrNameLst>
                                      </p:cBhvr>
                                      <p:to>
                                        <p:strVal val="visible"/>
                                      </p:to>
                                    </p:set>
                                    <p:animEffect transition="in" filter="fade">
                                      <p:cBhvr>
                                        <p:cTn id="57" dur="1000"/>
                                        <p:tgtEl>
                                          <p:spTgt spid="86"/>
                                        </p:tgtEl>
                                      </p:cBhvr>
                                    </p:animEffect>
                                    <p:anim calcmode="lin" valueType="num">
                                      <p:cBhvr>
                                        <p:cTn id="58" dur="1000" fill="hold"/>
                                        <p:tgtEl>
                                          <p:spTgt spid="86"/>
                                        </p:tgtEl>
                                        <p:attrNameLst>
                                          <p:attrName>ppt_x</p:attrName>
                                        </p:attrNameLst>
                                      </p:cBhvr>
                                      <p:tavLst>
                                        <p:tav tm="0">
                                          <p:val>
                                            <p:strVal val="#ppt_x"/>
                                          </p:val>
                                        </p:tav>
                                        <p:tav tm="100000">
                                          <p:val>
                                            <p:strVal val="#ppt_x"/>
                                          </p:val>
                                        </p:tav>
                                      </p:tavLst>
                                    </p:anim>
                                    <p:anim calcmode="lin" valueType="num">
                                      <p:cBhvr>
                                        <p:cTn id="59" dur="1000" fill="hold"/>
                                        <p:tgtEl>
                                          <p:spTgt spid="86"/>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1000"/>
                                        <p:tgtEl>
                                          <p:spTgt spid="4"/>
                                        </p:tgtEl>
                                      </p:cBhvr>
                                    </p:animEffect>
                                    <p:anim calcmode="lin" valueType="num">
                                      <p:cBhvr>
                                        <p:cTn id="63" dur="1000" fill="hold"/>
                                        <p:tgtEl>
                                          <p:spTgt spid="4"/>
                                        </p:tgtEl>
                                        <p:attrNameLst>
                                          <p:attrName>ppt_x</p:attrName>
                                        </p:attrNameLst>
                                      </p:cBhvr>
                                      <p:tavLst>
                                        <p:tav tm="0">
                                          <p:val>
                                            <p:strVal val="#ppt_x"/>
                                          </p:val>
                                        </p:tav>
                                        <p:tav tm="100000">
                                          <p:val>
                                            <p:strVal val="#ppt_x"/>
                                          </p:val>
                                        </p:tav>
                                      </p:tavLst>
                                    </p:anim>
                                    <p:anim calcmode="lin" valueType="num">
                                      <p:cBhvr>
                                        <p:cTn id="64" dur="1000" fill="hold"/>
                                        <p:tgtEl>
                                          <p:spTgt spid="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1000"/>
                                        <p:tgtEl>
                                          <p:spTgt spid="33"/>
                                        </p:tgtEl>
                                      </p:cBhvr>
                                    </p:animEffect>
                                    <p:anim calcmode="lin" valueType="num">
                                      <p:cBhvr>
                                        <p:cTn id="73" dur="1000" fill="hold"/>
                                        <p:tgtEl>
                                          <p:spTgt spid="33"/>
                                        </p:tgtEl>
                                        <p:attrNameLst>
                                          <p:attrName>ppt_x</p:attrName>
                                        </p:attrNameLst>
                                      </p:cBhvr>
                                      <p:tavLst>
                                        <p:tav tm="0">
                                          <p:val>
                                            <p:strVal val="#ppt_x"/>
                                          </p:val>
                                        </p:tav>
                                        <p:tav tm="100000">
                                          <p:val>
                                            <p:strVal val="#ppt_x"/>
                                          </p:val>
                                        </p:tav>
                                      </p:tavLst>
                                    </p:anim>
                                    <p:anim calcmode="lin" valueType="num">
                                      <p:cBhvr>
                                        <p:cTn id="74" dur="1000" fill="hold"/>
                                        <p:tgtEl>
                                          <p:spTgt spid="33"/>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1000"/>
                                        <p:tgtEl>
                                          <p:spTgt spid="36"/>
                                        </p:tgtEl>
                                      </p:cBhvr>
                                    </p:animEffect>
                                    <p:anim calcmode="lin" valueType="num">
                                      <p:cBhvr>
                                        <p:cTn id="78" dur="1000" fill="hold"/>
                                        <p:tgtEl>
                                          <p:spTgt spid="36"/>
                                        </p:tgtEl>
                                        <p:attrNameLst>
                                          <p:attrName>ppt_x</p:attrName>
                                        </p:attrNameLst>
                                      </p:cBhvr>
                                      <p:tavLst>
                                        <p:tav tm="0">
                                          <p:val>
                                            <p:strVal val="#ppt_x"/>
                                          </p:val>
                                        </p:tav>
                                        <p:tav tm="100000">
                                          <p:val>
                                            <p:strVal val="#ppt_x"/>
                                          </p:val>
                                        </p:tav>
                                      </p:tavLst>
                                    </p:anim>
                                    <p:anim calcmode="lin" valueType="num">
                                      <p:cBhvr>
                                        <p:cTn id="7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B798E-D180-4AAC-9041-F6797532AE9F}"/>
              </a:ext>
            </a:extLst>
          </p:cNvPr>
          <p:cNvSpPr>
            <a:spLocks noGrp="1"/>
          </p:cNvSpPr>
          <p:nvPr>
            <p:ph type="title"/>
          </p:nvPr>
        </p:nvSpPr>
        <p:spPr/>
        <p:txBody>
          <a:bodyPr>
            <a:normAutofit fontScale="90000"/>
          </a:bodyPr>
          <a:lstStyle/>
          <a:p>
            <a:pPr algn="ctr"/>
            <a:r>
              <a:rPr lang="en-US" dirty="0"/>
              <a:t>If more logic models are not the solution, then…</a:t>
            </a:r>
            <a:br>
              <a:rPr lang="en-US" dirty="0"/>
            </a:br>
            <a:endParaRPr lang="en-US" dirty="0"/>
          </a:p>
        </p:txBody>
      </p:sp>
      <p:pic>
        <p:nvPicPr>
          <p:cNvPr id="7170" name="Picture 2" descr="We Cannot Solve Our Problems With The Same Thinking That Created Them">
            <a:extLst>
              <a:ext uri="{FF2B5EF4-FFF2-40B4-BE49-F238E27FC236}">
                <a16:creationId xmlns:a16="http://schemas.microsoft.com/office/drawing/2014/main" id="{8340D1EC-5F19-4755-AA67-C5523E30A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6241" y="2162921"/>
            <a:ext cx="5899517" cy="307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264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6436A-971F-9078-BE5E-7067D58324A4}"/>
              </a:ext>
            </a:extLst>
          </p:cNvPr>
          <p:cNvSpPr>
            <a:spLocks noGrp="1"/>
          </p:cNvSpPr>
          <p:nvPr>
            <p:ph type="title"/>
          </p:nvPr>
        </p:nvSpPr>
        <p:spPr/>
        <p:txBody>
          <a:bodyPr/>
          <a:lstStyle/>
          <a:p>
            <a:pPr algn="ctr"/>
            <a:r>
              <a:rPr lang="en-US" dirty="0"/>
              <a:t>…..what is the solution?</a:t>
            </a:r>
          </a:p>
        </p:txBody>
      </p:sp>
      <p:pic>
        <p:nvPicPr>
          <p:cNvPr id="2052" name="Picture 4" descr="Fit For Purpose | Helping harmonise business with people and planet,  through purpose">
            <a:extLst>
              <a:ext uri="{FF2B5EF4-FFF2-40B4-BE49-F238E27FC236}">
                <a16:creationId xmlns:a16="http://schemas.microsoft.com/office/drawing/2014/main" id="{22C5B507-BAEC-6293-AE82-2B4D5FACBA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7629" y="2400811"/>
            <a:ext cx="5577177" cy="28443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0E875CC4-F738-02DD-4750-785C1D3E6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029" y="2172111"/>
            <a:ext cx="5278224" cy="307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42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ntro to Systems Thinking for Workplace Performance Improvement - Vector  Solutions">
            <a:extLst>
              <a:ext uri="{FF2B5EF4-FFF2-40B4-BE49-F238E27FC236}">
                <a16:creationId xmlns:a16="http://schemas.microsoft.com/office/drawing/2014/main" id="{B5987E8A-05FF-401B-A76B-CAD05F643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271" y="1233790"/>
            <a:ext cx="6498771" cy="339982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abits of a Systems Thinker – Systems-Led">
            <a:extLst>
              <a:ext uri="{FF2B5EF4-FFF2-40B4-BE49-F238E27FC236}">
                <a16:creationId xmlns:a16="http://schemas.microsoft.com/office/drawing/2014/main" id="{72D764CF-B6A5-400C-B0F1-DD248B7BE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706" y="-146957"/>
            <a:ext cx="52990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09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1000"/>
                                        <p:tgtEl>
                                          <p:spTgt spid="6148"/>
                                        </p:tgtEl>
                                      </p:cBhvr>
                                    </p:animEffect>
                                    <p:anim calcmode="lin" valueType="num">
                                      <p:cBhvr>
                                        <p:cTn id="8" dur="1000" fill="hold"/>
                                        <p:tgtEl>
                                          <p:spTgt spid="6148"/>
                                        </p:tgtEl>
                                        <p:attrNameLst>
                                          <p:attrName>ppt_x</p:attrName>
                                        </p:attrNameLst>
                                      </p:cBhvr>
                                      <p:tavLst>
                                        <p:tav tm="0">
                                          <p:val>
                                            <p:strVal val="#ppt_x"/>
                                          </p:val>
                                        </p:tav>
                                        <p:tav tm="100000">
                                          <p:val>
                                            <p:strVal val="#ppt_x"/>
                                          </p:val>
                                        </p:tav>
                                      </p:tavLst>
                                    </p:anim>
                                    <p:anim calcmode="lin" valueType="num">
                                      <p:cBhvr>
                                        <p:cTn id="9"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920EF-177E-4AD2-B6AD-82DE0D8BC0A5}"/>
              </a:ext>
            </a:extLst>
          </p:cNvPr>
          <p:cNvSpPr>
            <a:spLocks noGrp="1"/>
          </p:cNvSpPr>
          <p:nvPr>
            <p:ph type="title"/>
          </p:nvPr>
        </p:nvSpPr>
        <p:spPr>
          <a:xfrm>
            <a:off x="739744" y="232350"/>
            <a:ext cx="11049000" cy="1325563"/>
          </a:xfrm>
        </p:spPr>
        <p:txBody>
          <a:bodyPr>
            <a:normAutofit/>
          </a:bodyPr>
          <a:lstStyle/>
          <a:p>
            <a:pPr algn="ctr"/>
            <a:r>
              <a:rPr lang="en-US" sz="3600" dirty="0">
                <a:latin typeface="Calibri" panose="020F0502020204030204" pitchFamily="34" charset="0"/>
                <a:ea typeface="Calibri" panose="020F0502020204030204" pitchFamily="34" charset="0"/>
                <a:cs typeface="Times New Roman" panose="02020603050405020304" pitchFamily="18" charset="0"/>
              </a:rPr>
              <a:t>Systems thinking is literally thinking like a system.</a:t>
            </a:r>
            <a:br>
              <a:rPr lang="en-US" sz="3600" dirty="0">
                <a:latin typeface="Calibri" panose="020F0502020204030204" pitchFamily="34" charset="0"/>
                <a:ea typeface="Calibri" panose="020F0502020204030204" pitchFamily="34" charset="0"/>
                <a:cs typeface="Times New Roman" panose="02020603050405020304" pitchFamily="18" charset="0"/>
              </a:rPr>
            </a:br>
            <a:endParaRPr lang="en-US" sz="3600" dirty="0"/>
          </a:p>
        </p:txBody>
      </p:sp>
      <p:sp>
        <p:nvSpPr>
          <p:cNvPr id="3" name="Content Placeholder 2">
            <a:extLst>
              <a:ext uri="{FF2B5EF4-FFF2-40B4-BE49-F238E27FC236}">
                <a16:creationId xmlns:a16="http://schemas.microsoft.com/office/drawing/2014/main" id="{E7CA0763-5678-456C-99F8-B22F50CADAEC}"/>
              </a:ext>
            </a:extLst>
          </p:cNvPr>
          <p:cNvSpPr>
            <a:spLocks noGrp="1"/>
          </p:cNvSpPr>
          <p:nvPr>
            <p:ph idx="1"/>
          </p:nvPr>
        </p:nvSpPr>
        <p:spPr>
          <a:xfrm>
            <a:off x="386298" y="1832055"/>
            <a:ext cx="5748495" cy="3421588"/>
          </a:xfrm>
        </p:spPr>
        <p:txBody>
          <a:bodyPr>
            <a:normAutofit/>
          </a:bodyPr>
          <a:lstStyle/>
          <a:p>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US" sz="2400" dirty="0">
                <a:latin typeface="Calibri" panose="020F0502020204030204" pitchFamily="34" charset="0"/>
                <a:ea typeface="Calibri" panose="020F0502020204030204" pitchFamily="34" charset="0"/>
                <a:cs typeface="Times New Roman" panose="02020603050405020304" pitchFamily="18" charset="0"/>
              </a:rPr>
              <a:t>So how would you define a system?</a:t>
            </a: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US" sz="2400" dirty="0">
                <a:latin typeface="Calibri" panose="020F0502020204030204" pitchFamily="34" charset="0"/>
                <a:ea typeface="Calibri" panose="020F0502020204030204" pitchFamily="34" charset="0"/>
                <a:cs typeface="Times New Roman" panose="02020603050405020304" pitchFamily="18" charset="0"/>
              </a:rPr>
              <a:t>A</a:t>
            </a:r>
            <a:r>
              <a:rPr lang="en-US" sz="2400" dirty="0">
                <a:effectLst/>
                <a:latin typeface="Calibri" panose="020F0502020204030204" pitchFamily="34" charset="0"/>
                <a:ea typeface="Calibri" panose="020F0502020204030204" pitchFamily="34" charset="0"/>
                <a:cs typeface="Times New Roman" panose="02020603050405020304" pitchFamily="18" charset="0"/>
              </a:rPr>
              <a:t>n integrated whole whose essential properties </a:t>
            </a:r>
            <a:r>
              <a:rPr lang="en-US" sz="2400" b="1" u="sng" dirty="0">
                <a:latin typeface="Calibri" panose="020F0502020204030204" pitchFamily="34" charset="0"/>
                <a:ea typeface="Calibri" panose="020F0502020204030204" pitchFamily="34" charset="0"/>
                <a:cs typeface="Times New Roman" panose="02020603050405020304" pitchFamily="18" charset="0"/>
              </a:rPr>
              <a:t>emerge </a:t>
            </a:r>
            <a:r>
              <a:rPr lang="en-US" sz="2400" dirty="0">
                <a:effectLst/>
                <a:latin typeface="Calibri" panose="020F0502020204030204" pitchFamily="34" charset="0"/>
                <a:ea typeface="Calibri" panose="020F0502020204030204" pitchFamily="34" charset="0"/>
                <a:cs typeface="Times New Roman" panose="02020603050405020304" pitchFamily="18" charset="0"/>
              </a:rPr>
              <a:t>from the </a:t>
            </a:r>
            <a:r>
              <a:rPr lang="en-US" sz="2400" b="1" u="sng" dirty="0">
                <a:latin typeface="Calibri" panose="020F0502020204030204" pitchFamily="34" charset="0"/>
                <a:ea typeface="Calibri" panose="020F0502020204030204" pitchFamily="34" charset="0"/>
                <a:cs typeface="Times New Roman" panose="02020603050405020304" pitchFamily="18" charset="0"/>
              </a:rPr>
              <a:t>i</a:t>
            </a:r>
            <a:r>
              <a:rPr lang="en-US" sz="2400" b="1" u="sng" dirty="0">
                <a:effectLst/>
                <a:latin typeface="Calibri" panose="020F0502020204030204" pitchFamily="34" charset="0"/>
                <a:ea typeface="Calibri" panose="020F0502020204030204" pitchFamily="34" charset="0"/>
                <a:cs typeface="Times New Roman" panose="02020603050405020304" pitchFamily="18" charset="0"/>
              </a:rPr>
              <a:t>nterdependence</a:t>
            </a:r>
            <a:r>
              <a:rPr lang="en-US" sz="2400" dirty="0">
                <a:effectLst/>
                <a:latin typeface="Calibri" panose="020F0502020204030204" pitchFamily="34" charset="0"/>
                <a:ea typeface="Calibri" panose="020F0502020204030204" pitchFamily="34" charset="0"/>
                <a:cs typeface="Times New Roman" panose="02020603050405020304" pitchFamily="18" charset="0"/>
              </a:rPr>
              <a:t> between its </a:t>
            </a:r>
            <a:r>
              <a:rPr lang="en-US" sz="2400" b="1" u="sng" dirty="0">
                <a:latin typeface="Calibri" panose="020F0502020204030204" pitchFamily="34" charset="0"/>
                <a:ea typeface="Calibri" panose="020F0502020204030204" pitchFamily="34" charset="0"/>
                <a:cs typeface="Times New Roman" panose="02020603050405020304" pitchFamily="18" charset="0"/>
              </a:rPr>
              <a:t>parts</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Ison</a:t>
            </a:r>
            <a:r>
              <a:rPr lang="en-US" sz="2400" dirty="0">
                <a:effectLst/>
                <a:latin typeface="Calibri" panose="020F0502020204030204" pitchFamily="34" charset="0"/>
                <a:ea typeface="Calibri" panose="020F0502020204030204" pitchFamily="34" charset="0"/>
                <a:cs typeface="Times New Roman" panose="02020603050405020304" pitchFamily="18" charset="0"/>
              </a:rPr>
              <a:t>, 2008).</a:t>
            </a: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sz="2400" dirty="0">
              <a:latin typeface="Calibri" panose="020F0502020204030204" pitchFamily="34" charset="0"/>
              <a:cs typeface="Times New Roman" panose="02020603050405020304" pitchFamily="18" charset="0"/>
            </a:endParaRPr>
          </a:p>
        </p:txBody>
      </p:sp>
      <p:pic>
        <p:nvPicPr>
          <p:cNvPr id="3074" name="Picture 2" descr="Clock with Gears Spinning Timelapse Stock Footage Video (100% Royalty-free)  1018844869 | Shutterstock">
            <a:extLst>
              <a:ext uri="{FF2B5EF4-FFF2-40B4-BE49-F238E27FC236}">
                <a16:creationId xmlns:a16="http://schemas.microsoft.com/office/drawing/2014/main" id="{BCCB7547-FCB5-4B66-8ED9-D8FE1D10D7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4244" y="2037080"/>
            <a:ext cx="5791838" cy="3263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91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20CCE-5E2D-4363-B16A-423F1F702C66}"/>
              </a:ext>
            </a:extLst>
          </p:cNvPr>
          <p:cNvSpPr>
            <a:spLocks noGrp="1"/>
          </p:cNvSpPr>
          <p:nvPr>
            <p:ph type="title"/>
          </p:nvPr>
        </p:nvSpPr>
        <p:spPr>
          <a:xfrm>
            <a:off x="73862" y="60195"/>
            <a:ext cx="12044275" cy="1325563"/>
          </a:xfrm>
        </p:spPr>
        <p:txBody>
          <a:bodyPr/>
          <a:lstStyle/>
          <a:p>
            <a:pPr algn="ctr"/>
            <a:r>
              <a:rPr lang="en-US" dirty="0"/>
              <a:t>Illustrating parts, interdependence and emergence </a:t>
            </a:r>
          </a:p>
        </p:txBody>
      </p:sp>
      <p:pic>
        <p:nvPicPr>
          <p:cNvPr id="4" name="Picture 3" descr="Diagram&#10;&#10;Description automatically generated">
            <a:extLst>
              <a:ext uri="{FF2B5EF4-FFF2-40B4-BE49-F238E27FC236}">
                <a16:creationId xmlns:a16="http://schemas.microsoft.com/office/drawing/2014/main" id="{B7AF950C-EFE3-4CF6-8A43-77041BA36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3624" y="1385758"/>
            <a:ext cx="7524750" cy="4953000"/>
          </a:xfrm>
          <a:prstGeom prst="rect">
            <a:avLst/>
          </a:prstGeom>
        </p:spPr>
      </p:pic>
    </p:spTree>
    <p:extLst>
      <p:ext uri="{BB962C8B-B14F-4D97-AF65-F5344CB8AC3E}">
        <p14:creationId xmlns:p14="http://schemas.microsoft.com/office/powerpoint/2010/main" val="3979288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34AA-B25B-4634-8990-B0B3FEA8D226}"/>
              </a:ext>
            </a:extLst>
          </p:cNvPr>
          <p:cNvSpPr>
            <a:spLocks noGrp="1"/>
          </p:cNvSpPr>
          <p:nvPr>
            <p:ph type="title"/>
          </p:nvPr>
        </p:nvSpPr>
        <p:spPr>
          <a:xfrm>
            <a:off x="838200" y="169031"/>
            <a:ext cx="10515600" cy="1325563"/>
          </a:xfrm>
        </p:spPr>
        <p:txBody>
          <a:bodyPr/>
          <a:lstStyle/>
          <a:p>
            <a:pPr algn="ctr"/>
            <a:r>
              <a:rPr lang="en-US" dirty="0"/>
              <a:t>Meet the system test?</a:t>
            </a:r>
          </a:p>
        </p:txBody>
      </p:sp>
      <p:sp>
        <p:nvSpPr>
          <p:cNvPr id="3" name="Content Placeholder 2">
            <a:extLst>
              <a:ext uri="{FF2B5EF4-FFF2-40B4-BE49-F238E27FC236}">
                <a16:creationId xmlns:a16="http://schemas.microsoft.com/office/drawing/2014/main" id="{A0208B1A-BD30-4304-B169-E4925CE3DE3D}"/>
              </a:ext>
            </a:extLst>
          </p:cNvPr>
          <p:cNvSpPr>
            <a:spLocks noGrp="1"/>
          </p:cNvSpPr>
          <p:nvPr>
            <p:ph idx="1"/>
          </p:nvPr>
        </p:nvSpPr>
        <p:spPr>
          <a:xfrm>
            <a:off x="838200" y="1825625"/>
            <a:ext cx="6688369" cy="4351338"/>
          </a:xfrm>
        </p:spPr>
        <p:txBody>
          <a:bodyPr>
            <a:normAutofit/>
          </a:bodyPr>
          <a:lstStyle/>
          <a:p>
            <a:r>
              <a:rPr lang="en-US" dirty="0"/>
              <a:t>All parts are needed for the essential system property (i.e., moving you from point A to point B) to emerge.</a:t>
            </a:r>
          </a:p>
          <a:p>
            <a:endParaRPr lang="en-US" dirty="0"/>
          </a:p>
          <a:p>
            <a:r>
              <a:rPr lang="en-US" dirty="0"/>
              <a:t>If a single part is missing, then the car won’t run as well or at all, so the essential system property may not emerge.</a:t>
            </a:r>
          </a:p>
          <a:p>
            <a:endParaRPr lang="en-US" dirty="0"/>
          </a:p>
        </p:txBody>
      </p:sp>
      <p:pic>
        <p:nvPicPr>
          <p:cNvPr id="6" name="Picture 2" descr="Pass test Images, Stock Photos &amp;amp; Vectors | Shutterstock">
            <a:extLst>
              <a:ext uri="{FF2B5EF4-FFF2-40B4-BE49-F238E27FC236}">
                <a16:creationId xmlns:a16="http://schemas.microsoft.com/office/drawing/2014/main" id="{44C4FB47-1588-42FA-B7C6-70A347719D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800"/>
          <a:stretch/>
        </p:blipFill>
        <p:spPr bwMode="auto">
          <a:xfrm>
            <a:off x="7699790" y="2480708"/>
            <a:ext cx="4171950" cy="2458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8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B7A89-F854-D99B-24CF-485055FF01B8}"/>
              </a:ext>
            </a:extLst>
          </p:cNvPr>
          <p:cNvSpPr>
            <a:spLocks noGrp="1"/>
          </p:cNvSpPr>
          <p:nvPr>
            <p:ph type="title"/>
          </p:nvPr>
        </p:nvSpPr>
        <p:spPr>
          <a:xfrm>
            <a:off x="7011785" y="952558"/>
            <a:ext cx="5412971" cy="1325563"/>
          </a:xfrm>
        </p:spPr>
        <p:txBody>
          <a:bodyPr>
            <a:noAutofit/>
          </a:bodyPr>
          <a:lstStyle/>
          <a:p>
            <a:r>
              <a:rPr lang="en-US" sz="2800" dirty="0">
                <a:latin typeface="+mn-lt"/>
              </a:rPr>
              <a:t>System thinking and theory is a good fit for evaluating complex interventions because….</a:t>
            </a:r>
          </a:p>
        </p:txBody>
      </p:sp>
      <p:sp>
        <p:nvSpPr>
          <p:cNvPr id="3" name="Content Placeholder 2">
            <a:extLst>
              <a:ext uri="{FF2B5EF4-FFF2-40B4-BE49-F238E27FC236}">
                <a16:creationId xmlns:a16="http://schemas.microsoft.com/office/drawing/2014/main" id="{DE1259DB-F066-994D-2D32-B46E6C5471FD}"/>
              </a:ext>
            </a:extLst>
          </p:cNvPr>
          <p:cNvSpPr>
            <a:spLocks noGrp="1"/>
          </p:cNvSpPr>
          <p:nvPr>
            <p:ph idx="1"/>
          </p:nvPr>
        </p:nvSpPr>
        <p:spPr>
          <a:xfrm>
            <a:off x="7085937" y="3219419"/>
            <a:ext cx="4587240" cy="3201411"/>
          </a:xfrm>
        </p:spPr>
        <p:txBody>
          <a:bodyPr>
            <a:normAutofit/>
          </a:bodyPr>
          <a:lstStyle/>
          <a:p>
            <a:pPr marL="0" indent="0">
              <a:buNone/>
            </a:pPr>
            <a:r>
              <a:rPr lang="en-US" dirty="0"/>
              <a:t>Systems, by definition, have many moving parts that must work together to achieve something they cannot do independently.</a:t>
            </a:r>
          </a:p>
        </p:txBody>
      </p:sp>
      <p:pic>
        <p:nvPicPr>
          <p:cNvPr id="4" name="Picture 4" descr="Fit For Purpose | Helping harmonise business with people and planet,  through purpose">
            <a:extLst>
              <a:ext uri="{FF2B5EF4-FFF2-40B4-BE49-F238E27FC236}">
                <a16:creationId xmlns:a16="http://schemas.microsoft.com/office/drawing/2014/main" id="{98084E6D-0A0B-4FD4-6D9F-CAAFB6BB42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823" y="1663749"/>
            <a:ext cx="5577177" cy="2844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84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ABF00-AB37-4682-AF92-868CB68838BD}"/>
              </a:ext>
            </a:extLst>
          </p:cNvPr>
          <p:cNvSpPr>
            <a:spLocks noGrp="1"/>
          </p:cNvSpPr>
          <p:nvPr>
            <p:ph type="title"/>
          </p:nvPr>
        </p:nvSpPr>
        <p:spPr/>
        <p:txBody>
          <a:bodyPr/>
          <a:lstStyle/>
          <a:p>
            <a:r>
              <a:rPr lang="en-US" dirty="0"/>
              <a:t>Housekeeping</a:t>
            </a:r>
          </a:p>
        </p:txBody>
      </p:sp>
      <p:graphicFrame>
        <p:nvGraphicFramePr>
          <p:cNvPr id="4" name="Content Placeholder 3">
            <a:extLst>
              <a:ext uri="{FF2B5EF4-FFF2-40B4-BE49-F238E27FC236}">
                <a16:creationId xmlns:a16="http://schemas.microsoft.com/office/drawing/2014/main" id="{F476802E-19A1-4597-8881-02F78863DE6D}"/>
              </a:ext>
            </a:extLst>
          </p:cNvPr>
          <p:cNvGraphicFramePr>
            <a:graphicFrameLocks noGrp="1"/>
          </p:cNvGraphicFramePr>
          <p:nvPr>
            <p:ph idx="1"/>
          </p:nvPr>
        </p:nvGraphicFramePr>
        <p:xfrm>
          <a:off x="838200" y="1395046"/>
          <a:ext cx="10281138" cy="4722000"/>
        </p:xfrm>
        <a:graphic>
          <a:graphicData uri="http://schemas.openxmlformats.org/drawingml/2006/table">
            <a:tbl>
              <a:tblPr firstRow="1" firstCol="1" bandRow="1"/>
              <a:tblGrid>
                <a:gridCol w="2357478">
                  <a:extLst>
                    <a:ext uri="{9D8B030D-6E8A-4147-A177-3AD203B41FA5}">
                      <a16:colId xmlns:a16="http://schemas.microsoft.com/office/drawing/2014/main" val="1015156615"/>
                    </a:ext>
                  </a:extLst>
                </a:gridCol>
                <a:gridCol w="7923660">
                  <a:extLst>
                    <a:ext uri="{9D8B030D-6E8A-4147-A177-3AD203B41FA5}">
                      <a16:colId xmlns:a16="http://schemas.microsoft.com/office/drawing/2014/main" val="1983930164"/>
                    </a:ext>
                  </a:extLst>
                </a:gridCol>
              </a:tblGrid>
              <a:tr h="542611">
                <a:tc>
                  <a:txBody>
                    <a:bodyPr/>
                    <a:lstStyle/>
                    <a:p>
                      <a:pPr>
                        <a:spcBef>
                          <a:spcPts val="400"/>
                        </a:spcBef>
                        <a:spcAft>
                          <a:spcPts val="400"/>
                        </a:spcAft>
                        <a:tabLst>
                          <a:tab pos="733425" algn="l"/>
                        </a:tabLst>
                      </a:pPr>
                      <a:r>
                        <a:rPr lang="en-GB" sz="1800" b="1">
                          <a:effectLst/>
                          <a:latin typeface="Arial" panose="020B0604020202020204" pitchFamily="34" charset="0"/>
                          <a:ea typeface="Calibri" panose="020F0502020204030204" pitchFamily="34" charset="0"/>
                          <a:cs typeface="Times New Roman" panose="02020603050405020304" pitchFamily="18" charset="0"/>
                        </a:rPr>
                        <a:t>Event:</a:t>
                      </a:r>
                      <a:endParaRPr lang="en-A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400"/>
                        </a:spcBef>
                        <a:spcAft>
                          <a:spcPts val="400"/>
                        </a:spcAft>
                      </a:pPr>
                      <a:r>
                        <a:rPr lang="en-GB" sz="1800" b="1" i="1" dirty="0">
                          <a:effectLst/>
                          <a:latin typeface="Arial" panose="020B0604020202020204" pitchFamily="34" charset="0"/>
                          <a:ea typeface="Calibri" panose="020F0502020204030204" pitchFamily="34" charset="0"/>
                          <a:cs typeface="Times New Roman" panose="02020603050405020304" pitchFamily="18" charset="0"/>
                        </a:rPr>
                        <a:t>Workshop - Systems Evaluation Theory: Practice &amp; Implementation</a:t>
                      </a: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2591824"/>
                  </a:ext>
                </a:extLst>
              </a:tr>
              <a:tr h="271305">
                <a:tc>
                  <a:txBody>
                    <a:bodyPr/>
                    <a:lstStyle/>
                    <a:p>
                      <a:pPr>
                        <a:spcBef>
                          <a:spcPts val="400"/>
                        </a:spcBef>
                        <a:spcAft>
                          <a:spcPts val="400"/>
                        </a:spcAft>
                      </a:pPr>
                      <a:r>
                        <a:rPr lang="en-GB" sz="1800" b="1">
                          <a:effectLst/>
                          <a:latin typeface="Arial" panose="020B0604020202020204" pitchFamily="34" charset="0"/>
                          <a:ea typeface="Calibri" panose="020F0502020204030204" pitchFamily="34" charset="0"/>
                          <a:cs typeface="Times New Roman" panose="02020603050405020304" pitchFamily="18" charset="0"/>
                        </a:rPr>
                        <a:t>Date:</a:t>
                      </a:r>
                      <a:endParaRPr lang="en-A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400"/>
                        </a:spcBef>
                        <a:spcAft>
                          <a:spcPts val="400"/>
                        </a:spcAft>
                      </a:pPr>
                      <a:r>
                        <a:rPr lang="en-GB" sz="18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Thursday 2nd March AND Thursday 9th March 2023</a:t>
                      </a:r>
                      <a:endParaRPr lang="en-AU"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6818448"/>
                  </a:ext>
                </a:extLst>
              </a:tr>
              <a:tr h="271305">
                <a:tc>
                  <a:txBody>
                    <a:bodyPr/>
                    <a:lstStyle/>
                    <a:p>
                      <a:pPr>
                        <a:spcBef>
                          <a:spcPts val="400"/>
                        </a:spcBef>
                        <a:spcAft>
                          <a:spcPts val="400"/>
                        </a:spcAft>
                      </a:pPr>
                      <a:r>
                        <a:rPr lang="en-GB" sz="1800" b="1">
                          <a:effectLst/>
                          <a:latin typeface="Arial" panose="020B0604020202020204" pitchFamily="34" charset="0"/>
                          <a:ea typeface="Calibri" panose="020F0502020204030204" pitchFamily="34" charset="0"/>
                          <a:cs typeface="Times New Roman" panose="02020603050405020304" pitchFamily="18" charset="0"/>
                        </a:rPr>
                        <a:t>Venue:</a:t>
                      </a:r>
                      <a:endParaRPr lang="en-A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400"/>
                        </a:spcBef>
                        <a:spcAft>
                          <a:spcPts val="4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Via Zoom: AES account: </a:t>
                      </a:r>
                      <a:r>
                        <a:rPr lang="en-GB"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2"/>
                        </a:rPr>
                        <a:t>learning3@aes.asn.au</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5193463"/>
                  </a:ext>
                </a:extLst>
              </a:tr>
              <a:tr h="1085222">
                <a:tc>
                  <a:txBody>
                    <a:bodyPr/>
                    <a:lstStyle/>
                    <a:p>
                      <a:pPr>
                        <a:spcBef>
                          <a:spcPts val="400"/>
                        </a:spcBef>
                        <a:spcAft>
                          <a:spcPts val="400"/>
                        </a:spcAft>
                      </a:pPr>
                      <a:r>
                        <a:rPr lang="en-GB" sz="1800" b="1" dirty="0">
                          <a:effectLst/>
                          <a:latin typeface="Arial" panose="020B0604020202020204" pitchFamily="34" charset="0"/>
                          <a:ea typeface="Calibri" panose="020F0502020204030204" pitchFamily="34" charset="0"/>
                          <a:cs typeface="Times New Roman" panose="02020603050405020304" pitchFamily="18" charset="0"/>
                        </a:rPr>
                        <a:t>Time (AEDT)</a:t>
                      </a: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400"/>
                        </a:spcBef>
                        <a:spcAft>
                          <a:spcPts val="400"/>
                        </a:spcAft>
                      </a:pPr>
                      <a:r>
                        <a:rPr lang="en-GB" sz="1800" b="1" dirty="0">
                          <a:effectLst/>
                          <a:latin typeface="Arial" panose="020B0604020202020204" pitchFamily="34" charset="0"/>
                          <a:ea typeface="Calibri" panose="020F0502020204030204" pitchFamily="34" charset="0"/>
                          <a:cs typeface="Times New Roman" panose="02020603050405020304" pitchFamily="18" charset="0"/>
                        </a:rPr>
                        <a:t>Registration: 9:45am</a:t>
                      </a:r>
                      <a:br>
                        <a:rPr lang="en-GB" sz="1800" b="1" dirty="0">
                          <a:effectLst/>
                          <a:latin typeface="Arial" panose="020B0604020202020204" pitchFamily="34" charset="0"/>
                          <a:ea typeface="Calibri" panose="020F0502020204030204" pitchFamily="34" charset="0"/>
                          <a:cs typeface="Times New Roman" panose="02020603050405020304" pitchFamily="18" charset="0"/>
                        </a:rPr>
                      </a:br>
                      <a:r>
                        <a:rPr lang="en-GB" sz="1800" b="1" dirty="0">
                          <a:effectLst/>
                          <a:latin typeface="Arial" panose="020B0604020202020204" pitchFamily="34" charset="0"/>
                          <a:ea typeface="Calibri" panose="020F0502020204030204" pitchFamily="34" charset="0"/>
                          <a:cs typeface="Times New Roman" panose="02020603050405020304" pitchFamily="18" charset="0"/>
                        </a:rPr>
                        <a:t>Start: 10:00am</a:t>
                      </a:r>
                      <a:br>
                        <a:rPr lang="en-GB" sz="1800" b="1" dirty="0">
                          <a:effectLst/>
                          <a:latin typeface="Arial" panose="020B0604020202020204" pitchFamily="34" charset="0"/>
                          <a:ea typeface="Calibri" panose="020F0502020204030204" pitchFamily="34" charset="0"/>
                          <a:cs typeface="Times New Roman" panose="02020603050405020304" pitchFamily="18" charset="0"/>
                        </a:rPr>
                      </a:br>
                      <a:r>
                        <a:rPr lang="en-GB" sz="1800" b="1" dirty="0">
                          <a:effectLst/>
                          <a:latin typeface="Arial" panose="020B0604020202020204" pitchFamily="34" charset="0"/>
                          <a:ea typeface="Calibri" panose="020F0502020204030204" pitchFamily="34" charset="0"/>
                          <a:cs typeface="Times New Roman" panose="02020603050405020304" pitchFamily="18" charset="0"/>
                        </a:rPr>
                        <a:t>Break: 11:30 – 11.45am</a:t>
                      </a:r>
                      <a:br>
                        <a:rPr lang="en-GB" sz="1800" b="1" dirty="0">
                          <a:effectLst/>
                          <a:latin typeface="Arial" panose="020B0604020202020204" pitchFamily="34" charset="0"/>
                          <a:ea typeface="Calibri" panose="020F0502020204030204" pitchFamily="34" charset="0"/>
                          <a:cs typeface="Times New Roman" panose="02020603050405020304" pitchFamily="18" charset="0"/>
                        </a:rPr>
                      </a:br>
                      <a:r>
                        <a:rPr lang="en-GB" sz="1800" b="1" dirty="0">
                          <a:effectLst/>
                          <a:latin typeface="Arial" panose="020B0604020202020204" pitchFamily="34" charset="0"/>
                          <a:ea typeface="Calibri" panose="020F0502020204030204" pitchFamily="34" charset="0"/>
                          <a:cs typeface="Times New Roman" panose="02020603050405020304" pitchFamily="18" charset="0"/>
                        </a:rPr>
                        <a:t>Close: 1:00pm</a:t>
                      </a:r>
                      <a:endParaRPr lang="en-AU"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4969296"/>
                  </a:ext>
                </a:extLst>
              </a:tr>
              <a:tr h="542611">
                <a:tc>
                  <a:txBody>
                    <a:bodyPr/>
                    <a:lstStyle/>
                    <a:p>
                      <a:pPr>
                        <a:spcBef>
                          <a:spcPts val="400"/>
                        </a:spcBef>
                        <a:spcAft>
                          <a:spcPts val="400"/>
                        </a:spcAft>
                      </a:pPr>
                      <a:r>
                        <a:rPr lang="en-GB" sz="1800" b="1">
                          <a:effectLst/>
                          <a:latin typeface="Arial" panose="020B0604020202020204" pitchFamily="34" charset="0"/>
                          <a:ea typeface="Calibri" panose="020F0502020204030204" pitchFamily="34" charset="0"/>
                          <a:cs typeface="Times New Roman" panose="02020603050405020304" pitchFamily="18" charset="0"/>
                        </a:rPr>
                        <a:t>AES Rep:</a:t>
                      </a:r>
                      <a:endParaRPr lang="en-A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400"/>
                        </a:spcBef>
                        <a:spcAft>
                          <a:spcPts val="4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Sarah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Renals</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r>
                        <a:rPr lang="en-AU" sz="1800" dirty="0">
                          <a:solidFill>
                            <a:srgbClr val="000000"/>
                          </a:solidFill>
                          <a:effectLst/>
                          <a:latin typeface="Arial" panose="020B0604020202020204" pitchFamily="34" charset="0"/>
                          <a:ea typeface="Calibri" panose="020F0502020204030204" pitchFamily="34" charset="0"/>
                        </a:rPr>
                        <a:t>Merlo Consulting</a:t>
                      </a:r>
                      <a:endParaRPr lang="en-AU" sz="1800" dirty="0">
                        <a:effectLst/>
                        <a:latin typeface="Calibri" panose="020F0502020204030204" pitchFamily="34" charset="0"/>
                        <a:ea typeface="Calibri" panose="020F0502020204030204" pitchFamily="34" charset="0"/>
                      </a:endParaRPr>
                    </a:p>
                    <a:p>
                      <a:pPr>
                        <a:spcBef>
                          <a:spcPts val="400"/>
                        </a:spcBef>
                        <a:spcAft>
                          <a:spcPts val="4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M: 0406 554 866 E</a:t>
                      </a:r>
                      <a:r>
                        <a:rPr lang="en-GB" sz="1800">
                          <a:effectLst/>
                          <a:latin typeface="Arial" panose="020B0604020202020204" pitchFamily="34" charset="0"/>
                          <a:ea typeface="Calibri" panose="020F0502020204030204" pitchFamily="34" charset="0"/>
                          <a:cs typeface="Times New Roman" panose="02020603050405020304" pitchFamily="18" charset="0"/>
                        </a:rPr>
                        <a:t>: </a:t>
                      </a:r>
                      <a:r>
                        <a:rPr lang="en-GB" sz="18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rPr>
                        <a:t>sarah.merloconsulting@gmail.com</a:t>
                      </a: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296863"/>
                  </a:ext>
                </a:extLst>
              </a:tr>
              <a:tr h="1060269">
                <a:tc>
                  <a:txBody>
                    <a:bodyPr/>
                    <a:lstStyle/>
                    <a:p>
                      <a:pPr>
                        <a:spcBef>
                          <a:spcPts val="400"/>
                        </a:spcBef>
                        <a:spcAft>
                          <a:spcPts val="400"/>
                        </a:spcAft>
                      </a:pPr>
                      <a:r>
                        <a:rPr lang="en-GB" sz="1800" b="1">
                          <a:effectLst/>
                          <a:latin typeface="Arial" panose="020B0604020202020204" pitchFamily="34" charset="0"/>
                          <a:ea typeface="Calibri" panose="020F0502020204030204" pitchFamily="34" charset="0"/>
                          <a:cs typeface="Times New Roman" panose="02020603050405020304" pitchFamily="18" charset="0"/>
                        </a:rPr>
                        <a:t>Facilitators:</a:t>
                      </a:r>
                      <a:endParaRPr lang="en-A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400"/>
                        </a:spcBef>
                        <a:spcAft>
                          <a:spcPts val="400"/>
                        </a:spcAft>
                      </a:pPr>
                      <a:r>
                        <a:rPr lang="en-GB" sz="1800" dirty="0" err="1">
                          <a:effectLst/>
                          <a:latin typeface="Arial" panose="020B0604020202020204" pitchFamily="34" charset="0"/>
                          <a:ea typeface="Calibri" panose="020F0502020204030204" pitchFamily="34" charset="0"/>
                          <a:cs typeface="Times New Roman" panose="02020603050405020304" pitchFamily="18" charset="0"/>
                        </a:rPr>
                        <a:t>Lewê</a:t>
                      </a:r>
                      <a:r>
                        <a:rPr lang="en-GB" sz="1800" dirty="0">
                          <a:effectLst/>
                          <a:latin typeface="Arial" panose="020B0604020202020204" pitchFamily="34" charset="0"/>
                          <a:ea typeface="Calibri" panose="020F0502020204030204" pitchFamily="34" charset="0"/>
                          <a:cs typeface="Times New Roman" panose="02020603050405020304" pitchFamily="18" charset="0"/>
                        </a:rPr>
                        <a:t> Atkinson      | Ralph Renger</a:t>
                      </a:r>
                      <a:br>
                        <a:rPr lang="en-GB" sz="1800" dirty="0">
                          <a:effectLst/>
                          <a:latin typeface="Arial" panose="020B0604020202020204" pitchFamily="34" charset="0"/>
                          <a:ea typeface="Calibri" panose="020F0502020204030204" pitchFamily="34" charset="0"/>
                          <a:cs typeface="Times New Roman" panose="02020603050405020304" pitchFamily="18" charset="0"/>
                        </a:rPr>
                      </a:br>
                      <a:r>
                        <a:rPr lang="en-GB" sz="1800" dirty="0">
                          <a:effectLst/>
                          <a:latin typeface="Arial" panose="020B0604020202020204" pitchFamily="34" charset="0"/>
                          <a:ea typeface="Calibri" panose="020F0502020204030204" pitchFamily="34" charset="0"/>
                          <a:cs typeface="Times New Roman" panose="02020603050405020304" pitchFamily="18" charset="0"/>
                        </a:rPr>
                        <a:t>M: 0419 240 979  | E: </a:t>
                      </a:r>
                      <a:r>
                        <a:rPr lang="en-GB"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3"/>
                        </a:rPr>
                        <a:t>ralph@justevaluation.com</a:t>
                      </a: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spcBef>
                          <a:spcPts val="400"/>
                        </a:spcBef>
                        <a:spcAft>
                          <a:spcPts val="4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E: </a:t>
                      </a:r>
                      <a:r>
                        <a:rPr lang="en-GB"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lewis@hainescentreaustralia.com.au</a:t>
                      </a: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3491670"/>
                  </a:ext>
                </a:extLst>
              </a:tr>
              <a:tr h="542611">
                <a:tc>
                  <a:txBody>
                    <a:bodyPr/>
                    <a:lstStyle/>
                    <a:p>
                      <a:pPr>
                        <a:spcBef>
                          <a:spcPts val="400"/>
                        </a:spcBef>
                        <a:spcAft>
                          <a:spcPts val="400"/>
                        </a:spcAft>
                      </a:pPr>
                      <a:r>
                        <a:rPr lang="en-GB" sz="1800" b="1">
                          <a:effectLst/>
                          <a:latin typeface="Arial" panose="020B0604020202020204" pitchFamily="34" charset="0"/>
                          <a:ea typeface="Calibri" panose="020F0502020204030204" pitchFamily="34" charset="0"/>
                          <a:cs typeface="Times New Roman" panose="02020603050405020304" pitchFamily="18" charset="0"/>
                        </a:rPr>
                        <a:t>AES Contact:</a:t>
                      </a:r>
                      <a:endParaRPr lang="en-A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400"/>
                        </a:spcBef>
                        <a:spcAft>
                          <a:spcPts val="4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Bill Wallace</a:t>
                      </a:r>
                      <a:br>
                        <a:rPr lang="en-GB" sz="1800" dirty="0">
                          <a:effectLst/>
                          <a:latin typeface="Arial" panose="020B0604020202020204" pitchFamily="34" charset="0"/>
                          <a:ea typeface="Calibri" panose="020F0502020204030204" pitchFamily="34" charset="0"/>
                          <a:cs typeface="Times New Roman" panose="02020603050405020304" pitchFamily="18" charset="0"/>
                        </a:rPr>
                      </a:br>
                      <a:r>
                        <a:rPr lang="en-GB" sz="1800" dirty="0">
                          <a:effectLst/>
                          <a:latin typeface="Arial" panose="020B0604020202020204" pitchFamily="34" charset="0"/>
                          <a:ea typeface="Calibri" panose="020F0502020204030204" pitchFamily="34" charset="0"/>
                          <a:cs typeface="Times New Roman" panose="02020603050405020304" pitchFamily="18" charset="0"/>
                        </a:rPr>
                        <a:t>M: 0447 955 514    E: </a:t>
                      </a:r>
                      <a:r>
                        <a:rPr lang="en-GB" sz="18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aes@aes.asn.au</a:t>
                      </a:r>
                      <a:endParaRPr lang="en-A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4591925"/>
                  </a:ext>
                </a:extLst>
              </a:tr>
            </a:tbl>
          </a:graphicData>
        </a:graphic>
      </p:graphicFrame>
    </p:spTree>
    <p:extLst>
      <p:ext uri="{BB962C8B-B14F-4D97-AF65-F5344CB8AC3E}">
        <p14:creationId xmlns:p14="http://schemas.microsoft.com/office/powerpoint/2010/main" val="752324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9631-FAE7-0DB3-BA62-3501099900D1}"/>
              </a:ext>
            </a:extLst>
          </p:cNvPr>
          <p:cNvSpPr>
            <a:spLocks noGrp="1"/>
          </p:cNvSpPr>
          <p:nvPr>
            <p:ph type="title"/>
          </p:nvPr>
        </p:nvSpPr>
        <p:spPr/>
        <p:txBody>
          <a:bodyPr>
            <a:normAutofit fontScale="90000"/>
          </a:bodyPr>
          <a:lstStyle/>
          <a:p>
            <a:r>
              <a:rPr lang="en-US" dirty="0"/>
              <a:t>But, don’t judge a book (intervention) by its cover (label) </a:t>
            </a:r>
            <a:r>
              <a:rPr lang="en-US" dirty="0">
                <a:hlinkClick r:id="rId2"/>
              </a:rPr>
              <a:t>Press | </a:t>
            </a:r>
            <a:r>
              <a:rPr lang="en-US" dirty="0" err="1">
                <a:hlinkClick r:id="rId2"/>
              </a:rPr>
              <a:t>Justevaluation</a:t>
            </a:r>
            <a:br>
              <a:rPr lang="en-US" dirty="0"/>
            </a:br>
            <a:endParaRPr lang="en-US" dirty="0"/>
          </a:p>
        </p:txBody>
      </p:sp>
      <p:sp>
        <p:nvSpPr>
          <p:cNvPr id="3" name="Content Placeholder 2">
            <a:extLst>
              <a:ext uri="{FF2B5EF4-FFF2-40B4-BE49-F238E27FC236}">
                <a16:creationId xmlns:a16="http://schemas.microsoft.com/office/drawing/2014/main" id="{6E3E5380-0BB5-0D49-CD82-87E9E325D4D5}"/>
              </a:ext>
            </a:extLst>
          </p:cNvPr>
          <p:cNvSpPr>
            <a:spLocks noGrp="1"/>
          </p:cNvSpPr>
          <p:nvPr>
            <p:ph idx="1"/>
          </p:nvPr>
        </p:nvSpPr>
        <p:spPr/>
        <p:txBody>
          <a:bodyPr/>
          <a:lstStyle/>
          <a:p>
            <a:r>
              <a:rPr lang="en-US" dirty="0"/>
              <a:t>A program might be operating and functioning as a system.  A system might be operating and functioning as a program.</a:t>
            </a:r>
          </a:p>
          <a:p>
            <a:endParaRPr lang="en-US" dirty="0"/>
          </a:p>
          <a:p>
            <a:r>
              <a:rPr lang="en-US" dirty="0"/>
              <a:t>Does the complex intervention pass the system test?</a:t>
            </a:r>
          </a:p>
          <a:p>
            <a:pPr lvl="1"/>
            <a:r>
              <a:rPr lang="en-US" dirty="0"/>
              <a:t>Operating as a system? (interdependencies)</a:t>
            </a:r>
          </a:p>
          <a:p>
            <a:pPr lvl="1"/>
            <a:r>
              <a:rPr lang="en-US" dirty="0"/>
              <a:t>Functioning as a system? (emergence)</a:t>
            </a:r>
          </a:p>
        </p:txBody>
      </p:sp>
      <p:pic>
        <p:nvPicPr>
          <p:cNvPr id="4" name="Picture 2" descr="Pass test Images, Stock Photos &amp;amp; Vectors | Shutterstock">
            <a:extLst>
              <a:ext uri="{FF2B5EF4-FFF2-40B4-BE49-F238E27FC236}">
                <a16:creationId xmlns:a16="http://schemas.microsoft.com/office/drawing/2014/main" id="{A6D44C9D-4605-710E-4877-3FC127D422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800"/>
          <a:stretch/>
        </p:blipFill>
        <p:spPr bwMode="auto">
          <a:xfrm>
            <a:off x="8136381" y="4001294"/>
            <a:ext cx="4171950" cy="2458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70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D9CF31-D2D1-4191-AC41-4BBA3136080C}"/>
              </a:ext>
            </a:extLst>
          </p:cNvPr>
          <p:cNvSpPr txBox="1"/>
          <p:nvPr/>
        </p:nvSpPr>
        <p:spPr>
          <a:xfrm>
            <a:off x="2176902" y="148846"/>
            <a:ext cx="1702710" cy="369332"/>
          </a:xfrm>
          <a:prstGeom prst="rect">
            <a:avLst/>
          </a:prstGeom>
          <a:noFill/>
        </p:spPr>
        <p:txBody>
          <a:bodyPr wrap="none" rtlCol="0">
            <a:spAutoFit/>
          </a:bodyPr>
          <a:lstStyle/>
          <a:p>
            <a:r>
              <a:rPr lang="en-US" dirty="0"/>
              <a:t>Housing Density</a:t>
            </a:r>
          </a:p>
        </p:txBody>
      </p:sp>
      <p:pic>
        <p:nvPicPr>
          <p:cNvPr id="26626" name="Picture 2" descr="Relocation :: University of Rochester">
            <a:extLst>
              <a:ext uri="{FF2B5EF4-FFF2-40B4-BE49-F238E27FC236}">
                <a16:creationId xmlns:a16="http://schemas.microsoft.com/office/drawing/2014/main" id="{52E139DA-A804-42DA-8789-AD388F0B9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85" y="515317"/>
            <a:ext cx="1661827" cy="132556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14A54DA-A32E-4FD1-80E1-6A0F4384DF5A}"/>
              </a:ext>
            </a:extLst>
          </p:cNvPr>
          <p:cNvGrpSpPr/>
          <p:nvPr/>
        </p:nvGrpSpPr>
        <p:grpSpPr>
          <a:xfrm>
            <a:off x="8505065" y="2381442"/>
            <a:ext cx="1299898" cy="1780810"/>
            <a:chOff x="10004837" y="3386995"/>
            <a:chExt cx="1544012" cy="1966508"/>
          </a:xfrm>
        </p:grpSpPr>
        <p:pic>
          <p:nvPicPr>
            <p:cNvPr id="26632" name="Picture 8" descr="Mixed-Use Neighborhood Zone (Formerly Business Park) | Kittery ME">
              <a:extLst>
                <a:ext uri="{FF2B5EF4-FFF2-40B4-BE49-F238E27FC236}">
                  <a16:creationId xmlns:a16="http://schemas.microsoft.com/office/drawing/2014/main" id="{4B0FDE10-D284-4A06-9371-501F8D3935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7898" y="4033326"/>
              <a:ext cx="1320177" cy="13201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B866264-EEAD-48E0-915E-71738F44BEC2}"/>
                </a:ext>
              </a:extLst>
            </p:cNvPr>
            <p:cNvSpPr txBox="1"/>
            <p:nvPr/>
          </p:nvSpPr>
          <p:spPr>
            <a:xfrm>
              <a:off x="10004837" y="3386995"/>
              <a:ext cx="1544012" cy="646331"/>
            </a:xfrm>
            <a:prstGeom prst="rect">
              <a:avLst/>
            </a:prstGeom>
            <a:noFill/>
          </p:spPr>
          <p:txBody>
            <a:bodyPr wrap="none" rtlCol="0">
              <a:spAutoFit/>
            </a:bodyPr>
            <a:lstStyle/>
            <a:p>
              <a:pPr algn="ctr"/>
              <a:r>
                <a:rPr lang="en-US" dirty="0"/>
                <a:t>Neighborhood</a:t>
              </a:r>
            </a:p>
            <a:p>
              <a:pPr algn="ctr"/>
              <a:r>
                <a:rPr lang="en-US" dirty="0"/>
                <a:t> Businesses</a:t>
              </a:r>
            </a:p>
          </p:txBody>
        </p:sp>
      </p:grpSp>
      <p:grpSp>
        <p:nvGrpSpPr>
          <p:cNvPr id="18" name="Group 17">
            <a:extLst>
              <a:ext uri="{FF2B5EF4-FFF2-40B4-BE49-F238E27FC236}">
                <a16:creationId xmlns:a16="http://schemas.microsoft.com/office/drawing/2014/main" id="{539B42AB-8179-4320-92DF-F3CC637188AF}"/>
              </a:ext>
            </a:extLst>
          </p:cNvPr>
          <p:cNvGrpSpPr/>
          <p:nvPr/>
        </p:nvGrpSpPr>
        <p:grpSpPr>
          <a:xfrm>
            <a:off x="3862487" y="5248765"/>
            <a:ext cx="2025276" cy="1408573"/>
            <a:chOff x="3431967" y="4712244"/>
            <a:chExt cx="2575213" cy="1944529"/>
          </a:xfrm>
        </p:grpSpPr>
        <p:pic>
          <p:nvPicPr>
            <p:cNvPr id="26634" name="Picture 10" descr="Four daycare employees test positive for COVID-19 in Kanawha County">
              <a:extLst>
                <a:ext uri="{FF2B5EF4-FFF2-40B4-BE49-F238E27FC236}">
                  <a16:creationId xmlns:a16="http://schemas.microsoft.com/office/drawing/2014/main" id="{89F351C0-AA47-4675-9B04-BE59C7CEB1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1967" y="4712244"/>
              <a:ext cx="2575213" cy="14485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4E70BDB-6667-4A30-807D-88299B0317EA}"/>
                </a:ext>
              </a:extLst>
            </p:cNvPr>
            <p:cNvSpPr txBox="1"/>
            <p:nvPr/>
          </p:nvSpPr>
          <p:spPr>
            <a:xfrm>
              <a:off x="4191287" y="6287441"/>
              <a:ext cx="1056572" cy="369332"/>
            </a:xfrm>
            <a:prstGeom prst="rect">
              <a:avLst/>
            </a:prstGeom>
            <a:noFill/>
          </p:spPr>
          <p:txBody>
            <a:bodyPr wrap="none" rtlCol="0">
              <a:spAutoFit/>
            </a:bodyPr>
            <a:lstStyle/>
            <a:p>
              <a:pPr algn="ctr"/>
              <a:r>
                <a:rPr lang="en-US" dirty="0"/>
                <a:t>Childcare</a:t>
              </a:r>
            </a:p>
          </p:txBody>
        </p:sp>
      </p:grpSp>
      <p:grpSp>
        <p:nvGrpSpPr>
          <p:cNvPr id="16" name="Group 15">
            <a:extLst>
              <a:ext uri="{FF2B5EF4-FFF2-40B4-BE49-F238E27FC236}">
                <a16:creationId xmlns:a16="http://schemas.microsoft.com/office/drawing/2014/main" id="{6C954C89-C1F9-418E-90E8-3DC4257F1C1C}"/>
              </a:ext>
            </a:extLst>
          </p:cNvPr>
          <p:cNvGrpSpPr/>
          <p:nvPr/>
        </p:nvGrpSpPr>
        <p:grpSpPr>
          <a:xfrm>
            <a:off x="8294226" y="4747550"/>
            <a:ext cx="1858203" cy="1108364"/>
            <a:chOff x="6647478" y="4865692"/>
            <a:chExt cx="2838723" cy="1673712"/>
          </a:xfrm>
        </p:grpSpPr>
        <p:pic>
          <p:nvPicPr>
            <p:cNvPr id="26636" name="Picture 12" descr="Free GED Program - Eastern Monroe Public Library">
              <a:extLst>
                <a:ext uri="{FF2B5EF4-FFF2-40B4-BE49-F238E27FC236}">
                  <a16:creationId xmlns:a16="http://schemas.microsoft.com/office/drawing/2014/main" id="{52F65543-2A89-416D-9C72-F8EFA80E89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7478" y="4865692"/>
              <a:ext cx="2838723" cy="11416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0D90BA8-E80B-4B60-86A0-50F8B1AC2550}"/>
                </a:ext>
              </a:extLst>
            </p:cNvPr>
            <p:cNvSpPr txBox="1"/>
            <p:nvPr/>
          </p:nvSpPr>
          <p:spPr>
            <a:xfrm>
              <a:off x="7584998" y="6170072"/>
              <a:ext cx="1114985" cy="369332"/>
            </a:xfrm>
            <a:prstGeom prst="rect">
              <a:avLst/>
            </a:prstGeom>
            <a:noFill/>
          </p:spPr>
          <p:txBody>
            <a:bodyPr wrap="none" rtlCol="0">
              <a:spAutoFit/>
            </a:bodyPr>
            <a:lstStyle/>
            <a:p>
              <a:pPr algn="ctr"/>
              <a:r>
                <a:rPr lang="en-US" dirty="0"/>
                <a:t>Education</a:t>
              </a:r>
            </a:p>
          </p:txBody>
        </p:sp>
      </p:grpSp>
      <p:grpSp>
        <p:nvGrpSpPr>
          <p:cNvPr id="8" name="Group 7">
            <a:extLst>
              <a:ext uri="{FF2B5EF4-FFF2-40B4-BE49-F238E27FC236}">
                <a16:creationId xmlns:a16="http://schemas.microsoft.com/office/drawing/2014/main" id="{050A35B6-BA17-491D-92D7-0D84498E40EB}"/>
              </a:ext>
            </a:extLst>
          </p:cNvPr>
          <p:cNvGrpSpPr/>
          <p:nvPr/>
        </p:nvGrpSpPr>
        <p:grpSpPr>
          <a:xfrm>
            <a:off x="381598" y="2350210"/>
            <a:ext cx="1430032" cy="1836402"/>
            <a:chOff x="819660" y="2771208"/>
            <a:chExt cx="1765670" cy="2176449"/>
          </a:xfrm>
        </p:grpSpPr>
        <p:pic>
          <p:nvPicPr>
            <p:cNvPr id="26638" name="Picture 14" descr="Safe Parks - BJs Park &amp; Recreation Products">
              <a:extLst>
                <a:ext uri="{FF2B5EF4-FFF2-40B4-BE49-F238E27FC236}">
                  <a16:creationId xmlns:a16="http://schemas.microsoft.com/office/drawing/2014/main" id="{4B771B52-3D48-46BA-BF98-2427B5094E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9660" y="3181987"/>
              <a:ext cx="1765670" cy="176567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24B7392-2911-46DB-A543-CB44F47640CB}"/>
                </a:ext>
              </a:extLst>
            </p:cNvPr>
            <p:cNvSpPr txBox="1"/>
            <p:nvPr/>
          </p:nvSpPr>
          <p:spPr>
            <a:xfrm>
              <a:off x="1137949" y="2771208"/>
              <a:ext cx="1129092" cy="369332"/>
            </a:xfrm>
            <a:prstGeom prst="rect">
              <a:avLst/>
            </a:prstGeom>
            <a:noFill/>
          </p:spPr>
          <p:txBody>
            <a:bodyPr wrap="none" rtlCol="0">
              <a:spAutoFit/>
            </a:bodyPr>
            <a:lstStyle/>
            <a:p>
              <a:r>
                <a:rPr lang="en-US" dirty="0"/>
                <a:t>Safe Parks</a:t>
              </a:r>
            </a:p>
          </p:txBody>
        </p:sp>
      </p:grpSp>
      <p:pic>
        <p:nvPicPr>
          <p:cNvPr id="22" name="Picture 21">
            <a:extLst>
              <a:ext uri="{FF2B5EF4-FFF2-40B4-BE49-F238E27FC236}">
                <a16:creationId xmlns:a16="http://schemas.microsoft.com/office/drawing/2014/main" id="{BF979F56-179E-AADE-5122-0F0DFB3A49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8894" y="2581749"/>
            <a:ext cx="4106974" cy="1557696"/>
          </a:xfrm>
          <a:prstGeom prst="rect">
            <a:avLst/>
          </a:prstGeom>
        </p:spPr>
      </p:pic>
      <p:grpSp>
        <p:nvGrpSpPr>
          <p:cNvPr id="3" name="Group 2">
            <a:extLst>
              <a:ext uri="{FF2B5EF4-FFF2-40B4-BE49-F238E27FC236}">
                <a16:creationId xmlns:a16="http://schemas.microsoft.com/office/drawing/2014/main" id="{C7CCC9DF-4A71-4656-D7F4-7753A7B3F833}"/>
              </a:ext>
            </a:extLst>
          </p:cNvPr>
          <p:cNvGrpSpPr/>
          <p:nvPr/>
        </p:nvGrpSpPr>
        <p:grpSpPr>
          <a:xfrm>
            <a:off x="119480" y="4667178"/>
            <a:ext cx="1258230" cy="1285874"/>
            <a:chOff x="2120280" y="5109668"/>
            <a:chExt cx="1815947" cy="1466854"/>
          </a:xfrm>
        </p:grpSpPr>
        <p:pic>
          <p:nvPicPr>
            <p:cNvPr id="26628" name="Picture 4" descr="To Claim a Tax Break, You Need to Move Quickly | National Apartment  Association">
              <a:extLst>
                <a:ext uri="{FF2B5EF4-FFF2-40B4-BE49-F238E27FC236}">
                  <a16:creationId xmlns:a16="http://schemas.microsoft.com/office/drawing/2014/main" id="{60EDDB7E-CFA6-4567-A9E2-FE5FF0B077C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20280" y="5109668"/>
              <a:ext cx="1815947" cy="100738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E52EF71-B387-32F5-8E5C-B2DE9C2591C6}"/>
                </a:ext>
              </a:extLst>
            </p:cNvPr>
            <p:cNvSpPr txBox="1"/>
            <p:nvPr/>
          </p:nvSpPr>
          <p:spPr>
            <a:xfrm>
              <a:off x="2286127" y="6207190"/>
              <a:ext cx="1484252" cy="369332"/>
            </a:xfrm>
            <a:prstGeom prst="rect">
              <a:avLst/>
            </a:prstGeom>
            <a:noFill/>
          </p:spPr>
          <p:txBody>
            <a:bodyPr wrap="none" rtlCol="0">
              <a:spAutoFit/>
            </a:bodyPr>
            <a:lstStyle/>
            <a:p>
              <a:pPr algn="ctr"/>
              <a:r>
                <a:rPr lang="en-US" dirty="0"/>
                <a:t>Tax Incentives</a:t>
              </a:r>
            </a:p>
          </p:txBody>
        </p:sp>
      </p:grpSp>
      <p:pic>
        <p:nvPicPr>
          <p:cNvPr id="12" name="Picture 6" descr="Dallas College offers free job skills program – The Brookhaven Courier">
            <a:extLst>
              <a:ext uri="{FF2B5EF4-FFF2-40B4-BE49-F238E27FC236}">
                <a16:creationId xmlns:a16="http://schemas.microsoft.com/office/drawing/2014/main" id="{7B1615C4-79BF-7494-5E44-7AD8923FC12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34608" y="589624"/>
            <a:ext cx="1471183" cy="117694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nector: Elbow 12">
            <a:extLst>
              <a:ext uri="{FF2B5EF4-FFF2-40B4-BE49-F238E27FC236}">
                <a16:creationId xmlns:a16="http://schemas.microsoft.com/office/drawing/2014/main" id="{189C3727-81EA-3882-81B8-1AFCD5DDA1DB}"/>
              </a:ext>
            </a:extLst>
          </p:cNvPr>
          <p:cNvCxnSpPr>
            <a:stCxn id="26628" idx="3"/>
            <a:endCxn id="26626" idx="2"/>
          </p:cNvCxnSpPr>
          <p:nvPr/>
        </p:nvCxnSpPr>
        <p:spPr>
          <a:xfrm flipV="1">
            <a:off x="1377710" y="1840880"/>
            <a:ext cx="1670989" cy="3267846"/>
          </a:xfrm>
          <a:prstGeom prst="bentConnector2">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4B5780EA-65F6-F847-0172-B2F0F518605F}"/>
              </a:ext>
            </a:extLst>
          </p:cNvPr>
          <p:cNvCxnSpPr>
            <a:cxnSpLocks/>
            <a:stCxn id="26634" idx="3"/>
            <a:endCxn id="26636" idx="1"/>
          </p:cNvCxnSpPr>
          <p:nvPr/>
        </p:nvCxnSpPr>
        <p:spPr>
          <a:xfrm flipV="1">
            <a:off x="5887763" y="5125565"/>
            <a:ext cx="2406463" cy="647851"/>
          </a:xfrm>
          <a:prstGeom prst="bentConnector3">
            <a:avLst>
              <a:gd name="adj1" fmla="val 50000"/>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F1D8BAC5-15BD-DB6C-6DD2-D6411BCDB5E3}"/>
              </a:ext>
            </a:extLst>
          </p:cNvPr>
          <p:cNvCxnSpPr>
            <a:cxnSpLocks/>
            <a:stCxn id="26634" idx="1"/>
            <a:endCxn id="26638" idx="3"/>
          </p:cNvCxnSpPr>
          <p:nvPr/>
        </p:nvCxnSpPr>
        <p:spPr>
          <a:xfrm rot="10800000">
            <a:off x="1811631" y="3441712"/>
            <a:ext cx="2050857" cy="2331705"/>
          </a:xfrm>
          <a:prstGeom prst="bentConnector3">
            <a:avLst>
              <a:gd name="adj1" fmla="val 50000"/>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082624AC-EE5A-DEF0-A5C6-231E64374B45}"/>
              </a:ext>
            </a:extLst>
          </p:cNvPr>
          <p:cNvCxnSpPr>
            <a:cxnSpLocks/>
            <a:stCxn id="26628" idx="3"/>
            <a:endCxn id="26638" idx="3"/>
          </p:cNvCxnSpPr>
          <p:nvPr/>
        </p:nvCxnSpPr>
        <p:spPr>
          <a:xfrm flipV="1">
            <a:off x="1377710" y="3441711"/>
            <a:ext cx="433920" cy="1667015"/>
          </a:xfrm>
          <a:prstGeom prst="bentConnector3">
            <a:avLst>
              <a:gd name="adj1" fmla="val 152683"/>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4032A753-9BD7-5DAE-B8E7-BDCD4E211209}"/>
              </a:ext>
            </a:extLst>
          </p:cNvPr>
          <p:cNvCxnSpPr>
            <a:cxnSpLocks/>
            <a:stCxn id="26636" idx="3"/>
            <a:endCxn id="26632" idx="3"/>
          </p:cNvCxnSpPr>
          <p:nvPr/>
        </p:nvCxnSpPr>
        <p:spPr>
          <a:xfrm flipH="1" flipV="1">
            <a:off x="9779054" y="3564496"/>
            <a:ext cx="373375" cy="1561069"/>
          </a:xfrm>
          <a:prstGeom prst="bentConnector3">
            <a:avLst>
              <a:gd name="adj1" fmla="val -61225"/>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52D18F71-5DA1-D218-1309-CCA48915A978}"/>
              </a:ext>
            </a:extLst>
          </p:cNvPr>
          <p:cNvCxnSpPr>
            <a:cxnSpLocks/>
            <a:stCxn id="26632" idx="3"/>
            <a:endCxn id="12" idx="3"/>
          </p:cNvCxnSpPr>
          <p:nvPr/>
        </p:nvCxnSpPr>
        <p:spPr>
          <a:xfrm flipH="1" flipV="1">
            <a:off x="9205791" y="1178098"/>
            <a:ext cx="573263" cy="2386398"/>
          </a:xfrm>
          <a:prstGeom prst="bentConnector3">
            <a:avLst>
              <a:gd name="adj1" fmla="val -39877"/>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EE397AEA-E395-77DE-E39C-10A50956792F}"/>
              </a:ext>
            </a:extLst>
          </p:cNvPr>
          <p:cNvCxnSpPr>
            <a:cxnSpLocks/>
            <a:stCxn id="26626" idx="3"/>
          </p:cNvCxnSpPr>
          <p:nvPr/>
        </p:nvCxnSpPr>
        <p:spPr>
          <a:xfrm>
            <a:off x="3879612" y="1178099"/>
            <a:ext cx="3923680" cy="101180"/>
          </a:xfrm>
          <a:prstGeom prst="bentConnector3">
            <a:avLst>
              <a:gd name="adj1" fmla="val 50000"/>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67652934-B4A0-A959-B71D-CFCC5073C966}"/>
              </a:ext>
            </a:extLst>
          </p:cNvPr>
          <p:cNvCxnSpPr>
            <a:cxnSpLocks/>
            <a:stCxn id="26636" idx="3"/>
            <a:endCxn id="26626" idx="0"/>
          </p:cNvCxnSpPr>
          <p:nvPr/>
        </p:nvCxnSpPr>
        <p:spPr>
          <a:xfrm flipH="1" flipV="1">
            <a:off x="3048699" y="515317"/>
            <a:ext cx="7103730" cy="4610248"/>
          </a:xfrm>
          <a:prstGeom prst="bentConnector4">
            <a:avLst>
              <a:gd name="adj1" fmla="val -3218"/>
              <a:gd name="adj2" fmla="val 104959"/>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B130ABD-7D25-48FF-C1DB-72C8156038B1}"/>
              </a:ext>
            </a:extLst>
          </p:cNvPr>
          <p:cNvSpPr txBox="1"/>
          <p:nvPr/>
        </p:nvSpPr>
        <p:spPr>
          <a:xfrm>
            <a:off x="7963489" y="183101"/>
            <a:ext cx="1013419" cy="369332"/>
          </a:xfrm>
          <a:prstGeom prst="rect">
            <a:avLst/>
          </a:prstGeom>
          <a:noFill/>
        </p:spPr>
        <p:txBody>
          <a:bodyPr wrap="none" rtlCol="0">
            <a:spAutoFit/>
          </a:bodyPr>
          <a:lstStyle/>
          <a:p>
            <a:r>
              <a:rPr lang="en-US" dirty="0"/>
              <a:t>Job Skills</a:t>
            </a:r>
          </a:p>
        </p:txBody>
      </p:sp>
      <p:cxnSp>
        <p:nvCxnSpPr>
          <p:cNvPr id="57" name="Connector: Elbow 56">
            <a:extLst>
              <a:ext uri="{FF2B5EF4-FFF2-40B4-BE49-F238E27FC236}">
                <a16:creationId xmlns:a16="http://schemas.microsoft.com/office/drawing/2014/main" id="{0E3C7DE5-7CA4-86E7-923C-0247758E81AB}"/>
              </a:ext>
            </a:extLst>
          </p:cNvPr>
          <p:cNvCxnSpPr>
            <a:cxnSpLocks/>
            <a:stCxn id="26634" idx="3"/>
            <a:endCxn id="12" idx="3"/>
          </p:cNvCxnSpPr>
          <p:nvPr/>
        </p:nvCxnSpPr>
        <p:spPr>
          <a:xfrm flipV="1">
            <a:off x="5887763" y="1178098"/>
            <a:ext cx="3318028" cy="4595318"/>
          </a:xfrm>
          <a:prstGeom prst="bentConnector3">
            <a:avLst>
              <a:gd name="adj1" fmla="val 155304"/>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00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000"/>
                                        <p:tgtEl>
                                          <p:spTgt spid="48"/>
                                        </p:tgtEl>
                                      </p:cBhvr>
                                    </p:animEffect>
                                    <p:anim calcmode="lin" valueType="num">
                                      <p:cBhvr>
                                        <p:cTn id="13" dur="1000" fill="hold"/>
                                        <p:tgtEl>
                                          <p:spTgt spid="48"/>
                                        </p:tgtEl>
                                        <p:attrNameLst>
                                          <p:attrName>ppt_x</p:attrName>
                                        </p:attrNameLst>
                                      </p:cBhvr>
                                      <p:tavLst>
                                        <p:tav tm="0">
                                          <p:val>
                                            <p:strVal val="#ppt_x"/>
                                          </p:val>
                                        </p:tav>
                                        <p:tav tm="100000">
                                          <p:val>
                                            <p:strVal val="#ppt_x"/>
                                          </p:val>
                                        </p:tav>
                                      </p:tavLst>
                                    </p:anim>
                                    <p:anim calcmode="lin" valueType="num">
                                      <p:cBhvr>
                                        <p:cTn id="14" dur="1000" fill="hold"/>
                                        <p:tgtEl>
                                          <p:spTgt spid="4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1000"/>
                                        <p:tgtEl>
                                          <p:spTgt spid="43"/>
                                        </p:tgtEl>
                                      </p:cBhvr>
                                    </p:animEffect>
                                    <p:anim calcmode="lin" valueType="num">
                                      <p:cBhvr>
                                        <p:cTn id="18" dur="1000" fill="hold"/>
                                        <p:tgtEl>
                                          <p:spTgt spid="43"/>
                                        </p:tgtEl>
                                        <p:attrNameLst>
                                          <p:attrName>ppt_x</p:attrName>
                                        </p:attrNameLst>
                                      </p:cBhvr>
                                      <p:tavLst>
                                        <p:tav tm="0">
                                          <p:val>
                                            <p:strVal val="#ppt_x"/>
                                          </p:val>
                                        </p:tav>
                                        <p:tav tm="100000">
                                          <p:val>
                                            <p:strVal val="#ppt_x"/>
                                          </p:val>
                                        </p:tav>
                                      </p:tavLst>
                                    </p:anim>
                                    <p:anim calcmode="lin" valueType="num">
                                      <p:cBhvr>
                                        <p:cTn id="19" dur="10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1000"/>
                                        <p:tgtEl>
                                          <p:spTgt spid="57"/>
                                        </p:tgtEl>
                                      </p:cBhvr>
                                    </p:animEffect>
                                    <p:anim calcmode="lin" valueType="num">
                                      <p:cBhvr>
                                        <p:cTn id="38" dur="1000" fill="hold"/>
                                        <p:tgtEl>
                                          <p:spTgt spid="57"/>
                                        </p:tgtEl>
                                        <p:attrNameLst>
                                          <p:attrName>ppt_x</p:attrName>
                                        </p:attrNameLst>
                                      </p:cBhvr>
                                      <p:tavLst>
                                        <p:tav tm="0">
                                          <p:val>
                                            <p:strVal val="#ppt_x"/>
                                          </p:val>
                                        </p:tav>
                                        <p:tav tm="100000">
                                          <p:val>
                                            <p:strVal val="#ppt_x"/>
                                          </p:val>
                                        </p:tav>
                                      </p:tavLst>
                                    </p:anim>
                                    <p:anim calcmode="lin" valueType="num">
                                      <p:cBhvr>
                                        <p:cTn id="39" dur="1000" fill="hold"/>
                                        <p:tgtEl>
                                          <p:spTgt spid="5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anim calcmode="lin" valueType="num">
                                      <p:cBhvr>
                                        <p:cTn id="48" dur="1000" fill="hold"/>
                                        <p:tgtEl>
                                          <p:spTgt spid="33"/>
                                        </p:tgtEl>
                                        <p:attrNameLst>
                                          <p:attrName>ppt_x</p:attrName>
                                        </p:attrNameLst>
                                      </p:cBhvr>
                                      <p:tavLst>
                                        <p:tav tm="0">
                                          <p:val>
                                            <p:strVal val="#ppt_x"/>
                                          </p:val>
                                        </p:tav>
                                        <p:tav tm="100000">
                                          <p:val>
                                            <p:strVal val="#ppt_x"/>
                                          </p:val>
                                        </p:tav>
                                      </p:tavLst>
                                    </p:anim>
                                    <p:anim calcmode="lin" valueType="num">
                                      <p:cBhvr>
                                        <p:cTn id="4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D9CF31-D2D1-4191-AC41-4BBA3136080C}"/>
              </a:ext>
            </a:extLst>
          </p:cNvPr>
          <p:cNvSpPr txBox="1"/>
          <p:nvPr/>
        </p:nvSpPr>
        <p:spPr>
          <a:xfrm>
            <a:off x="2176902" y="148846"/>
            <a:ext cx="1702710" cy="369332"/>
          </a:xfrm>
          <a:prstGeom prst="rect">
            <a:avLst/>
          </a:prstGeom>
          <a:noFill/>
        </p:spPr>
        <p:txBody>
          <a:bodyPr wrap="none" rtlCol="0">
            <a:spAutoFit/>
          </a:bodyPr>
          <a:lstStyle/>
          <a:p>
            <a:r>
              <a:rPr lang="en-US" dirty="0"/>
              <a:t>Housing Density</a:t>
            </a:r>
          </a:p>
        </p:txBody>
      </p:sp>
      <p:pic>
        <p:nvPicPr>
          <p:cNvPr id="26626" name="Picture 2" descr="Relocation :: University of Rochester">
            <a:extLst>
              <a:ext uri="{FF2B5EF4-FFF2-40B4-BE49-F238E27FC236}">
                <a16:creationId xmlns:a16="http://schemas.microsoft.com/office/drawing/2014/main" id="{52E139DA-A804-42DA-8789-AD388F0B9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85" y="515317"/>
            <a:ext cx="1661827" cy="132556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14A54DA-A32E-4FD1-80E1-6A0F4384DF5A}"/>
              </a:ext>
            </a:extLst>
          </p:cNvPr>
          <p:cNvGrpSpPr/>
          <p:nvPr/>
        </p:nvGrpSpPr>
        <p:grpSpPr>
          <a:xfrm>
            <a:off x="8505065" y="2381442"/>
            <a:ext cx="1299898" cy="1780810"/>
            <a:chOff x="10004837" y="3386995"/>
            <a:chExt cx="1544012" cy="1966508"/>
          </a:xfrm>
        </p:grpSpPr>
        <p:pic>
          <p:nvPicPr>
            <p:cNvPr id="26632" name="Picture 8" descr="Mixed-Use Neighborhood Zone (Formerly Business Park) | Kittery ME">
              <a:extLst>
                <a:ext uri="{FF2B5EF4-FFF2-40B4-BE49-F238E27FC236}">
                  <a16:creationId xmlns:a16="http://schemas.microsoft.com/office/drawing/2014/main" id="{4B0FDE10-D284-4A06-9371-501F8D3935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97898" y="4033326"/>
              <a:ext cx="1320177" cy="13201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B866264-EEAD-48E0-915E-71738F44BEC2}"/>
                </a:ext>
              </a:extLst>
            </p:cNvPr>
            <p:cNvSpPr txBox="1"/>
            <p:nvPr/>
          </p:nvSpPr>
          <p:spPr>
            <a:xfrm>
              <a:off x="10004837" y="3386995"/>
              <a:ext cx="1544012" cy="646331"/>
            </a:xfrm>
            <a:prstGeom prst="rect">
              <a:avLst/>
            </a:prstGeom>
            <a:noFill/>
          </p:spPr>
          <p:txBody>
            <a:bodyPr wrap="none" rtlCol="0">
              <a:spAutoFit/>
            </a:bodyPr>
            <a:lstStyle/>
            <a:p>
              <a:pPr algn="ctr"/>
              <a:r>
                <a:rPr lang="en-US" dirty="0"/>
                <a:t>Neighborhood</a:t>
              </a:r>
            </a:p>
            <a:p>
              <a:pPr algn="ctr"/>
              <a:r>
                <a:rPr lang="en-US" dirty="0"/>
                <a:t> Businesses</a:t>
              </a:r>
            </a:p>
          </p:txBody>
        </p:sp>
      </p:grpSp>
      <p:grpSp>
        <p:nvGrpSpPr>
          <p:cNvPr id="18" name="Group 17">
            <a:extLst>
              <a:ext uri="{FF2B5EF4-FFF2-40B4-BE49-F238E27FC236}">
                <a16:creationId xmlns:a16="http://schemas.microsoft.com/office/drawing/2014/main" id="{539B42AB-8179-4320-92DF-F3CC637188AF}"/>
              </a:ext>
            </a:extLst>
          </p:cNvPr>
          <p:cNvGrpSpPr/>
          <p:nvPr/>
        </p:nvGrpSpPr>
        <p:grpSpPr>
          <a:xfrm>
            <a:off x="3862487" y="5248765"/>
            <a:ext cx="2025276" cy="1408573"/>
            <a:chOff x="3431967" y="4712244"/>
            <a:chExt cx="2575213" cy="1944529"/>
          </a:xfrm>
        </p:grpSpPr>
        <p:pic>
          <p:nvPicPr>
            <p:cNvPr id="26634" name="Picture 10" descr="Four daycare employees test positive for COVID-19 in Kanawha County">
              <a:extLst>
                <a:ext uri="{FF2B5EF4-FFF2-40B4-BE49-F238E27FC236}">
                  <a16:creationId xmlns:a16="http://schemas.microsoft.com/office/drawing/2014/main" id="{89F351C0-AA47-4675-9B04-BE59C7CEB1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1967" y="4712244"/>
              <a:ext cx="2575213" cy="14485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4E70BDB-6667-4A30-807D-88299B0317EA}"/>
                </a:ext>
              </a:extLst>
            </p:cNvPr>
            <p:cNvSpPr txBox="1"/>
            <p:nvPr/>
          </p:nvSpPr>
          <p:spPr>
            <a:xfrm>
              <a:off x="4191287" y="6287441"/>
              <a:ext cx="1056572" cy="369332"/>
            </a:xfrm>
            <a:prstGeom prst="rect">
              <a:avLst/>
            </a:prstGeom>
            <a:noFill/>
          </p:spPr>
          <p:txBody>
            <a:bodyPr wrap="none" rtlCol="0">
              <a:spAutoFit/>
            </a:bodyPr>
            <a:lstStyle/>
            <a:p>
              <a:pPr algn="ctr"/>
              <a:r>
                <a:rPr lang="en-US" dirty="0"/>
                <a:t>Childcare</a:t>
              </a:r>
            </a:p>
          </p:txBody>
        </p:sp>
      </p:grpSp>
      <p:grpSp>
        <p:nvGrpSpPr>
          <p:cNvPr id="16" name="Group 15">
            <a:extLst>
              <a:ext uri="{FF2B5EF4-FFF2-40B4-BE49-F238E27FC236}">
                <a16:creationId xmlns:a16="http://schemas.microsoft.com/office/drawing/2014/main" id="{6C954C89-C1F9-418E-90E8-3DC4257F1C1C}"/>
              </a:ext>
            </a:extLst>
          </p:cNvPr>
          <p:cNvGrpSpPr/>
          <p:nvPr/>
        </p:nvGrpSpPr>
        <p:grpSpPr>
          <a:xfrm>
            <a:off x="8294226" y="4747550"/>
            <a:ext cx="1858203" cy="1108364"/>
            <a:chOff x="6647478" y="4865692"/>
            <a:chExt cx="2838723" cy="1673712"/>
          </a:xfrm>
        </p:grpSpPr>
        <p:pic>
          <p:nvPicPr>
            <p:cNvPr id="26636" name="Picture 12" descr="Free GED Program - Eastern Monroe Public Library">
              <a:extLst>
                <a:ext uri="{FF2B5EF4-FFF2-40B4-BE49-F238E27FC236}">
                  <a16:creationId xmlns:a16="http://schemas.microsoft.com/office/drawing/2014/main" id="{52F65543-2A89-416D-9C72-F8EFA80E89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7478" y="4865692"/>
              <a:ext cx="2838723" cy="114166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0D90BA8-E80B-4B60-86A0-50F8B1AC2550}"/>
                </a:ext>
              </a:extLst>
            </p:cNvPr>
            <p:cNvSpPr txBox="1"/>
            <p:nvPr/>
          </p:nvSpPr>
          <p:spPr>
            <a:xfrm>
              <a:off x="7584998" y="6170072"/>
              <a:ext cx="1114985" cy="369332"/>
            </a:xfrm>
            <a:prstGeom prst="rect">
              <a:avLst/>
            </a:prstGeom>
            <a:noFill/>
          </p:spPr>
          <p:txBody>
            <a:bodyPr wrap="none" rtlCol="0">
              <a:spAutoFit/>
            </a:bodyPr>
            <a:lstStyle/>
            <a:p>
              <a:pPr algn="ctr"/>
              <a:r>
                <a:rPr lang="en-US" dirty="0"/>
                <a:t>Education</a:t>
              </a:r>
            </a:p>
          </p:txBody>
        </p:sp>
      </p:grpSp>
      <p:grpSp>
        <p:nvGrpSpPr>
          <p:cNvPr id="8" name="Group 7">
            <a:extLst>
              <a:ext uri="{FF2B5EF4-FFF2-40B4-BE49-F238E27FC236}">
                <a16:creationId xmlns:a16="http://schemas.microsoft.com/office/drawing/2014/main" id="{050A35B6-BA17-491D-92D7-0D84498E40EB}"/>
              </a:ext>
            </a:extLst>
          </p:cNvPr>
          <p:cNvGrpSpPr/>
          <p:nvPr/>
        </p:nvGrpSpPr>
        <p:grpSpPr>
          <a:xfrm>
            <a:off x="381598" y="2350210"/>
            <a:ext cx="1430032" cy="1836402"/>
            <a:chOff x="819660" y="2771208"/>
            <a:chExt cx="1765670" cy="2176449"/>
          </a:xfrm>
        </p:grpSpPr>
        <p:pic>
          <p:nvPicPr>
            <p:cNvPr id="26638" name="Picture 14" descr="Safe Parks - BJs Park &amp; Recreation Products">
              <a:extLst>
                <a:ext uri="{FF2B5EF4-FFF2-40B4-BE49-F238E27FC236}">
                  <a16:creationId xmlns:a16="http://schemas.microsoft.com/office/drawing/2014/main" id="{4B771B52-3D48-46BA-BF98-2427B5094E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9660" y="3181987"/>
              <a:ext cx="1765670" cy="176567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24B7392-2911-46DB-A543-CB44F47640CB}"/>
                </a:ext>
              </a:extLst>
            </p:cNvPr>
            <p:cNvSpPr txBox="1"/>
            <p:nvPr/>
          </p:nvSpPr>
          <p:spPr>
            <a:xfrm>
              <a:off x="1137949" y="2771208"/>
              <a:ext cx="1129092" cy="369332"/>
            </a:xfrm>
            <a:prstGeom prst="rect">
              <a:avLst/>
            </a:prstGeom>
            <a:noFill/>
          </p:spPr>
          <p:txBody>
            <a:bodyPr wrap="none" rtlCol="0">
              <a:spAutoFit/>
            </a:bodyPr>
            <a:lstStyle/>
            <a:p>
              <a:r>
                <a:rPr lang="en-US" dirty="0"/>
                <a:t>Safe Parks</a:t>
              </a:r>
            </a:p>
          </p:txBody>
        </p:sp>
      </p:grpSp>
      <p:grpSp>
        <p:nvGrpSpPr>
          <p:cNvPr id="3" name="Group 2">
            <a:extLst>
              <a:ext uri="{FF2B5EF4-FFF2-40B4-BE49-F238E27FC236}">
                <a16:creationId xmlns:a16="http://schemas.microsoft.com/office/drawing/2014/main" id="{C7CCC9DF-4A71-4656-D7F4-7753A7B3F833}"/>
              </a:ext>
            </a:extLst>
          </p:cNvPr>
          <p:cNvGrpSpPr/>
          <p:nvPr/>
        </p:nvGrpSpPr>
        <p:grpSpPr>
          <a:xfrm>
            <a:off x="119480" y="4667178"/>
            <a:ext cx="1258230" cy="1285874"/>
            <a:chOff x="2120280" y="5109668"/>
            <a:chExt cx="1815947" cy="1466854"/>
          </a:xfrm>
        </p:grpSpPr>
        <p:pic>
          <p:nvPicPr>
            <p:cNvPr id="26628" name="Picture 4" descr="To Claim a Tax Break, You Need to Move Quickly | National Apartment  Association">
              <a:extLst>
                <a:ext uri="{FF2B5EF4-FFF2-40B4-BE49-F238E27FC236}">
                  <a16:creationId xmlns:a16="http://schemas.microsoft.com/office/drawing/2014/main" id="{60EDDB7E-CFA6-4567-A9E2-FE5FF0B077C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20280" y="5109668"/>
              <a:ext cx="1815947" cy="100738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E52EF71-B387-32F5-8E5C-B2DE9C2591C6}"/>
                </a:ext>
              </a:extLst>
            </p:cNvPr>
            <p:cNvSpPr txBox="1"/>
            <p:nvPr/>
          </p:nvSpPr>
          <p:spPr>
            <a:xfrm>
              <a:off x="2286127" y="6207190"/>
              <a:ext cx="1484252" cy="369332"/>
            </a:xfrm>
            <a:prstGeom prst="rect">
              <a:avLst/>
            </a:prstGeom>
            <a:noFill/>
          </p:spPr>
          <p:txBody>
            <a:bodyPr wrap="none" rtlCol="0">
              <a:spAutoFit/>
            </a:bodyPr>
            <a:lstStyle/>
            <a:p>
              <a:pPr algn="ctr"/>
              <a:r>
                <a:rPr lang="en-US" dirty="0"/>
                <a:t>Tax Incentives</a:t>
              </a:r>
            </a:p>
          </p:txBody>
        </p:sp>
      </p:grpSp>
      <p:pic>
        <p:nvPicPr>
          <p:cNvPr id="12" name="Picture 6" descr="Dallas College offers free job skills program – The Brookhaven Courier">
            <a:extLst>
              <a:ext uri="{FF2B5EF4-FFF2-40B4-BE49-F238E27FC236}">
                <a16:creationId xmlns:a16="http://schemas.microsoft.com/office/drawing/2014/main" id="{7B1615C4-79BF-7494-5E44-7AD8923FC12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34608" y="589624"/>
            <a:ext cx="1471183" cy="1176947"/>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AB130ABD-7D25-48FF-C1DB-72C8156038B1}"/>
              </a:ext>
            </a:extLst>
          </p:cNvPr>
          <p:cNvSpPr txBox="1"/>
          <p:nvPr/>
        </p:nvSpPr>
        <p:spPr>
          <a:xfrm>
            <a:off x="7963489" y="183101"/>
            <a:ext cx="1013419" cy="369332"/>
          </a:xfrm>
          <a:prstGeom prst="rect">
            <a:avLst/>
          </a:prstGeom>
          <a:noFill/>
        </p:spPr>
        <p:txBody>
          <a:bodyPr wrap="none" rtlCol="0">
            <a:spAutoFit/>
          </a:bodyPr>
          <a:lstStyle/>
          <a:p>
            <a:r>
              <a:rPr lang="en-US" dirty="0"/>
              <a:t>Job Skills</a:t>
            </a:r>
          </a:p>
        </p:txBody>
      </p:sp>
      <p:pic>
        <p:nvPicPr>
          <p:cNvPr id="2" name="Picture 2" descr="Maine Relocation | Quality of Life Statistics">
            <a:extLst>
              <a:ext uri="{FF2B5EF4-FFF2-40B4-BE49-F238E27FC236}">
                <a16:creationId xmlns:a16="http://schemas.microsoft.com/office/drawing/2014/main" id="{0E97F3F0-DEB0-CCC8-1A31-E9D24819F3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06468" y="1971299"/>
            <a:ext cx="2743762" cy="247505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E9514662-4002-6335-2611-FB3601CEBCBC}"/>
              </a:ext>
            </a:extLst>
          </p:cNvPr>
          <p:cNvCxnSpPr>
            <a:cxnSpLocks/>
            <a:stCxn id="26626" idx="3"/>
            <a:endCxn id="2" idx="0"/>
          </p:cNvCxnSpPr>
          <p:nvPr/>
        </p:nvCxnSpPr>
        <p:spPr>
          <a:xfrm>
            <a:off x="3879612" y="1178099"/>
            <a:ext cx="1598737" cy="793200"/>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E12C37E-D7B1-B877-8D41-A6A7F328E706}"/>
              </a:ext>
            </a:extLst>
          </p:cNvPr>
          <p:cNvCxnSpPr>
            <a:cxnSpLocks/>
            <a:stCxn id="26638" idx="3"/>
            <a:endCxn id="2" idx="1"/>
          </p:cNvCxnSpPr>
          <p:nvPr/>
        </p:nvCxnSpPr>
        <p:spPr>
          <a:xfrm flipV="1">
            <a:off x="1811630" y="3208828"/>
            <a:ext cx="2294838" cy="232883"/>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CE48FAC-E243-4D2A-D56C-5BD1B790F548}"/>
              </a:ext>
            </a:extLst>
          </p:cNvPr>
          <p:cNvCxnSpPr>
            <a:cxnSpLocks/>
            <a:stCxn id="12" idx="1"/>
            <a:endCxn id="2" idx="0"/>
          </p:cNvCxnSpPr>
          <p:nvPr/>
        </p:nvCxnSpPr>
        <p:spPr>
          <a:xfrm flipH="1">
            <a:off x="5478349" y="1178098"/>
            <a:ext cx="2256259" cy="793201"/>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F2A9BA9-3AD3-7ADC-1EF2-2F6D0D9107EF}"/>
              </a:ext>
            </a:extLst>
          </p:cNvPr>
          <p:cNvCxnSpPr>
            <a:cxnSpLocks/>
            <a:stCxn id="26632" idx="1"/>
            <a:endCxn id="2" idx="3"/>
          </p:cNvCxnSpPr>
          <p:nvPr/>
        </p:nvCxnSpPr>
        <p:spPr>
          <a:xfrm flipH="1" flipV="1">
            <a:off x="6850230" y="3208828"/>
            <a:ext cx="1817372" cy="355668"/>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F6B886D-F83D-CCCF-02D2-23CE01453DE4}"/>
              </a:ext>
            </a:extLst>
          </p:cNvPr>
          <p:cNvCxnSpPr>
            <a:cxnSpLocks/>
            <a:stCxn id="26628" idx="3"/>
            <a:endCxn id="2" idx="1"/>
          </p:cNvCxnSpPr>
          <p:nvPr/>
        </p:nvCxnSpPr>
        <p:spPr>
          <a:xfrm flipV="1">
            <a:off x="1377710" y="3208828"/>
            <a:ext cx="2728758" cy="1899898"/>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29F3BC5-8ACC-0DCB-E8D3-734F9913936B}"/>
              </a:ext>
            </a:extLst>
          </p:cNvPr>
          <p:cNvCxnSpPr>
            <a:cxnSpLocks/>
            <a:stCxn id="26634" idx="0"/>
            <a:endCxn id="2" idx="2"/>
          </p:cNvCxnSpPr>
          <p:nvPr/>
        </p:nvCxnSpPr>
        <p:spPr>
          <a:xfrm flipV="1">
            <a:off x="4875125" y="4446357"/>
            <a:ext cx="603224" cy="802408"/>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98F30A8-52AB-EF1A-E2E7-C50A95DF83C3}"/>
              </a:ext>
            </a:extLst>
          </p:cNvPr>
          <p:cNvCxnSpPr>
            <a:cxnSpLocks/>
            <a:stCxn id="26636" idx="1"/>
            <a:endCxn id="2" idx="2"/>
          </p:cNvCxnSpPr>
          <p:nvPr/>
        </p:nvCxnSpPr>
        <p:spPr>
          <a:xfrm flipH="1" flipV="1">
            <a:off x="5478349" y="4446357"/>
            <a:ext cx="2815877" cy="679208"/>
          </a:xfrm>
          <a:prstGeom prst="straightConnector1">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61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anim calcmode="lin" valueType="num">
                                      <p:cBhvr>
                                        <p:cTn id="38" dur="1000" fill="hold"/>
                                        <p:tgtEl>
                                          <p:spTgt spid="36"/>
                                        </p:tgtEl>
                                        <p:attrNameLst>
                                          <p:attrName>ppt_x</p:attrName>
                                        </p:attrNameLst>
                                      </p:cBhvr>
                                      <p:tavLst>
                                        <p:tav tm="0">
                                          <p:val>
                                            <p:strVal val="#ppt_x"/>
                                          </p:val>
                                        </p:tav>
                                        <p:tav tm="100000">
                                          <p:val>
                                            <p:strVal val="#ppt_x"/>
                                          </p:val>
                                        </p:tav>
                                      </p:tavLst>
                                    </p:anim>
                                    <p:anim calcmode="lin" valueType="num">
                                      <p:cBhvr>
                                        <p:cTn id="39" dur="1000" fill="hold"/>
                                        <p:tgtEl>
                                          <p:spTgt spid="3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434AA-B25B-4634-8990-B0B3FEA8D226}"/>
              </a:ext>
            </a:extLst>
          </p:cNvPr>
          <p:cNvSpPr>
            <a:spLocks noGrp="1"/>
          </p:cNvSpPr>
          <p:nvPr>
            <p:ph type="title"/>
          </p:nvPr>
        </p:nvSpPr>
        <p:spPr>
          <a:xfrm>
            <a:off x="298450" y="404813"/>
            <a:ext cx="10515600" cy="1325563"/>
          </a:xfrm>
        </p:spPr>
        <p:txBody>
          <a:bodyPr/>
          <a:lstStyle/>
          <a:p>
            <a:pPr algn="ctr"/>
            <a:r>
              <a:rPr lang="en-US" dirty="0"/>
              <a:t>Meet the system test?</a:t>
            </a:r>
          </a:p>
        </p:txBody>
      </p:sp>
      <p:sp>
        <p:nvSpPr>
          <p:cNvPr id="3" name="Content Placeholder 2">
            <a:extLst>
              <a:ext uri="{FF2B5EF4-FFF2-40B4-BE49-F238E27FC236}">
                <a16:creationId xmlns:a16="http://schemas.microsoft.com/office/drawing/2014/main" id="{A0208B1A-BD30-4304-B169-E4925CE3DE3D}"/>
              </a:ext>
            </a:extLst>
          </p:cNvPr>
          <p:cNvSpPr>
            <a:spLocks noGrp="1"/>
          </p:cNvSpPr>
          <p:nvPr>
            <p:ph idx="1"/>
          </p:nvPr>
        </p:nvSpPr>
        <p:spPr>
          <a:xfrm>
            <a:off x="838200" y="1825625"/>
            <a:ext cx="6104807" cy="4351338"/>
          </a:xfrm>
        </p:spPr>
        <p:txBody>
          <a:bodyPr>
            <a:normAutofit/>
          </a:bodyPr>
          <a:lstStyle/>
          <a:p>
            <a:r>
              <a:rPr lang="en-US" dirty="0"/>
              <a:t>All the HUD HOPE VI components are needed for improved quality of life to emerge.</a:t>
            </a:r>
          </a:p>
          <a:p>
            <a:endParaRPr lang="en-US" dirty="0"/>
          </a:p>
          <a:p>
            <a:r>
              <a:rPr lang="en-US" dirty="0"/>
              <a:t>No single component can achieve quality of life on its own but missing just one part likely means the intervention will not lead to improvements in quality of life.</a:t>
            </a:r>
          </a:p>
          <a:p>
            <a:endParaRPr lang="en-US" dirty="0"/>
          </a:p>
        </p:txBody>
      </p:sp>
      <p:pic>
        <p:nvPicPr>
          <p:cNvPr id="6" name="Picture 2" descr="Pass test Images, Stock Photos &amp;amp; Vectors | Shutterstock">
            <a:extLst>
              <a:ext uri="{FF2B5EF4-FFF2-40B4-BE49-F238E27FC236}">
                <a16:creationId xmlns:a16="http://schemas.microsoft.com/office/drawing/2014/main" id="{AA8795F3-2311-4705-AE2F-C622249ADA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800"/>
          <a:stretch/>
        </p:blipFill>
        <p:spPr bwMode="auto">
          <a:xfrm>
            <a:off x="7704119" y="2379267"/>
            <a:ext cx="4171950" cy="2458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FAE5B-CF6E-4941-8324-B85C665CA325}"/>
              </a:ext>
            </a:extLst>
          </p:cNvPr>
          <p:cNvSpPr>
            <a:spLocks noGrp="1"/>
          </p:cNvSpPr>
          <p:nvPr>
            <p:ph type="title"/>
          </p:nvPr>
        </p:nvSpPr>
        <p:spPr>
          <a:xfrm>
            <a:off x="332509" y="365125"/>
            <a:ext cx="11748655" cy="1325563"/>
          </a:xfrm>
        </p:spPr>
        <p:txBody>
          <a:bodyPr>
            <a:normAutofit/>
          </a:bodyPr>
          <a:lstStyle/>
          <a:p>
            <a:pPr algn="ctr"/>
            <a:r>
              <a:rPr lang="en-US" sz="3600" dirty="0"/>
              <a:t>So what is the value added of applying an understanding of system properties in evaluating complex interventions?</a:t>
            </a:r>
          </a:p>
        </p:txBody>
      </p:sp>
      <p:sp>
        <p:nvSpPr>
          <p:cNvPr id="3" name="Content Placeholder 2">
            <a:extLst>
              <a:ext uri="{FF2B5EF4-FFF2-40B4-BE49-F238E27FC236}">
                <a16:creationId xmlns:a16="http://schemas.microsoft.com/office/drawing/2014/main" id="{69C4A9BB-7E3F-4C7B-A8B6-18ED99EB930E}"/>
              </a:ext>
            </a:extLst>
          </p:cNvPr>
          <p:cNvSpPr>
            <a:spLocks noGrp="1"/>
          </p:cNvSpPr>
          <p:nvPr>
            <p:ph idx="1"/>
          </p:nvPr>
        </p:nvSpPr>
        <p:spPr>
          <a:xfrm>
            <a:off x="838200" y="1825625"/>
            <a:ext cx="5176157" cy="4841684"/>
          </a:xfrm>
        </p:spPr>
        <p:txBody>
          <a:bodyPr>
            <a:normAutofit fontScale="85000" lnSpcReduction="20000"/>
          </a:bodyPr>
          <a:lstStyle/>
          <a:p>
            <a:pPr marL="0" indent="0">
              <a:buNone/>
            </a:pPr>
            <a:endParaRPr lang="en-US" dirty="0"/>
          </a:p>
          <a:p>
            <a:r>
              <a:rPr lang="en-US" dirty="0"/>
              <a:t>Complexity in and of itself is just “a bunch of stuff” (Meadows).</a:t>
            </a:r>
          </a:p>
          <a:p>
            <a:pPr lvl="1"/>
            <a:r>
              <a:rPr lang="en-US" dirty="0"/>
              <a:t>There are no standards to evaluate a bunch of stuff.</a:t>
            </a:r>
          </a:p>
          <a:p>
            <a:endParaRPr lang="en-US" dirty="0"/>
          </a:p>
          <a:p>
            <a:r>
              <a:rPr lang="en-US" dirty="0"/>
              <a:t>Property of interdependence gives the “bunch of stuff” (i.e., complexity) an </a:t>
            </a:r>
            <a:r>
              <a:rPr lang="en-US" i="1" u="sng" dirty="0"/>
              <a:t>operational purpose </a:t>
            </a:r>
            <a:r>
              <a:rPr lang="en-US" dirty="0"/>
              <a:t>that can now be evaluated.</a:t>
            </a:r>
          </a:p>
          <a:p>
            <a:endParaRPr lang="en-US" dirty="0"/>
          </a:p>
          <a:p>
            <a:r>
              <a:rPr lang="en-US" dirty="0"/>
              <a:t>Property of emergence gives the “bunch of stuff” (i.e., complexity) a </a:t>
            </a:r>
            <a:r>
              <a:rPr lang="en-US" i="1" u="sng" dirty="0"/>
              <a:t>functional purpose </a:t>
            </a:r>
            <a:r>
              <a:rPr lang="en-US" dirty="0"/>
              <a:t>that can now be evaluated.</a:t>
            </a:r>
          </a:p>
        </p:txBody>
      </p:sp>
      <p:pic>
        <p:nvPicPr>
          <p:cNvPr id="4" name="Picture 2" descr="About Standards - AMPP">
            <a:extLst>
              <a:ext uri="{FF2B5EF4-FFF2-40B4-BE49-F238E27FC236}">
                <a16:creationId xmlns:a16="http://schemas.microsoft.com/office/drawing/2014/main" id="{E76295BE-EC1A-45B5-A7A1-E82F8762C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7428" y="2151743"/>
            <a:ext cx="5715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43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1000"/>
                                        <p:tgtEl>
                                          <p:spTgt spid="3">
                                            <p:txEl>
                                              <p:pRg st="6" end="6"/>
                                            </p:txEl>
                                          </p:spTgt>
                                        </p:tgtEl>
                                      </p:cBhvr>
                                    </p:animEffect>
                                    <p:anim calcmode="lin" valueType="num">
                                      <p:cBhvr>
                                        <p:cTn id="2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75FFC-F269-15D1-CD7A-3E0FCD04A32D}"/>
              </a:ext>
            </a:extLst>
          </p:cNvPr>
          <p:cNvSpPr>
            <a:spLocks noGrp="1"/>
          </p:cNvSpPr>
          <p:nvPr>
            <p:ph type="title"/>
          </p:nvPr>
        </p:nvSpPr>
        <p:spPr/>
        <p:txBody>
          <a:bodyPr/>
          <a:lstStyle/>
          <a:p>
            <a:pPr algn="ctr"/>
            <a:r>
              <a:rPr lang="en-US" dirty="0"/>
              <a:t>Break</a:t>
            </a:r>
          </a:p>
        </p:txBody>
      </p:sp>
      <p:pic>
        <p:nvPicPr>
          <p:cNvPr id="3074" name="Picture 2" descr="263,312 Break Time Images, Stock Photos &amp; Vectors | Shutterstock">
            <a:extLst>
              <a:ext uri="{FF2B5EF4-FFF2-40B4-BE49-F238E27FC236}">
                <a16:creationId xmlns:a16="http://schemas.microsoft.com/office/drawing/2014/main" id="{4624B7BE-FB29-70B6-0DB9-7E1665E48A9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8558"/>
          <a:stretch/>
        </p:blipFill>
        <p:spPr bwMode="auto">
          <a:xfrm>
            <a:off x="2643476" y="1762298"/>
            <a:ext cx="6905048" cy="4533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467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20C4-D4A2-4BCF-B8C3-E0A536FF69E2}"/>
              </a:ext>
            </a:extLst>
          </p:cNvPr>
          <p:cNvSpPr>
            <a:spLocks noGrp="1"/>
          </p:cNvSpPr>
          <p:nvPr>
            <p:ph type="title"/>
          </p:nvPr>
        </p:nvSpPr>
        <p:spPr/>
        <p:txBody>
          <a:bodyPr/>
          <a:lstStyle/>
          <a:p>
            <a:pPr algn="ctr"/>
            <a:r>
              <a:rPr lang="en-US" dirty="0"/>
              <a:t>Let’s be honest</a:t>
            </a:r>
          </a:p>
        </p:txBody>
      </p:sp>
      <p:sp>
        <p:nvSpPr>
          <p:cNvPr id="3" name="Content Placeholder 2">
            <a:extLst>
              <a:ext uri="{FF2B5EF4-FFF2-40B4-BE49-F238E27FC236}">
                <a16:creationId xmlns:a16="http://schemas.microsoft.com/office/drawing/2014/main" id="{2090D5D4-11CC-49DF-8F74-E287CAF0536A}"/>
              </a:ext>
            </a:extLst>
          </p:cNvPr>
          <p:cNvSpPr>
            <a:spLocks noGrp="1"/>
          </p:cNvSpPr>
          <p:nvPr>
            <p:ph idx="1"/>
          </p:nvPr>
        </p:nvSpPr>
        <p:spPr>
          <a:xfrm>
            <a:off x="386443" y="1481819"/>
            <a:ext cx="5095033" cy="5049610"/>
          </a:xfrm>
        </p:spPr>
        <p:txBody>
          <a:bodyPr>
            <a:normAutofit fontScale="77500" lnSpcReduction="20000"/>
          </a:bodyPr>
          <a:lstStyle/>
          <a:p>
            <a:r>
              <a:rPr lang="en-US" dirty="0"/>
              <a:t>Many interventions are </a:t>
            </a:r>
            <a:r>
              <a:rPr lang="en-US" b="1" u="sng" dirty="0"/>
              <a:t>not</a:t>
            </a:r>
            <a:r>
              <a:rPr lang="en-US" dirty="0"/>
              <a:t> designed with the complexity necessary to match the problem they are intended to solve.</a:t>
            </a:r>
          </a:p>
          <a:p>
            <a:endParaRPr lang="en-US" dirty="0"/>
          </a:p>
          <a:p>
            <a:endParaRPr lang="en-US" dirty="0"/>
          </a:p>
          <a:p>
            <a:r>
              <a:rPr lang="en-US" dirty="0"/>
              <a:t>This explains why most interventions fail (GAO2021; </a:t>
            </a:r>
            <a:r>
              <a:rPr lang="en-US" dirty="0" err="1"/>
              <a:t>Suchman</a:t>
            </a:r>
            <a:r>
              <a:rPr lang="en-US" dirty="0"/>
              <a:t>, 1967; Friedman, 2009)</a:t>
            </a:r>
          </a:p>
          <a:p>
            <a:endParaRPr lang="en-US" dirty="0"/>
          </a:p>
          <a:p>
            <a:pPr marL="0" indent="0">
              <a:buNone/>
            </a:pPr>
            <a:endParaRPr lang="en-US" dirty="0"/>
          </a:p>
          <a:p>
            <a:r>
              <a:rPr lang="en-US" dirty="0"/>
              <a:t>Even though the logic model isn’t fit for purpose (evaluating complexity), even a perfect evaluation can’t make up for a poor program design.</a:t>
            </a:r>
          </a:p>
          <a:p>
            <a:endParaRPr lang="en-US" dirty="0"/>
          </a:p>
          <a:p>
            <a:pPr marL="0" indent="0">
              <a:buNone/>
            </a:pPr>
            <a:r>
              <a:rPr lang="en-US" dirty="0"/>
              <a:t> </a:t>
            </a:r>
          </a:p>
          <a:p>
            <a:endParaRPr lang="en-US" dirty="0"/>
          </a:p>
          <a:p>
            <a:endParaRPr lang="en-US" dirty="0"/>
          </a:p>
          <a:p>
            <a:endParaRPr lang="en-US" dirty="0"/>
          </a:p>
          <a:p>
            <a:endParaRPr lang="en-US" dirty="0"/>
          </a:p>
          <a:p>
            <a:endParaRPr lang="en-US" dirty="0"/>
          </a:p>
        </p:txBody>
      </p:sp>
      <p:pic>
        <p:nvPicPr>
          <p:cNvPr id="5122" name="Picture 2" descr="Paul Rand - Design is everything. Everything!">
            <a:extLst>
              <a:ext uri="{FF2B5EF4-FFF2-40B4-BE49-F238E27FC236}">
                <a16:creationId xmlns:a16="http://schemas.microsoft.com/office/drawing/2014/main" id="{E71E32A3-A07B-47D1-A296-AEF5E0466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1476" y="1910895"/>
            <a:ext cx="6600545" cy="346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29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1000"/>
                                        <p:tgtEl>
                                          <p:spTgt spid="3">
                                            <p:txEl>
                                              <p:pRg st="6" end="6"/>
                                            </p:txEl>
                                          </p:spTgt>
                                        </p:tgtEl>
                                      </p:cBhvr>
                                    </p:animEffect>
                                    <p:anim calcmode="lin" valueType="num">
                                      <p:cBhvr>
                                        <p:cTn id="2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64EC9-835D-438B-ACA8-AE53BB93887C}"/>
              </a:ext>
            </a:extLst>
          </p:cNvPr>
          <p:cNvSpPr>
            <a:spLocks noGrp="1"/>
          </p:cNvSpPr>
          <p:nvPr>
            <p:ph type="title"/>
          </p:nvPr>
        </p:nvSpPr>
        <p:spPr>
          <a:xfrm>
            <a:off x="-254524" y="157735"/>
            <a:ext cx="12789907" cy="1325563"/>
          </a:xfrm>
        </p:spPr>
        <p:txBody>
          <a:bodyPr>
            <a:normAutofit fontScale="90000"/>
          </a:bodyPr>
          <a:lstStyle/>
          <a:p>
            <a:pPr algn="ctr"/>
            <a:r>
              <a:rPr lang="en-US" dirty="0"/>
              <a:t>However, </a:t>
            </a:r>
            <a:r>
              <a:rPr lang="en-US" sz="4000" dirty="0"/>
              <a:t>for</a:t>
            </a:r>
            <a:r>
              <a:rPr lang="en-US" dirty="0"/>
              <a:t> complex interventions that are well designed…</a:t>
            </a:r>
            <a:br>
              <a:rPr lang="en-US" dirty="0"/>
            </a:br>
            <a:endParaRPr lang="en-US" dirty="0"/>
          </a:p>
        </p:txBody>
      </p:sp>
      <p:sp>
        <p:nvSpPr>
          <p:cNvPr id="3" name="Content Placeholder 2">
            <a:extLst>
              <a:ext uri="{FF2B5EF4-FFF2-40B4-BE49-F238E27FC236}">
                <a16:creationId xmlns:a16="http://schemas.microsoft.com/office/drawing/2014/main" id="{220E2755-42A2-4076-A1F7-DB1F912F0C2A}"/>
              </a:ext>
            </a:extLst>
          </p:cNvPr>
          <p:cNvSpPr>
            <a:spLocks noGrp="1"/>
          </p:cNvSpPr>
          <p:nvPr>
            <p:ph idx="1"/>
          </p:nvPr>
        </p:nvSpPr>
        <p:spPr>
          <a:xfrm>
            <a:off x="650873" y="2068286"/>
            <a:ext cx="5377543" cy="3214598"/>
          </a:xfrm>
        </p:spPr>
        <p:txBody>
          <a:bodyPr>
            <a:normAutofit/>
          </a:bodyPr>
          <a:lstStyle/>
          <a:p>
            <a:r>
              <a:rPr lang="en-US" dirty="0"/>
              <a:t>Need an evaluation approach tailored to evaluate complexity.</a:t>
            </a:r>
          </a:p>
          <a:p>
            <a:endParaRPr lang="en-US" dirty="0"/>
          </a:p>
          <a:p>
            <a:r>
              <a:rPr lang="en-US" dirty="0"/>
              <a:t>An approach grounded in systems provides a possible way forward for evaluating complex interventions.</a:t>
            </a:r>
          </a:p>
          <a:p>
            <a:endParaRPr lang="en-US" dirty="0"/>
          </a:p>
          <a:p>
            <a:endParaRPr lang="en-US" dirty="0"/>
          </a:p>
          <a:p>
            <a:pPr marL="457200" lvl="1" indent="0">
              <a:buNone/>
            </a:pPr>
            <a:endParaRPr lang="en-US" dirty="0"/>
          </a:p>
          <a:p>
            <a:pPr marL="0" indent="0">
              <a:buNone/>
            </a:pPr>
            <a:endParaRPr lang="en-US" dirty="0"/>
          </a:p>
          <a:p>
            <a:endParaRPr lang="en-US" dirty="0"/>
          </a:p>
          <a:p>
            <a:pPr marL="0" indent="0">
              <a:buNone/>
            </a:pPr>
            <a:endParaRPr lang="en-US" dirty="0"/>
          </a:p>
          <a:p>
            <a:endParaRPr lang="en-US" dirty="0"/>
          </a:p>
          <a:p>
            <a:pPr marL="0" indent="0">
              <a:buNone/>
            </a:pPr>
            <a:endParaRPr lang="en-US" dirty="0"/>
          </a:p>
          <a:p>
            <a:endParaRPr lang="en-US" dirty="0"/>
          </a:p>
        </p:txBody>
      </p:sp>
      <p:pic>
        <p:nvPicPr>
          <p:cNvPr id="8194" name="Picture 2" descr="Systems Thinking” Supports Transformational Change in K-12 Education | the  Learning Counsel">
            <a:extLst>
              <a:ext uri="{FF2B5EF4-FFF2-40B4-BE49-F238E27FC236}">
                <a16:creationId xmlns:a16="http://schemas.microsoft.com/office/drawing/2014/main" id="{A7AA4DB5-4664-446B-B224-9E1565145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5980" y="2068286"/>
            <a:ext cx="5602514" cy="3151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77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B846-176B-4AA8-A677-A80096CD36FA}"/>
              </a:ext>
            </a:extLst>
          </p:cNvPr>
          <p:cNvSpPr>
            <a:spLocks noGrp="1"/>
          </p:cNvSpPr>
          <p:nvPr>
            <p:ph type="title"/>
          </p:nvPr>
        </p:nvSpPr>
        <p:spPr/>
        <p:txBody>
          <a:bodyPr/>
          <a:lstStyle/>
          <a:p>
            <a:pPr algn="ctr"/>
            <a:r>
              <a:rPr lang="en-US" dirty="0"/>
              <a:t>System Evaluation Theory (SET)</a:t>
            </a:r>
          </a:p>
        </p:txBody>
      </p:sp>
      <p:sp>
        <p:nvSpPr>
          <p:cNvPr id="3" name="Content Placeholder 2">
            <a:extLst>
              <a:ext uri="{FF2B5EF4-FFF2-40B4-BE49-F238E27FC236}">
                <a16:creationId xmlns:a16="http://schemas.microsoft.com/office/drawing/2014/main" id="{C96C77FF-30E7-477B-A75B-E90871E7AE14}"/>
              </a:ext>
            </a:extLst>
          </p:cNvPr>
          <p:cNvSpPr>
            <a:spLocks noGrp="1"/>
          </p:cNvSpPr>
          <p:nvPr>
            <p:ph idx="1"/>
          </p:nvPr>
        </p:nvSpPr>
        <p:spPr>
          <a:xfrm>
            <a:off x="838200" y="1825625"/>
            <a:ext cx="5978676" cy="4351338"/>
          </a:xfrm>
        </p:spPr>
        <p:txBody>
          <a:bodyPr/>
          <a:lstStyle/>
          <a:p>
            <a:r>
              <a:rPr lang="en-US" dirty="0"/>
              <a:t>A blueprint for how to do apply an understanding of systems to evaluate complex interventions.</a:t>
            </a:r>
          </a:p>
          <a:p>
            <a:endParaRPr lang="en-US" dirty="0"/>
          </a:p>
          <a:p>
            <a:pPr lvl="1"/>
            <a:r>
              <a:rPr lang="en-US" dirty="0"/>
              <a:t>Step 1.  Define the system.</a:t>
            </a:r>
          </a:p>
          <a:p>
            <a:pPr lvl="1"/>
            <a:endParaRPr lang="en-US" dirty="0"/>
          </a:p>
          <a:p>
            <a:pPr lvl="1"/>
            <a:r>
              <a:rPr lang="en-US" dirty="0"/>
              <a:t>Step 2:  Evaluate interdependencies.</a:t>
            </a:r>
          </a:p>
          <a:p>
            <a:pPr lvl="1"/>
            <a:endParaRPr lang="en-US" dirty="0"/>
          </a:p>
          <a:p>
            <a:pPr lvl="1"/>
            <a:r>
              <a:rPr lang="en-US" dirty="0"/>
              <a:t>Step 3:  Evaluate emergence.</a:t>
            </a:r>
          </a:p>
        </p:txBody>
      </p:sp>
      <p:pic>
        <p:nvPicPr>
          <p:cNvPr id="5" name="Picture 4">
            <a:extLst>
              <a:ext uri="{FF2B5EF4-FFF2-40B4-BE49-F238E27FC236}">
                <a16:creationId xmlns:a16="http://schemas.microsoft.com/office/drawing/2014/main" id="{84DA1DC0-10B2-EFCF-48E7-640E53251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2404" y="1223299"/>
            <a:ext cx="2974122" cy="5269576"/>
          </a:xfrm>
          <a:prstGeom prst="rect">
            <a:avLst/>
          </a:prstGeom>
        </p:spPr>
      </p:pic>
    </p:spTree>
    <p:extLst>
      <p:ext uri="{BB962C8B-B14F-4D97-AF65-F5344CB8AC3E}">
        <p14:creationId xmlns:p14="http://schemas.microsoft.com/office/powerpoint/2010/main" val="4075515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3A808E-4871-42B4-B229-354B8E7F11AD}"/>
              </a:ext>
            </a:extLst>
          </p:cNvPr>
          <p:cNvSpPr txBox="1"/>
          <p:nvPr/>
        </p:nvSpPr>
        <p:spPr>
          <a:xfrm>
            <a:off x="6643874" y="2140259"/>
            <a:ext cx="1824586" cy="923330"/>
          </a:xfrm>
          <a:prstGeom prst="rect">
            <a:avLst/>
          </a:prstGeom>
          <a:solidFill>
            <a:srgbClr val="FFC000"/>
          </a:solidFill>
          <a:ln>
            <a:solidFill>
              <a:schemeClr val="tx1"/>
            </a:solidFill>
          </a:ln>
        </p:spPr>
        <p:txBody>
          <a:bodyPr wrap="square" rtlCol="0">
            <a:spAutoFit/>
          </a:bodyPr>
          <a:lstStyle/>
          <a:p>
            <a:pPr marL="684213" indent="-684213"/>
            <a:r>
              <a:rPr lang="en-US" dirty="0"/>
              <a:t>Step 2: Evaluate System Efficiency</a:t>
            </a:r>
          </a:p>
        </p:txBody>
      </p:sp>
      <p:sp>
        <p:nvSpPr>
          <p:cNvPr id="8" name="TextBox 7">
            <a:extLst>
              <a:ext uri="{FF2B5EF4-FFF2-40B4-BE49-F238E27FC236}">
                <a16:creationId xmlns:a16="http://schemas.microsoft.com/office/drawing/2014/main" id="{1D9E7BDD-FC92-48B4-8524-3730ABF1BE5B}"/>
              </a:ext>
            </a:extLst>
          </p:cNvPr>
          <p:cNvSpPr txBox="1"/>
          <p:nvPr/>
        </p:nvSpPr>
        <p:spPr>
          <a:xfrm>
            <a:off x="9086207" y="3011190"/>
            <a:ext cx="1634037" cy="369332"/>
          </a:xfrm>
          <a:prstGeom prst="rect">
            <a:avLst/>
          </a:prstGeom>
          <a:noFill/>
        </p:spPr>
        <p:txBody>
          <a:bodyPr wrap="none" rtlCol="0">
            <a:spAutoFit/>
          </a:bodyPr>
          <a:lstStyle/>
          <a:p>
            <a:r>
              <a:rPr lang="en-US" dirty="0"/>
              <a:t>Feedback loops</a:t>
            </a:r>
          </a:p>
        </p:txBody>
      </p:sp>
      <p:sp>
        <p:nvSpPr>
          <p:cNvPr id="10" name="TextBox 9">
            <a:extLst>
              <a:ext uri="{FF2B5EF4-FFF2-40B4-BE49-F238E27FC236}">
                <a16:creationId xmlns:a16="http://schemas.microsoft.com/office/drawing/2014/main" id="{F8FFABFF-1A57-461C-BDD6-1A9928E022D1}"/>
              </a:ext>
            </a:extLst>
          </p:cNvPr>
          <p:cNvSpPr txBox="1"/>
          <p:nvPr/>
        </p:nvSpPr>
        <p:spPr>
          <a:xfrm>
            <a:off x="9086207" y="1092279"/>
            <a:ext cx="1791452" cy="369332"/>
          </a:xfrm>
          <a:prstGeom prst="rect">
            <a:avLst/>
          </a:prstGeom>
          <a:noFill/>
        </p:spPr>
        <p:txBody>
          <a:bodyPr wrap="none" rtlCol="0">
            <a:spAutoFit/>
          </a:bodyPr>
          <a:lstStyle/>
          <a:p>
            <a:r>
              <a:rPr lang="en-US" dirty="0"/>
              <a:t>Cascading events</a:t>
            </a:r>
          </a:p>
        </p:txBody>
      </p:sp>
      <p:sp>
        <p:nvSpPr>
          <p:cNvPr id="12" name="TextBox 11">
            <a:extLst>
              <a:ext uri="{FF2B5EF4-FFF2-40B4-BE49-F238E27FC236}">
                <a16:creationId xmlns:a16="http://schemas.microsoft.com/office/drawing/2014/main" id="{700061B9-45D5-46B2-89BD-20E23E0A112A}"/>
              </a:ext>
            </a:extLst>
          </p:cNvPr>
          <p:cNvSpPr txBox="1"/>
          <p:nvPr/>
        </p:nvSpPr>
        <p:spPr>
          <a:xfrm>
            <a:off x="9109778" y="1870877"/>
            <a:ext cx="976742" cy="369332"/>
          </a:xfrm>
          <a:prstGeom prst="rect">
            <a:avLst/>
          </a:prstGeom>
          <a:noFill/>
        </p:spPr>
        <p:txBody>
          <a:bodyPr wrap="none" rtlCol="0">
            <a:spAutoFit/>
          </a:bodyPr>
          <a:lstStyle/>
          <a:p>
            <a:r>
              <a:rPr lang="en-US" dirty="0"/>
              <a:t>Reworks</a:t>
            </a:r>
          </a:p>
        </p:txBody>
      </p:sp>
      <p:sp>
        <p:nvSpPr>
          <p:cNvPr id="14" name="TextBox 13">
            <a:extLst>
              <a:ext uri="{FF2B5EF4-FFF2-40B4-BE49-F238E27FC236}">
                <a16:creationId xmlns:a16="http://schemas.microsoft.com/office/drawing/2014/main" id="{A6013584-9329-4B15-926B-C0937ED59400}"/>
              </a:ext>
            </a:extLst>
          </p:cNvPr>
          <p:cNvSpPr txBox="1"/>
          <p:nvPr/>
        </p:nvSpPr>
        <p:spPr>
          <a:xfrm>
            <a:off x="9086207" y="2408679"/>
            <a:ext cx="1204048" cy="369332"/>
          </a:xfrm>
          <a:prstGeom prst="rect">
            <a:avLst/>
          </a:prstGeom>
          <a:noFill/>
        </p:spPr>
        <p:txBody>
          <a:bodyPr wrap="none" rtlCol="0">
            <a:spAutoFit/>
          </a:bodyPr>
          <a:lstStyle/>
          <a:p>
            <a:r>
              <a:rPr lang="en-US" dirty="0"/>
              <a:t>Reflex Arcs</a:t>
            </a:r>
          </a:p>
        </p:txBody>
      </p:sp>
      <p:sp>
        <p:nvSpPr>
          <p:cNvPr id="16" name="TextBox 15">
            <a:extLst>
              <a:ext uri="{FF2B5EF4-FFF2-40B4-BE49-F238E27FC236}">
                <a16:creationId xmlns:a16="http://schemas.microsoft.com/office/drawing/2014/main" id="{F4B54D84-05C4-4147-8719-FAEBBD82C0FD}"/>
              </a:ext>
            </a:extLst>
          </p:cNvPr>
          <p:cNvSpPr txBox="1"/>
          <p:nvPr/>
        </p:nvSpPr>
        <p:spPr>
          <a:xfrm>
            <a:off x="4819213" y="4347274"/>
            <a:ext cx="1231171" cy="369332"/>
          </a:xfrm>
          <a:prstGeom prst="rect">
            <a:avLst/>
          </a:prstGeom>
          <a:noFill/>
        </p:spPr>
        <p:txBody>
          <a:bodyPr wrap="none" rtlCol="0">
            <a:spAutoFit/>
          </a:bodyPr>
          <a:lstStyle/>
          <a:p>
            <a:r>
              <a:rPr lang="en-US" dirty="0"/>
              <a:t>Emergence</a:t>
            </a:r>
          </a:p>
        </p:txBody>
      </p:sp>
      <p:sp>
        <p:nvSpPr>
          <p:cNvPr id="18" name="TextBox 17">
            <a:extLst>
              <a:ext uri="{FF2B5EF4-FFF2-40B4-BE49-F238E27FC236}">
                <a16:creationId xmlns:a16="http://schemas.microsoft.com/office/drawing/2014/main" id="{E925B011-BC87-4781-BD7F-5888563E719D}"/>
              </a:ext>
            </a:extLst>
          </p:cNvPr>
          <p:cNvSpPr txBox="1"/>
          <p:nvPr/>
        </p:nvSpPr>
        <p:spPr>
          <a:xfrm>
            <a:off x="3596993" y="5098594"/>
            <a:ext cx="3674660" cy="369332"/>
          </a:xfrm>
          <a:prstGeom prst="rect">
            <a:avLst/>
          </a:prstGeom>
          <a:solidFill>
            <a:srgbClr val="FFC000"/>
          </a:solidFill>
          <a:ln>
            <a:solidFill>
              <a:schemeClr val="tx1"/>
            </a:solidFill>
          </a:ln>
        </p:spPr>
        <p:txBody>
          <a:bodyPr wrap="none" rtlCol="0">
            <a:spAutoFit/>
          </a:bodyPr>
          <a:lstStyle/>
          <a:p>
            <a:r>
              <a:rPr lang="en-US" dirty="0"/>
              <a:t>Step 3: Evaluate System Effectiveness</a:t>
            </a:r>
          </a:p>
        </p:txBody>
      </p:sp>
      <p:sp>
        <p:nvSpPr>
          <p:cNvPr id="20" name="TextBox 19">
            <a:extLst>
              <a:ext uri="{FF2B5EF4-FFF2-40B4-BE49-F238E27FC236}">
                <a16:creationId xmlns:a16="http://schemas.microsoft.com/office/drawing/2014/main" id="{607603F2-D93A-46B6-9B03-57F7D0CE1B26}"/>
              </a:ext>
            </a:extLst>
          </p:cNvPr>
          <p:cNvSpPr txBox="1"/>
          <p:nvPr/>
        </p:nvSpPr>
        <p:spPr>
          <a:xfrm>
            <a:off x="5023579" y="6324271"/>
            <a:ext cx="830677" cy="369332"/>
          </a:xfrm>
          <a:prstGeom prst="rect">
            <a:avLst/>
          </a:prstGeom>
          <a:noFill/>
        </p:spPr>
        <p:txBody>
          <a:bodyPr wrap="none" rtlCol="0">
            <a:spAutoFit/>
          </a:bodyPr>
          <a:lstStyle/>
          <a:p>
            <a:r>
              <a:rPr lang="en-US" dirty="0"/>
              <a:t>Holism</a:t>
            </a:r>
          </a:p>
        </p:txBody>
      </p:sp>
      <p:sp>
        <p:nvSpPr>
          <p:cNvPr id="22" name="TextBox 21">
            <a:extLst>
              <a:ext uri="{FF2B5EF4-FFF2-40B4-BE49-F238E27FC236}">
                <a16:creationId xmlns:a16="http://schemas.microsoft.com/office/drawing/2014/main" id="{30A2FEE6-50A6-4663-BDA8-6B7D46515BFA}"/>
              </a:ext>
            </a:extLst>
          </p:cNvPr>
          <p:cNvSpPr txBox="1"/>
          <p:nvPr/>
        </p:nvSpPr>
        <p:spPr>
          <a:xfrm>
            <a:off x="858759" y="2096399"/>
            <a:ext cx="1590985" cy="923330"/>
          </a:xfrm>
          <a:prstGeom prst="rect">
            <a:avLst/>
          </a:prstGeom>
          <a:solidFill>
            <a:srgbClr val="FFC000"/>
          </a:solidFill>
          <a:ln>
            <a:solidFill>
              <a:schemeClr val="tx1"/>
            </a:solidFill>
          </a:ln>
        </p:spPr>
        <p:txBody>
          <a:bodyPr wrap="square" rtlCol="0">
            <a:spAutoFit/>
          </a:bodyPr>
          <a:lstStyle/>
          <a:p>
            <a:pPr marL="684213" indent="-684213"/>
            <a:r>
              <a:rPr lang="en-US" dirty="0"/>
              <a:t>Step 1: Define the System</a:t>
            </a:r>
          </a:p>
        </p:txBody>
      </p:sp>
      <p:sp>
        <p:nvSpPr>
          <p:cNvPr id="24" name="TextBox 23">
            <a:extLst>
              <a:ext uri="{FF2B5EF4-FFF2-40B4-BE49-F238E27FC236}">
                <a16:creationId xmlns:a16="http://schemas.microsoft.com/office/drawing/2014/main" id="{B9C5EF09-03E3-4FA7-ABFC-6956AA6B303E}"/>
              </a:ext>
            </a:extLst>
          </p:cNvPr>
          <p:cNvSpPr txBox="1"/>
          <p:nvPr/>
        </p:nvSpPr>
        <p:spPr>
          <a:xfrm>
            <a:off x="2769328" y="3354144"/>
            <a:ext cx="1245854" cy="369332"/>
          </a:xfrm>
          <a:prstGeom prst="rect">
            <a:avLst/>
          </a:prstGeom>
          <a:noFill/>
        </p:spPr>
        <p:txBody>
          <a:bodyPr wrap="none" rtlCol="0">
            <a:spAutoFit/>
          </a:bodyPr>
          <a:lstStyle/>
          <a:p>
            <a:r>
              <a:rPr lang="en-US" dirty="0"/>
              <a:t>Boundaries</a:t>
            </a:r>
          </a:p>
        </p:txBody>
      </p:sp>
      <p:sp>
        <p:nvSpPr>
          <p:cNvPr id="28" name="TextBox 27">
            <a:extLst>
              <a:ext uri="{FF2B5EF4-FFF2-40B4-BE49-F238E27FC236}">
                <a16:creationId xmlns:a16="http://schemas.microsoft.com/office/drawing/2014/main" id="{2440F440-491E-42E9-A567-14BDA4A1F7E2}"/>
              </a:ext>
            </a:extLst>
          </p:cNvPr>
          <p:cNvSpPr txBox="1"/>
          <p:nvPr/>
        </p:nvSpPr>
        <p:spPr>
          <a:xfrm>
            <a:off x="4451869" y="2417258"/>
            <a:ext cx="1965859" cy="369332"/>
          </a:xfrm>
          <a:prstGeom prst="rect">
            <a:avLst/>
          </a:prstGeom>
          <a:noFill/>
        </p:spPr>
        <p:txBody>
          <a:bodyPr wrap="none" rtlCol="0">
            <a:spAutoFit/>
          </a:bodyPr>
          <a:lstStyle/>
          <a:p>
            <a:r>
              <a:rPr lang="en-US" dirty="0"/>
              <a:t>Interdependencies</a:t>
            </a:r>
          </a:p>
        </p:txBody>
      </p:sp>
      <p:cxnSp>
        <p:nvCxnSpPr>
          <p:cNvPr id="32" name="Straight Arrow Connector 31">
            <a:extLst>
              <a:ext uri="{FF2B5EF4-FFF2-40B4-BE49-F238E27FC236}">
                <a16:creationId xmlns:a16="http://schemas.microsoft.com/office/drawing/2014/main" id="{3B1808FE-E41C-41AA-B599-29EB046B93B2}"/>
              </a:ext>
            </a:extLst>
          </p:cNvPr>
          <p:cNvCxnSpPr>
            <a:cxnSpLocks/>
            <a:stCxn id="22" idx="3"/>
            <a:endCxn id="60" idx="1"/>
          </p:cNvCxnSpPr>
          <p:nvPr/>
        </p:nvCxnSpPr>
        <p:spPr>
          <a:xfrm flipV="1">
            <a:off x="2449744" y="1704568"/>
            <a:ext cx="401179" cy="8534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FB99A2D-E47E-40DD-9894-C6CD25913957}"/>
              </a:ext>
            </a:extLst>
          </p:cNvPr>
          <p:cNvCxnSpPr>
            <a:cxnSpLocks/>
            <a:stCxn id="28" idx="3"/>
            <a:endCxn id="6" idx="1"/>
          </p:cNvCxnSpPr>
          <p:nvPr/>
        </p:nvCxnSpPr>
        <p:spPr>
          <a:xfrm>
            <a:off x="6417728" y="2601924"/>
            <a:ext cx="226146" cy="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C0E2BBF-8B0A-4907-9761-B5E8448ABA15}"/>
              </a:ext>
            </a:extLst>
          </p:cNvPr>
          <p:cNvCxnSpPr>
            <a:cxnSpLocks/>
            <a:stCxn id="6" idx="3"/>
            <a:endCxn id="8" idx="1"/>
          </p:cNvCxnSpPr>
          <p:nvPr/>
        </p:nvCxnSpPr>
        <p:spPr>
          <a:xfrm>
            <a:off x="8468460" y="2601924"/>
            <a:ext cx="617747" cy="59393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35557BD-E451-480A-9E70-09CC76523E73}"/>
              </a:ext>
            </a:extLst>
          </p:cNvPr>
          <p:cNvCxnSpPr>
            <a:cxnSpLocks/>
            <a:stCxn id="6" idx="3"/>
            <a:endCxn id="10" idx="1"/>
          </p:cNvCxnSpPr>
          <p:nvPr/>
        </p:nvCxnSpPr>
        <p:spPr>
          <a:xfrm flipV="1">
            <a:off x="8468460" y="1276945"/>
            <a:ext cx="617747" cy="132497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0F717AA-EC09-4944-943A-94767A23C027}"/>
              </a:ext>
            </a:extLst>
          </p:cNvPr>
          <p:cNvCxnSpPr>
            <a:cxnSpLocks/>
            <a:stCxn id="6" idx="3"/>
            <a:endCxn id="12" idx="1"/>
          </p:cNvCxnSpPr>
          <p:nvPr/>
        </p:nvCxnSpPr>
        <p:spPr>
          <a:xfrm flipV="1">
            <a:off x="8468460" y="2055543"/>
            <a:ext cx="641318" cy="54638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A0A672D-98CB-4451-B423-5AB385D41026}"/>
              </a:ext>
            </a:extLst>
          </p:cNvPr>
          <p:cNvCxnSpPr>
            <a:cxnSpLocks/>
            <a:stCxn id="6" idx="3"/>
            <a:endCxn id="14" idx="1"/>
          </p:cNvCxnSpPr>
          <p:nvPr/>
        </p:nvCxnSpPr>
        <p:spPr>
          <a:xfrm flipV="1">
            <a:off x="8468460" y="2593345"/>
            <a:ext cx="617747" cy="857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64F5DAA-C00E-4B3E-9922-E1271A6A39D0}"/>
              </a:ext>
            </a:extLst>
          </p:cNvPr>
          <p:cNvCxnSpPr>
            <a:cxnSpLocks/>
            <a:stCxn id="16" idx="2"/>
            <a:endCxn id="18" idx="0"/>
          </p:cNvCxnSpPr>
          <p:nvPr/>
        </p:nvCxnSpPr>
        <p:spPr>
          <a:xfrm flipH="1">
            <a:off x="5434323" y="4716606"/>
            <a:ext cx="476" cy="3819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76F50C18-9019-4E5B-A184-2C66DD3A2F3E}"/>
              </a:ext>
            </a:extLst>
          </p:cNvPr>
          <p:cNvCxnSpPr>
            <a:cxnSpLocks/>
            <a:endCxn id="20" idx="0"/>
          </p:cNvCxnSpPr>
          <p:nvPr/>
        </p:nvCxnSpPr>
        <p:spPr>
          <a:xfrm>
            <a:off x="5434323" y="5833686"/>
            <a:ext cx="4595" cy="49058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4109F0F3-F186-4606-A316-CDFDA5238192}"/>
              </a:ext>
            </a:extLst>
          </p:cNvPr>
          <p:cNvCxnSpPr>
            <a:cxnSpLocks/>
            <a:stCxn id="22" idx="3"/>
            <a:endCxn id="24" idx="1"/>
          </p:cNvCxnSpPr>
          <p:nvPr/>
        </p:nvCxnSpPr>
        <p:spPr>
          <a:xfrm>
            <a:off x="2449744" y="2558064"/>
            <a:ext cx="319584" cy="9807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457C8A4-08C7-4AEC-B27C-97455E1430BA}"/>
              </a:ext>
            </a:extLst>
          </p:cNvPr>
          <p:cNvCxnSpPr>
            <a:cxnSpLocks/>
            <a:stCxn id="6" idx="3"/>
            <a:endCxn id="27" idx="1"/>
          </p:cNvCxnSpPr>
          <p:nvPr/>
        </p:nvCxnSpPr>
        <p:spPr>
          <a:xfrm>
            <a:off x="8468460" y="2601924"/>
            <a:ext cx="641318" cy="1352566"/>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95C8008-9255-4F0C-A329-227E10448378}"/>
              </a:ext>
            </a:extLst>
          </p:cNvPr>
          <p:cNvSpPr txBox="1"/>
          <p:nvPr/>
        </p:nvSpPr>
        <p:spPr>
          <a:xfrm>
            <a:off x="9109778" y="3769824"/>
            <a:ext cx="817083" cy="369332"/>
          </a:xfrm>
          <a:prstGeom prst="rect">
            <a:avLst/>
          </a:prstGeom>
          <a:noFill/>
        </p:spPr>
        <p:txBody>
          <a:bodyPr wrap="none" rtlCol="0">
            <a:spAutoFit/>
          </a:bodyPr>
          <a:lstStyle/>
          <a:p>
            <a:r>
              <a:rPr lang="en-US" dirty="0"/>
              <a:t>Others</a:t>
            </a:r>
          </a:p>
        </p:txBody>
      </p:sp>
      <p:cxnSp>
        <p:nvCxnSpPr>
          <p:cNvPr id="52" name="Straight Arrow Connector 51">
            <a:extLst>
              <a:ext uri="{FF2B5EF4-FFF2-40B4-BE49-F238E27FC236}">
                <a16:creationId xmlns:a16="http://schemas.microsoft.com/office/drawing/2014/main" id="{EF8EC698-4A01-4584-BB52-397C1E457CE6}"/>
              </a:ext>
            </a:extLst>
          </p:cNvPr>
          <p:cNvCxnSpPr>
            <a:cxnSpLocks/>
            <a:stCxn id="22" idx="3"/>
            <a:endCxn id="55" idx="1"/>
          </p:cNvCxnSpPr>
          <p:nvPr/>
        </p:nvCxnSpPr>
        <p:spPr>
          <a:xfrm>
            <a:off x="2449744" y="2558064"/>
            <a:ext cx="498855" cy="3693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DC781B7F-C398-4C4E-86BE-454279E10C8E}"/>
              </a:ext>
            </a:extLst>
          </p:cNvPr>
          <p:cNvSpPr txBox="1"/>
          <p:nvPr/>
        </p:nvSpPr>
        <p:spPr>
          <a:xfrm>
            <a:off x="2948599" y="2742730"/>
            <a:ext cx="665247" cy="369332"/>
          </a:xfrm>
          <a:prstGeom prst="rect">
            <a:avLst/>
          </a:prstGeom>
          <a:noFill/>
        </p:spPr>
        <p:txBody>
          <a:bodyPr wrap="none" rtlCol="0">
            <a:spAutoFit/>
          </a:bodyPr>
          <a:lstStyle/>
          <a:p>
            <a:r>
              <a:rPr lang="en-US" dirty="0"/>
              <a:t>Scale</a:t>
            </a:r>
          </a:p>
        </p:txBody>
      </p:sp>
      <p:cxnSp>
        <p:nvCxnSpPr>
          <p:cNvPr id="39" name="Straight Arrow Connector 38">
            <a:extLst>
              <a:ext uri="{FF2B5EF4-FFF2-40B4-BE49-F238E27FC236}">
                <a16:creationId xmlns:a16="http://schemas.microsoft.com/office/drawing/2014/main" id="{1079DB70-1524-416A-95EF-27E3E975E210}"/>
              </a:ext>
            </a:extLst>
          </p:cNvPr>
          <p:cNvCxnSpPr>
            <a:cxnSpLocks/>
            <a:stCxn id="22" idx="3"/>
            <a:endCxn id="43" idx="1"/>
          </p:cNvCxnSpPr>
          <p:nvPr/>
        </p:nvCxnSpPr>
        <p:spPr>
          <a:xfrm flipV="1">
            <a:off x="2449744" y="2315982"/>
            <a:ext cx="498855" cy="2420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24796CF-8872-4667-8A9C-3442E6B95D17}"/>
              </a:ext>
            </a:extLst>
          </p:cNvPr>
          <p:cNvSpPr txBox="1"/>
          <p:nvPr/>
        </p:nvSpPr>
        <p:spPr>
          <a:xfrm>
            <a:off x="2948599" y="2131316"/>
            <a:ext cx="756746" cy="369332"/>
          </a:xfrm>
          <a:prstGeom prst="rect">
            <a:avLst/>
          </a:prstGeom>
          <a:noFill/>
        </p:spPr>
        <p:txBody>
          <a:bodyPr wrap="none" rtlCol="0">
            <a:spAutoFit/>
          </a:bodyPr>
          <a:lstStyle/>
          <a:p>
            <a:r>
              <a:rPr lang="en-US" dirty="0"/>
              <a:t>Levels</a:t>
            </a:r>
          </a:p>
        </p:txBody>
      </p:sp>
      <p:sp>
        <p:nvSpPr>
          <p:cNvPr id="60" name="TextBox 59">
            <a:extLst>
              <a:ext uri="{FF2B5EF4-FFF2-40B4-BE49-F238E27FC236}">
                <a16:creationId xmlns:a16="http://schemas.microsoft.com/office/drawing/2014/main" id="{F819E8D9-0F04-4E77-A6BE-A0AEC8387672}"/>
              </a:ext>
            </a:extLst>
          </p:cNvPr>
          <p:cNvSpPr txBox="1"/>
          <p:nvPr/>
        </p:nvSpPr>
        <p:spPr>
          <a:xfrm>
            <a:off x="2850923" y="1519902"/>
            <a:ext cx="704732" cy="369332"/>
          </a:xfrm>
          <a:prstGeom prst="rect">
            <a:avLst/>
          </a:prstGeom>
          <a:noFill/>
        </p:spPr>
        <p:txBody>
          <a:bodyPr wrap="square" rtlCol="0">
            <a:spAutoFit/>
          </a:bodyPr>
          <a:lstStyle/>
          <a:p>
            <a:r>
              <a:rPr lang="en-US" dirty="0"/>
              <a:t>Parts</a:t>
            </a:r>
          </a:p>
        </p:txBody>
      </p:sp>
      <p:sp>
        <p:nvSpPr>
          <p:cNvPr id="99" name="Right Brace 98">
            <a:extLst>
              <a:ext uri="{FF2B5EF4-FFF2-40B4-BE49-F238E27FC236}">
                <a16:creationId xmlns:a16="http://schemas.microsoft.com/office/drawing/2014/main" id="{5E6BC661-C3A6-411C-B5E8-98CA2D412B2D}"/>
              </a:ext>
            </a:extLst>
          </p:cNvPr>
          <p:cNvSpPr/>
          <p:nvPr/>
        </p:nvSpPr>
        <p:spPr>
          <a:xfrm>
            <a:off x="3845941" y="1535917"/>
            <a:ext cx="364690" cy="2233907"/>
          </a:xfrm>
          <a:prstGeom prst="rightBrace">
            <a:avLst>
              <a:gd name="adj1" fmla="val 112847"/>
              <a:gd name="adj2" fmla="val 47864"/>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57150">
                <a:solidFill>
                  <a:schemeClr val="tx1"/>
                </a:solidFill>
              </a:ln>
            </a:endParaRPr>
          </a:p>
        </p:txBody>
      </p:sp>
      <p:cxnSp>
        <p:nvCxnSpPr>
          <p:cNvPr id="189" name="Straight Arrow Connector 188">
            <a:extLst>
              <a:ext uri="{FF2B5EF4-FFF2-40B4-BE49-F238E27FC236}">
                <a16:creationId xmlns:a16="http://schemas.microsoft.com/office/drawing/2014/main" id="{4AA8A5C1-C7D0-48BE-B2D6-145B9ECB5065}"/>
              </a:ext>
            </a:extLst>
          </p:cNvPr>
          <p:cNvCxnSpPr>
            <a:cxnSpLocks/>
            <a:stCxn id="28" idx="2"/>
            <a:endCxn id="16" idx="0"/>
          </p:cNvCxnSpPr>
          <p:nvPr/>
        </p:nvCxnSpPr>
        <p:spPr>
          <a:xfrm>
            <a:off x="5434799" y="2786590"/>
            <a:ext cx="0" cy="1560684"/>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D88DCDB2-980C-493D-AA36-91460495ACF8}"/>
              </a:ext>
            </a:extLst>
          </p:cNvPr>
          <p:cNvCxnSpPr>
            <a:cxnSpLocks/>
            <a:stCxn id="99" idx="1"/>
            <a:endCxn id="28" idx="1"/>
          </p:cNvCxnSpPr>
          <p:nvPr/>
        </p:nvCxnSpPr>
        <p:spPr>
          <a:xfrm flipV="1">
            <a:off x="4210631" y="2601924"/>
            <a:ext cx="241238" cy="32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68E0D796-31F7-44AE-B72E-4684C05DF734}"/>
              </a:ext>
            </a:extLst>
          </p:cNvPr>
          <p:cNvSpPr>
            <a:spLocks noGrp="1"/>
          </p:cNvSpPr>
          <p:nvPr>
            <p:ph type="title"/>
          </p:nvPr>
        </p:nvSpPr>
        <p:spPr>
          <a:xfrm>
            <a:off x="838200" y="47483"/>
            <a:ext cx="10515600" cy="1325563"/>
          </a:xfrm>
        </p:spPr>
        <p:txBody>
          <a:bodyPr/>
          <a:lstStyle/>
          <a:p>
            <a:pPr algn="ctr"/>
            <a:r>
              <a:rPr lang="en-US" dirty="0"/>
              <a:t>Rationale of System Evaluation Theory (SET)</a:t>
            </a:r>
          </a:p>
        </p:txBody>
      </p:sp>
      <p:sp>
        <p:nvSpPr>
          <p:cNvPr id="2" name="TextBox 1">
            <a:extLst>
              <a:ext uri="{FF2B5EF4-FFF2-40B4-BE49-F238E27FC236}">
                <a16:creationId xmlns:a16="http://schemas.microsoft.com/office/drawing/2014/main" id="{B29A168F-529B-A55F-B02E-7EE89DD045FE}"/>
              </a:ext>
            </a:extLst>
          </p:cNvPr>
          <p:cNvSpPr txBox="1"/>
          <p:nvPr/>
        </p:nvSpPr>
        <p:spPr>
          <a:xfrm>
            <a:off x="8308466" y="5219847"/>
            <a:ext cx="3236789" cy="1323439"/>
          </a:xfrm>
          <a:prstGeom prst="rect">
            <a:avLst/>
          </a:prstGeom>
          <a:noFill/>
        </p:spPr>
        <p:txBody>
          <a:bodyPr wrap="square" rtlCol="0">
            <a:spAutoFit/>
          </a:bodyPr>
          <a:lstStyle/>
          <a:p>
            <a:pPr marL="627063" indent="-627063"/>
            <a:r>
              <a:rPr lang="en-US" sz="2000" dirty="0"/>
              <a:t>Note:  System refers to the complex intervention that is acting as a system.</a:t>
            </a:r>
          </a:p>
        </p:txBody>
      </p:sp>
      <p:sp>
        <p:nvSpPr>
          <p:cNvPr id="3" name="TextBox 2">
            <a:extLst>
              <a:ext uri="{FF2B5EF4-FFF2-40B4-BE49-F238E27FC236}">
                <a16:creationId xmlns:a16="http://schemas.microsoft.com/office/drawing/2014/main" id="{A745A124-06FF-DEC0-166A-0F3AC4B23ED4}"/>
              </a:ext>
            </a:extLst>
          </p:cNvPr>
          <p:cNvSpPr txBox="1"/>
          <p:nvPr/>
        </p:nvSpPr>
        <p:spPr>
          <a:xfrm>
            <a:off x="6303759" y="3129459"/>
            <a:ext cx="2485360" cy="338554"/>
          </a:xfrm>
          <a:prstGeom prst="rect">
            <a:avLst/>
          </a:prstGeom>
          <a:noFill/>
        </p:spPr>
        <p:txBody>
          <a:bodyPr wrap="none" rtlCol="0">
            <a:spAutoFit/>
          </a:bodyPr>
          <a:lstStyle/>
          <a:p>
            <a:r>
              <a:rPr lang="en-US" sz="1600" dirty="0"/>
              <a:t>Evaluate interdependencies</a:t>
            </a:r>
          </a:p>
        </p:txBody>
      </p:sp>
      <p:sp>
        <p:nvSpPr>
          <p:cNvPr id="4" name="TextBox 3">
            <a:extLst>
              <a:ext uri="{FF2B5EF4-FFF2-40B4-BE49-F238E27FC236}">
                <a16:creationId xmlns:a16="http://schemas.microsoft.com/office/drawing/2014/main" id="{8F05A29D-E939-89C3-6FE9-B6BB2B18DC22}"/>
              </a:ext>
            </a:extLst>
          </p:cNvPr>
          <p:cNvSpPr txBox="1"/>
          <p:nvPr/>
        </p:nvSpPr>
        <p:spPr>
          <a:xfrm>
            <a:off x="4498675" y="5480582"/>
            <a:ext cx="1865767" cy="338554"/>
          </a:xfrm>
          <a:prstGeom prst="rect">
            <a:avLst/>
          </a:prstGeom>
          <a:noFill/>
        </p:spPr>
        <p:txBody>
          <a:bodyPr wrap="none" rtlCol="0">
            <a:spAutoFit/>
          </a:bodyPr>
          <a:lstStyle/>
          <a:p>
            <a:r>
              <a:rPr lang="en-US" sz="1600" dirty="0"/>
              <a:t>Evaluate emergence</a:t>
            </a:r>
          </a:p>
        </p:txBody>
      </p:sp>
    </p:spTree>
    <p:extLst>
      <p:ext uri="{BB962C8B-B14F-4D97-AF65-F5344CB8AC3E}">
        <p14:creationId xmlns:p14="http://schemas.microsoft.com/office/powerpoint/2010/main" val="381389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1000"/>
                                        <p:tgtEl>
                                          <p:spTgt spid="60"/>
                                        </p:tgtEl>
                                      </p:cBhvr>
                                    </p:animEffect>
                                    <p:anim calcmode="lin" valueType="num">
                                      <p:cBhvr>
                                        <p:cTn id="20" dur="1000" fill="hold"/>
                                        <p:tgtEl>
                                          <p:spTgt spid="60"/>
                                        </p:tgtEl>
                                        <p:attrNameLst>
                                          <p:attrName>ppt_x</p:attrName>
                                        </p:attrNameLst>
                                      </p:cBhvr>
                                      <p:tavLst>
                                        <p:tav tm="0">
                                          <p:val>
                                            <p:strVal val="#ppt_x"/>
                                          </p:val>
                                        </p:tav>
                                        <p:tav tm="100000">
                                          <p:val>
                                            <p:strVal val="#ppt_x"/>
                                          </p:val>
                                        </p:tav>
                                      </p:tavLst>
                                    </p:anim>
                                    <p:anim calcmode="lin" valueType="num">
                                      <p:cBhvr>
                                        <p:cTn id="21" dur="1000" fill="hold"/>
                                        <p:tgtEl>
                                          <p:spTgt spid="6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1000"/>
                                        <p:tgtEl>
                                          <p:spTgt spid="52"/>
                                        </p:tgtEl>
                                      </p:cBhvr>
                                    </p:animEffect>
                                    <p:anim calcmode="lin" valueType="num">
                                      <p:cBhvr>
                                        <p:cTn id="35" dur="1000" fill="hold"/>
                                        <p:tgtEl>
                                          <p:spTgt spid="52"/>
                                        </p:tgtEl>
                                        <p:attrNameLst>
                                          <p:attrName>ppt_x</p:attrName>
                                        </p:attrNameLst>
                                      </p:cBhvr>
                                      <p:tavLst>
                                        <p:tav tm="0">
                                          <p:val>
                                            <p:strVal val="#ppt_x"/>
                                          </p:val>
                                        </p:tav>
                                        <p:tav tm="100000">
                                          <p:val>
                                            <p:strVal val="#ppt_x"/>
                                          </p:val>
                                        </p:tav>
                                      </p:tavLst>
                                    </p:anim>
                                    <p:anim calcmode="lin" valueType="num">
                                      <p:cBhvr>
                                        <p:cTn id="36" dur="1000" fill="hold"/>
                                        <p:tgtEl>
                                          <p:spTgt spid="5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1000"/>
                                        <p:tgtEl>
                                          <p:spTgt spid="55"/>
                                        </p:tgtEl>
                                      </p:cBhvr>
                                    </p:animEffect>
                                    <p:anim calcmode="lin" valueType="num">
                                      <p:cBhvr>
                                        <p:cTn id="40" dur="1000" fill="hold"/>
                                        <p:tgtEl>
                                          <p:spTgt spid="55"/>
                                        </p:tgtEl>
                                        <p:attrNameLst>
                                          <p:attrName>ppt_x</p:attrName>
                                        </p:attrNameLst>
                                      </p:cBhvr>
                                      <p:tavLst>
                                        <p:tav tm="0">
                                          <p:val>
                                            <p:strVal val="#ppt_x"/>
                                          </p:val>
                                        </p:tav>
                                        <p:tav tm="100000">
                                          <p:val>
                                            <p:strVal val="#ppt_x"/>
                                          </p:val>
                                        </p:tav>
                                      </p:tavLst>
                                    </p:anim>
                                    <p:anim calcmode="lin" valueType="num">
                                      <p:cBhvr>
                                        <p:cTn id="41" dur="1000" fill="hold"/>
                                        <p:tgtEl>
                                          <p:spTgt spid="5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9"/>
                                        </p:tgtEl>
                                        <p:attrNameLst>
                                          <p:attrName>style.visibility</p:attrName>
                                        </p:attrNameLst>
                                      </p:cBhvr>
                                      <p:to>
                                        <p:strVal val="visible"/>
                                      </p:to>
                                    </p:set>
                                    <p:animEffect transition="in" filter="fade">
                                      <p:cBhvr>
                                        <p:cTn id="44" dur="1000"/>
                                        <p:tgtEl>
                                          <p:spTgt spid="69"/>
                                        </p:tgtEl>
                                      </p:cBhvr>
                                    </p:animEffect>
                                    <p:anim calcmode="lin" valueType="num">
                                      <p:cBhvr>
                                        <p:cTn id="45" dur="1000" fill="hold"/>
                                        <p:tgtEl>
                                          <p:spTgt spid="69"/>
                                        </p:tgtEl>
                                        <p:attrNameLst>
                                          <p:attrName>ppt_x</p:attrName>
                                        </p:attrNameLst>
                                      </p:cBhvr>
                                      <p:tavLst>
                                        <p:tav tm="0">
                                          <p:val>
                                            <p:strVal val="#ppt_x"/>
                                          </p:val>
                                        </p:tav>
                                        <p:tav tm="100000">
                                          <p:val>
                                            <p:strVal val="#ppt_x"/>
                                          </p:val>
                                        </p:tav>
                                      </p:tavLst>
                                    </p:anim>
                                    <p:anim calcmode="lin" valueType="num">
                                      <p:cBhvr>
                                        <p:cTn id="46" dur="1000" fill="hold"/>
                                        <p:tgtEl>
                                          <p:spTgt spid="6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9"/>
                                        </p:tgtEl>
                                        <p:attrNameLst>
                                          <p:attrName>style.visibility</p:attrName>
                                        </p:attrNameLst>
                                      </p:cBhvr>
                                      <p:to>
                                        <p:strVal val="visible"/>
                                      </p:to>
                                    </p:set>
                                    <p:animEffect transition="in" filter="fade">
                                      <p:cBhvr>
                                        <p:cTn id="56" dur="1000"/>
                                        <p:tgtEl>
                                          <p:spTgt spid="99"/>
                                        </p:tgtEl>
                                      </p:cBhvr>
                                    </p:animEffect>
                                    <p:anim calcmode="lin" valueType="num">
                                      <p:cBhvr>
                                        <p:cTn id="57" dur="1000" fill="hold"/>
                                        <p:tgtEl>
                                          <p:spTgt spid="99"/>
                                        </p:tgtEl>
                                        <p:attrNameLst>
                                          <p:attrName>ppt_x</p:attrName>
                                        </p:attrNameLst>
                                      </p:cBhvr>
                                      <p:tavLst>
                                        <p:tav tm="0">
                                          <p:val>
                                            <p:strVal val="#ppt_x"/>
                                          </p:val>
                                        </p:tav>
                                        <p:tav tm="100000">
                                          <p:val>
                                            <p:strVal val="#ppt_x"/>
                                          </p:val>
                                        </p:tav>
                                      </p:tavLst>
                                    </p:anim>
                                    <p:anim calcmode="lin" valueType="num">
                                      <p:cBhvr>
                                        <p:cTn id="58" dur="1000" fill="hold"/>
                                        <p:tgtEl>
                                          <p:spTgt spid="9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92"/>
                                        </p:tgtEl>
                                        <p:attrNameLst>
                                          <p:attrName>style.visibility</p:attrName>
                                        </p:attrNameLst>
                                      </p:cBhvr>
                                      <p:to>
                                        <p:strVal val="visible"/>
                                      </p:to>
                                    </p:set>
                                    <p:animEffect transition="in" filter="fade">
                                      <p:cBhvr>
                                        <p:cTn id="61" dur="1000"/>
                                        <p:tgtEl>
                                          <p:spTgt spid="192"/>
                                        </p:tgtEl>
                                      </p:cBhvr>
                                    </p:animEffect>
                                    <p:anim calcmode="lin" valueType="num">
                                      <p:cBhvr>
                                        <p:cTn id="62" dur="1000" fill="hold"/>
                                        <p:tgtEl>
                                          <p:spTgt spid="192"/>
                                        </p:tgtEl>
                                        <p:attrNameLst>
                                          <p:attrName>ppt_x</p:attrName>
                                        </p:attrNameLst>
                                      </p:cBhvr>
                                      <p:tavLst>
                                        <p:tav tm="0">
                                          <p:val>
                                            <p:strVal val="#ppt_x"/>
                                          </p:val>
                                        </p:tav>
                                        <p:tav tm="100000">
                                          <p:val>
                                            <p:strVal val="#ppt_x"/>
                                          </p:val>
                                        </p:tav>
                                      </p:tavLst>
                                    </p:anim>
                                    <p:anim calcmode="lin" valueType="num">
                                      <p:cBhvr>
                                        <p:cTn id="63" dur="1000" fill="hold"/>
                                        <p:tgtEl>
                                          <p:spTgt spid="192"/>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1000"/>
                                        <p:tgtEl>
                                          <p:spTgt spid="28"/>
                                        </p:tgtEl>
                                      </p:cBhvr>
                                    </p:animEffect>
                                    <p:anim calcmode="lin" valueType="num">
                                      <p:cBhvr>
                                        <p:cTn id="67" dur="1000" fill="hold"/>
                                        <p:tgtEl>
                                          <p:spTgt spid="28"/>
                                        </p:tgtEl>
                                        <p:attrNameLst>
                                          <p:attrName>ppt_x</p:attrName>
                                        </p:attrNameLst>
                                      </p:cBhvr>
                                      <p:tavLst>
                                        <p:tav tm="0">
                                          <p:val>
                                            <p:strVal val="#ppt_x"/>
                                          </p:val>
                                        </p:tav>
                                        <p:tav tm="100000">
                                          <p:val>
                                            <p:strVal val="#ppt_x"/>
                                          </p:val>
                                        </p:tav>
                                      </p:tavLst>
                                    </p:anim>
                                    <p:anim calcmode="lin" valueType="num">
                                      <p:cBhvr>
                                        <p:cTn id="6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1000"/>
                                        <p:tgtEl>
                                          <p:spTgt spid="37"/>
                                        </p:tgtEl>
                                      </p:cBhvr>
                                    </p:animEffect>
                                    <p:anim calcmode="lin" valueType="num">
                                      <p:cBhvr>
                                        <p:cTn id="74" dur="1000" fill="hold"/>
                                        <p:tgtEl>
                                          <p:spTgt spid="37"/>
                                        </p:tgtEl>
                                        <p:attrNameLst>
                                          <p:attrName>ppt_x</p:attrName>
                                        </p:attrNameLst>
                                      </p:cBhvr>
                                      <p:tavLst>
                                        <p:tav tm="0">
                                          <p:val>
                                            <p:strVal val="#ppt_x"/>
                                          </p:val>
                                        </p:tav>
                                        <p:tav tm="100000">
                                          <p:val>
                                            <p:strVal val="#ppt_x"/>
                                          </p:val>
                                        </p:tav>
                                      </p:tavLst>
                                    </p:anim>
                                    <p:anim calcmode="lin" valueType="num">
                                      <p:cBhvr>
                                        <p:cTn id="75" dur="1000" fill="hold"/>
                                        <p:tgtEl>
                                          <p:spTgt spid="37"/>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1000"/>
                                        <p:tgtEl>
                                          <p:spTgt spid="6"/>
                                        </p:tgtEl>
                                      </p:cBhvr>
                                    </p:animEffect>
                                    <p:anim calcmode="lin" valueType="num">
                                      <p:cBhvr>
                                        <p:cTn id="79" dur="1000" fill="hold"/>
                                        <p:tgtEl>
                                          <p:spTgt spid="6"/>
                                        </p:tgtEl>
                                        <p:attrNameLst>
                                          <p:attrName>ppt_x</p:attrName>
                                        </p:attrNameLst>
                                      </p:cBhvr>
                                      <p:tavLst>
                                        <p:tav tm="0">
                                          <p:val>
                                            <p:strVal val="#ppt_x"/>
                                          </p:val>
                                        </p:tav>
                                        <p:tav tm="100000">
                                          <p:val>
                                            <p:strVal val="#ppt_x"/>
                                          </p:val>
                                        </p:tav>
                                      </p:tavLst>
                                    </p:anim>
                                    <p:anim calcmode="lin" valueType="num">
                                      <p:cBhvr>
                                        <p:cTn id="80" dur="1000" fill="hold"/>
                                        <p:tgtEl>
                                          <p:spTgt spid="6"/>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fade">
                                      <p:cBhvr>
                                        <p:cTn id="83" dur="1000"/>
                                        <p:tgtEl>
                                          <p:spTgt spid="3"/>
                                        </p:tgtEl>
                                      </p:cBhvr>
                                    </p:animEffect>
                                    <p:anim calcmode="lin" valueType="num">
                                      <p:cBhvr>
                                        <p:cTn id="84" dur="1000" fill="hold"/>
                                        <p:tgtEl>
                                          <p:spTgt spid="3"/>
                                        </p:tgtEl>
                                        <p:attrNameLst>
                                          <p:attrName>ppt_x</p:attrName>
                                        </p:attrNameLst>
                                      </p:cBhvr>
                                      <p:tavLst>
                                        <p:tav tm="0">
                                          <p:val>
                                            <p:strVal val="#ppt_x"/>
                                          </p:val>
                                        </p:tav>
                                        <p:tav tm="100000">
                                          <p:val>
                                            <p:strVal val="#ppt_x"/>
                                          </p:val>
                                        </p:tav>
                                      </p:tavLst>
                                    </p:anim>
                                    <p:anim calcmode="lin" valueType="num">
                                      <p:cBhvr>
                                        <p:cTn id="8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fade">
                                      <p:cBhvr>
                                        <p:cTn id="90" dur="1000"/>
                                        <p:tgtEl>
                                          <p:spTgt spid="42"/>
                                        </p:tgtEl>
                                      </p:cBhvr>
                                    </p:animEffect>
                                    <p:anim calcmode="lin" valueType="num">
                                      <p:cBhvr>
                                        <p:cTn id="91" dur="1000" fill="hold"/>
                                        <p:tgtEl>
                                          <p:spTgt spid="42"/>
                                        </p:tgtEl>
                                        <p:attrNameLst>
                                          <p:attrName>ppt_x</p:attrName>
                                        </p:attrNameLst>
                                      </p:cBhvr>
                                      <p:tavLst>
                                        <p:tav tm="0">
                                          <p:val>
                                            <p:strVal val="#ppt_x"/>
                                          </p:val>
                                        </p:tav>
                                        <p:tav tm="100000">
                                          <p:val>
                                            <p:strVal val="#ppt_x"/>
                                          </p:val>
                                        </p:tav>
                                      </p:tavLst>
                                    </p:anim>
                                    <p:anim calcmode="lin" valueType="num">
                                      <p:cBhvr>
                                        <p:cTn id="92" dur="1000" fill="hold"/>
                                        <p:tgtEl>
                                          <p:spTgt spid="42"/>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1000"/>
                                        <p:tgtEl>
                                          <p:spTgt spid="10"/>
                                        </p:tgtEl>
                                      </p:cBhvr>
                                    </p:animEffect>
                                    <p:anim calcmode="lin" valueType="num">
                                      <p:cBhvr>
                                        <p:cTn id="96" dur="1000" fill="hold"/>
                                        <p:tgtEl>
                                          <p:spTgt spid="10"/>
                                        </p:tgtEl>
                                        <p:attrNameLst>
                                          <p:attrName>ppt_x</p:attrName>
                                        </p:attrNameLst>
                                      </p:cBhvr>
                                      <p:tavLst>
                                        <p:tav tm="0">
                                          <p:val>
                                            <p:strVal val="#ppt_x"/>
                                          </p:val>
                                        </p:tav>
                                        <p:tav tm="100000">
                                          <p:val>
                                            <p:strVal val="#ppt_x"/>
                                          </p:val>
                                        </p:tav>
                                      </p:tavLst>
                                    </p:anim>
                                    <p:anim calcmode="lin" valueType="num">
                                      <p:cBhvr>
                                        <p:cTn id="97" dur="1000" fill="hold"/>
                                        <p:tgtEl>
                                          <p:spTgt spid="10"/>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44"/>
                                        </p:tgtEl>
                                        <p:attrNameLst>
                                          <p:attrName>style.visibility</p:attrName>
                                        </p:attrNameLst>
                                      </p:cBhvr>
                                      <p:to>
                                        <p:strVal val="visible"/>
                                      </p:to>
                                    </p:set>
                                    <p:animEffect transition="in" filter="fade">
                                      <p:cBhvr>
                                        <p:cTn id="100" dur="1000"/>
                                        <p:tgtEl>
                                          <p:spTgt spid="44"/>
                                        </p:tgtEl>
                                      </p:cBhvr>
                                    </p:animEffect>
                                    <p:anim calcmode="lin" valueType="num">
                                      <p:cBhvr>
                                        <p:cTn id="101" dur="1000" fill="hold"/>
                                        <p:tgtEl>
                                          <p:spTgt spid="44"/>
                                        </p:tgtEl>
                                        <p:attrNameLst>
                                          <p:attrName>ppt_x</p:attrName>
                                        </p:attrNameLst>
                                      </p:cBhvr>
                                      <p:tavLst>
                                        <p:tav tm="0">
                                          <p:val>
                                            <p:strVal val="#ppt_x"/>
                                          </p:val>
                                        </p:tav>
                                        <p:tav tm="100000">
                                          <p:val>
                                            <p:strVal val="#ppt_x"/>
                                          </p:val>
                                        </p:tav>
                                      </p:tavLst>
                                    </p:anim>
                                    <p:anim calcmode="lin" valueType="num">
                                      <p:cBhvr>
                                        <p:cTn id="102" dur="1000" fill="hold"/>
                                        <p:tgtEl>
                                          <p:spTgt spid="44"/>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fade">
                                      <p:cBhvr>
                                        <p:cTn id="105" dur="1000"/>
                                        <p:tgtEl>
                                          <p:spTgt spid="12"/>
                                        </p:tgtEl>
                                      </p:cBhvr>
                                    </p:animEffect>
                                    <p:anim calcmode="lin" valueType="num">
                                      <p:cBhvr>
                                        <p:cTn id="106" dur="1000" fill="hold"/>
                                        <p:tgtEl>
                                          <p:spTgt spid="12"/>
                                        </p:tgtEl>
                                        <p:attrNameLst>
                                          <p:attrName>ppt_x</p:attrName>
                                        </p:attrNameLst>
                                      </p:cBhvr>
                                      <p:tavLst>
                                        <p:tav tm="0">
                                          <p:val>
                                            <p:strVal val="#ppt_x"/>
                                          </p:val>
                                        </p:tav>
                                        <p:tav tm="100000">
                                          <p:val>
                                            <p:strVal val="#ppt_x"/>
                                          </p:val>
                                        </p:tav>
                                      </p:tavLst>
                                    </p:anim>
                                    <p:anim calcmode="lin" valueType="num">
                                      <p:cBhvr>
                                        <p:cTn id="107" dur="1000" fill="hold"/>
                                        <p:tgtEl>
                                          <p:spTgt spid="12"/>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fade">
                                      <p:cBhvr>
                                        <p:cTn id="110" dur="1000"/>
                                        <p:tgtEl>
                                          <p:spTgt spid="46"/>
                                        </p:tgtEl>
                                      </p:cBhvr>
                                    </p:animEffect>
                                    <p:anim calcmode="lin" valueType="num">
                                      <p:cBhvr>
                                        <p:cTn id="111" dur="1000" fill="hold"/>
                                        <p:tgtEl>
                                          <p:spTgt spid="46"/>
                                        </p:tgtEl>
                                        <p:attrNameLst>
                                          <p:attrName>ppt_x</p:attrName>
                                        </p:attrNameLst>
                                      </p:cBhvr>
                                      <p:tavLst>
                                        <p:tav tm="0">
                                          <p:val>
                                            <p:strVal val="#ppt_x"/>
                                          </p:val>
                                        </p:tav>
                                        <p:tav tm="100000">
                                          <p:val>
                                            <p:strVal val="#ppt_x"/>
                                          </p:val>
                                        </p:tav>
                                      </p:tavLst>
                                    </p:anim>
                                    <p:anim calcmode="lin" valueType="num">
                                      <p:cBhvr>
                                        <p:cTn id="112" dur="1000" fill="hold"/>
                                        <p:tgtEl>
                                          <p:spTgt spid="46"/>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14"/>
                                        </p:tgtEl>
                                        <p:attrNameLst>
                                          <p:attrName>style.visibility</p:attrName>
                                        </p:attrNameLst>
                                      </p:cBhvr>
                                      <p:to>
                                        <p:strVal val="visible"/>
                                      </p:to>
                                    </p:set>
                                    <p:animEffect transition="in" filter="fade">
                                      <p:cBhvr>
                                        <p:cTn id="115" dur="1000"/>
                                        <p:tgtEl>
                                          <p:spTgt spid="14"/>
                                        </p:tgtEl>
                                      </p:cBhvr>
                                    </p:animEffect>
                                    <p:anim calcmode="lin" valueType="num">
                                      <p:cBhvr>
                                        <p:cTn id="116" dur="1000" fill="hold"/>
                                        <p:tgtEl>
                                          <p:spTgt spid="14"/>
                                        </p:tgtEl>
                                        <p:attrNameLst>
                                          <p:attrName>ppt_x</p:attrName>
                                        </p:attrNameLst>
                                      </p:cBhvr>
                                      <p:tavLst>
                                        <p:tav tm="0">
                                          <p:val>
                                            <p:strVal val="#ppt_x"/>
                                          </p:val>
                                        </p:tav>
                                        <p:tav tm="100000">
                                          <p:val>
                                            <p:strVal val="#ppt_x"/>
                                          </p:val>
                                        </p:tav>
                                      </p:tavLst>
                                    </p:anim>
                                    <p:anim calcmode="lin" valueType="num">
                                      <p:cBhvr>
                                        <p:cTn id="117" dur="1000" fill="hold"/>
                                        <p:tgtEl>
                                          <p:spTgt spid="14"/>
                                        </p:tgtEl>
                                        <p:attrNameLst>
                                          <p:attrName>ppt_y</p:attrName>
                                        </p:attrNameLst>
                                      </p:cBhvr>
                                      <p:tavLst>
                                        <p:tav tm="0">
                                          <p:val>
                                            <p:strVal val="#ppt_y+.1"/>
                                          </p:val>
                                        </p:tav>
                                        <p:tav tm="100000">
                                          <p:val>
                                            <p:strVal val="#ppt_y"/>
                                          </p:val>
                                        </p:tav>
                                      </p:tavLst>
                                    </p:anim>
                                  </p:childTnLst>
                                </p:cTn>
                              </p:par>
                              <p:par>
                                <p:cTn id="118" presetID="42" presetClass="entr" presetSubtype="0" fill="hold" nodeType="withEffect">
                                  <p:stCondLst>
                                    <p:cond delay="0"/>
                                  </p:stCondLst>
                                  <p:childTnLst>
                                    <p:set>
                                      <p:cBhvr>
                                        <p:cTn id="119" dur="1" fill="hold">
                                          <p:stCondLst>
                                            <p:cond delay="0"/>
                                          </p:stCondLst>
                                        </p:cTn>
                                        <p:tgtEl>
                                          <p:spTgt spid="40"/>
                                        </p:tgtEl>
                                        <p:attrNameLst>
                                          <p:attrName>style.visibility</p:attrName>
                                        </p:attrNameLst>
                                      </p:cBhvr>
                                      <p:to>
                                        <p:strVal val="visible"/>
                                      </p:to>
                                    </p:set>
                                    <p:animEffect transition="in" filter="fade">
                                      <p:cBhvr>
                                        <p:cTn id="120" dur="1000"/>
                                        <p:tgtEl>
                                          <p:spTgt spid="40"/>
                                        </p:tgtEl>
                                      </p:cBhvr>
                                    </p:animEffect>
                                    <p:anim calcmode="lin" valueType="num">
                                      <p:cBhvr>
                                        <p:cTn id="121" dur="1000" fill="hold"/>
                                        <p:tgtEl>
                                          <p:spTgt spid="40"/>
                                        </p:tgtEl>
                                        <p:attrNameLst>
                                          <p:attrName>ppt_x</p:attrName>
                                        </p:attrNameLst>
                                      </p:cBhvr>
                                      <p:tavLst>
                                        <p:tav tm="0">
                                          <p:val>
                                            <p:strVal val="#ppt_x"/>
                                          </p:val>
                                        </p:tav>
                                        <p:tav tm="100000">
                                          <p:val>
                                            <p:strVal val="#ppt_x"/>
                                          </p:val>
                                        </p:tav>
                                      </p:tavLst>
                                    </p:anim>
                                    <p:anim calcmode="lin" valueType="num">
                                      <p:cBhvr>
                                        <p:cTn id="122" dur="1000" fill="hold"/>
                                        <p:tgtEl>
                                          <p:spTgt spid="40"/>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8"/>
                                        </p:tgtEl>
                                        <p:attrNameLst>
                                          <p:attrName>style.visibility</p:attrName>
                                        </p:attrNameLst>
                                      </p:cBhvr>
                                      <p:to>
                                        <p:strVal val="visible"/>
                                      </p:to>
                                    </p:set>
                                    <p:animEffect transition="in" filter="fade">
                                      <p:cBhvr>
                                        <p:cTn id="125" dur="1000"/>
                                        <p:tgtEl>
                                          <p:spTgt spid="8"/>
                                        </p:tgtEl>
                                      </p:cBhvr>
                                    </p:animEffect>
                                    <p:anim calcmode="lin" valueType="num">
                                      <p:cBhvr>
                                        <p:cTn id="126" dur="1000" fill="hold"/>
                                        <p:tgtEl>
                                          <p:spTgt spid="8"/>
                                        </p:tgtEl>
                                        <p:attrNameLst>
                                          <p:attrName>ppt_x</p:attrName>
                                        </p:attrNameLst>
                                      </p:cBhvr>
                                      <p:tavLst>
                                        <p:tav tm="0">
                                          <p:val>
                                            <p:strVal val="#ppt_x"/>
                                          </p:val>
                                        </p:tav>
                                        <p:tav tm="100000">
                                          <p:val>
                                            <p:strVal val="#ppt_x"/>
                                          </p:val>
                                        </p:tav>
                                      </p:tavLst>
                                    </p:anim>
                                    <p:anim calcmode="lin" valueType="num">
                                      <p:cBhvr>
                                        <p:cTn id="127" dur="1000" fill="hold"/>
                                        <p:tgtEl>
                                          <p:spTgt spid="8"/>
                                        </p:tgtEl>
                                        <p:attrNameLst>
                                          <p:attrName>ppt_y</p:attrName>
                                        </p:attrNameLst>
                                      </p:cBhvr>
                                      <p:tavLst>
                                        <p:tav tm="0">
                                          <p:val>
                                            <p:strVal val="#ppt_y+.1"/>
                                          </p:val>
                                        </p:tav>
                                        <p:tav tm="100000">
                                          <p:val>
                                            <p:strVal val="#ppt_y"/>
                                          </p:val>
                                        </p:tav>
                                      </p:tavLst>
                                    </p:anim>
                                  </p:childTnLst>
                                </p:cTn>
                              </p:par>
                              <p:par>
                                <p:cTn id="128" presetID="42" presetClass="entr" presetSubtype="0" fill="hold" nodeType="with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fade">
                                      <p:cBhvr>
                                        <p:cTn id="130" dur="1000"/>
                                        <p:tgtEl>
                                          <p:spTgt spid="25"/>
                                        </p:tgtEl>
                                      </p:cBhvr>
                                    </p:animEffect>
                                    <p:anim calcmode="lin" valueType="num">
                                      <p:cBhvr>
                                        <p:cTn id="131" dur="1000" fill="hold"/>
                                        <p:tgtEl>
                                          <p:spTgt spid="25"/>
                                        </p:tgtEl>
                                        <p:attrNameLst>
                                          <p:attrName>ppt_x</p:attrName>
                                        </p:attrNameLst>
                                      </p:cBhvr>
                                      <p:tavLst>
                                        <p:tav tm="0">
                                          <p:val>
                                            <p:strVal val="#ppt_x"/>
                                          </p:val>
                                        </p:tav>
                                        <p:tav tm="100000">
                                          <p:val>
                                            <p:strVal val="#ppt_x"/>
                                          </p:val>
                                        </p:tav>
                                      </p:tavLst>
                                    </p:anim>
                                    <p:anim calcmode="lin" valueType="num">
                                      <p:cBhvr>
                                        <p:cTn id="132" dur="1000" fill="hold"/>
                                        <p:tgtEl>
                                          <p:spTgt spid="2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27"/>
                                        </p:tgtEl>
                                        <p:attrNameLst>
                                          <p:attrName>style.visibility</p:attrName>
                                        </p:attrNameLst>
                                      </p:cBhvr>
                                      <p:to>
                                        <p:strVal val="visible"/>
                                      </p:to>
                                    </p:set>
                                    <p:animEffect transition="in" filter="fade">
                                      <p:cBhvr>
                                        <p:cTn id="135" dur="1000"/>
                                        <p:tgtEl>
                                          <p:spTgt spid="27"/>
                                        </p:tgtEl>
                                      </p:cBhvr>
                                    </p:animEffect>
                                    <p:anim calcmode="lin" valueType="num">
                                      <p:cBhvr>
                                        <p:cTn id="136" dur="1000" fill="hold"/>
                                        <p:tgtEl>
                                          <p:spTgt spid="27"/>
                                        </p:tgtEl>
                                        <p:attrNameLst>
                                          <p:attrName>ppt_x</p:attrName>
                                        </p:attrNameLst>
                                      </p:cBhvr>
                                      <p:tavLst>
                                        <p:tav tm="0">
                                          <p:val>
                                            <p:strVal val="#ppt_x"/>
                                          </p:val>
                                        </p:tav>
                                        <p:tav tm="100000">
                                          <p:val>
                                            <p:strVal val="#ppt_x"/>
                                          </p:val>
                                        </p:tav>
                                      </p:tavLst>
                                    </p:anim>
                                    <p:anim calcmode="lin" valueType="num">
                                      <p:cBhvr>
                                        <p:cTn id="13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nodeType="clickEffect">
                                  <p:stCondLst>
                                    <p:cond delay="0"/>
                                  </p:stCondLst>
                                  <p:childTnLst>
                                    <p:set>
                                      <p:cBhvr>
                                        <p:cTn id="141" dur="1" fill="hold">
                                          <p:stCondLst>
                                            <p:cond delay="0"/>
                                          </p:stCondLst>
                                        </p:cTn>
                                        <p:tgtEl>
                                          <p:spTgt spid="189"/>
                                        </p:tgtEl>
                                        <p:attrNameLst>
                                          <p:attrName>style.visibility</p:attrName>
                                        </p:attrNameLst>
                                      </p:cBhvr>
                                      <p:to>
                                        <p:strVal val="visible"/>
                                      </p:to>
                                    </p:set>
                                    <p:animEffect transition="in" filter="fade">
                                      <p:cBhvr>
                                        <p:cTn id="142" dur="1000"/>
                                        <p:tgtEl>
                                          <p:spTgt spid="189"/>
                                        </p:tgtEl>
                                      </p:cBhvr>
                                    </p:animEffect>
                                    <p:anim calcmode="lin" valueType="num">
                                      <p:cBhvr>
                                        <p:cTn id="143" dur="1000" fill="hold"/>
                                        <p:tgtEl>
                                          <p:spTgt spid="189"/>
                                        </p:tgtEl>
                                        <p:attrNameLst>
                                          <p:attrName>ppt_x</p:attrName>
                                        </p:attrNameLst>
                                      </p:cBhvr>
                                      <p:tavLst>
                                        <p:tav tm="0">
                                          <p:val>
                                            <p:strVal val="#ppt_x"/>
                                          </p:val>
                                        </p:tav>
                                        <p:tav tm="100000">
                                          <p:val>
                                            <p:strVal val="#ppt_x"/>
                                          </p:val>
                                        </p:tav>
                                      </p:tavLst>
                                    </p:anim>
                                    <p:anim calcmode="lin" valueType="num">
                                      <p:cBhvr>
                                        <p:cTn id="144" dur="1000" fill="hold"/>
                                        <p:tgtEl>
                                          <p:spTgt spid="189"/>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16"/>
                                        </p:tgtEl>
                                        <p:attrNameLst>
                                          <p:attrName>style.visibility</p:attrName>
                                        </p:attrNameLst>
                                      </p:cBhvr>
                                      <p:to>
                                        <p:strVal val="visible"/>
                                      </p:to>
                                    </p:set>
                                    <p:animEffect transition="in" filter="fade">
                                      <p:cBhvr>
                                        <p:cTn id="147" dur="1000"/>
                                        <p:tgtEl>
                                          <p:spTgt spid="16"/>
                                        </p:tgtEl>
                                      </p:cBhvr>
                                    </p:animEffect>
                                    <p:anim calcmode="lin" valueType="num">
                                      <p:cBhvr>
                                        <p:cTn id="148" dur="1000" fill="hold"/>
                                        <p:tgtEl>
                                          <p:spTgt spid="16"/>
                                        </p:tgtEl>
                                        <p:attrNameLst>
                                          <p:attrName>ppt_x</p:attrName>
                                        </p:attrNameLst>
                                      </p:cBhvr>
                                      <p:tavLst>
                                        <p:tav tm="0">
                                          <p:val>
                                            <p:strVal val="#ppt_x"/>
                                          </p:val>
                                        </p:tav>
                                        <p:tav tm="100000">
                                          <p:val>
                                            <p:strVal val="#ppt_x"/>
                                          </p:val>
                                        </p:tav>
                                      </p:tavLst>
                                    </p:anim>
                                    <p:anim calcmode="lin" valueType="num">
                                      <p:cBhvr>
                                        <p:cTn id="14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nodeType="clickEffect">
                                  <p:stCondLst>
                                    <p:cond delay="0"/>
                                  </p:stCondLst>
                                  <p:childTnLst>
                                    <p:set>
                                      <p:cBhvr>
                                        <p:cTn id="153" dur="1" fill="hold">
                                          <p:stCondLst>
                                            <p:cond delay="0"/>
                                          </p:stCondLst>
                                        </p:cTn>
                                        <p:tgtEl>
                                          <p:spTgt spid="58"/>
                                        </p:tgtEl>
                                        <p:attrNameLst>
                                          <p:attrName>style.visibility</p:attrName>
                                        </p:attrNameLst>
                                      </p:cBhvr>
                                      <p:to>
                                        <p:strVal val="visible"/>
                                      </p:to>
                                    </p:set>
                                    <p:animEffect transition="in" filter="fade">
                                      <p:cBhvr>
                                        <p:cTn id="154" dur="1000"/>
                                        <p:tgtEl>
                                          <p:spTgt spid="58"/>
                                        </p:tgtEl>
                                      </p:cBhvr>
                                    </p:animEffect>
                                    <p:anim calcmode="lin" valueType="num">
                                      <p:cBhvr>
                                        <p:cTn id="155" dur="1000" fill="hold"/>
                                        <p:tgtEl>
                                          <p:spTgt spid="58"/>
                                        </p:tgtEl>
                                        <p:attrNameLst>
                                          <p:attrName>ppt_x</p:attrName>
                                        </p:attrNameLst>
                                      </p:cBhvr>
                                      <p:tavLst>
                                        <p:tav tm="0">
                                          <p:val>
                                            <p:strVal val="#ppt_x"/>
                                          </p:val>
                                        </p:tav>
                                        <p:tav tm="100000">
                                          <p:val>
                                            <p:strVal val="#ppt_x"/>
                                          </p:val>
                                        </p:tav>
                                      </p:tavLst>
                                    </p:anim>
                                    <p:anim calcmode="lin" valueType="num">
                                      <p:cBhvr>
                                        <p:cTn id="156" dur="1000" fill="hold"/>
                                        <p:tgtEl>
                                          <p:spTgt spid="58"/>
                                        </p:tgtEl>
                                        <p:attrNameLst>
                                          <p:attrName>ppt_y</p:attrName>
                                        </p:attrNameLst>
                                      </p:cBhvr>
                                      <p:tavLst>
                                        <p:tav tm="0">
                                          <p:val>
                                            <p:strVal val="#ppt_y+.1"/>
                                          </p:val>
                                        </p:tav>
                                        <p:tav tm="100000">
                                          <p:val>
                                            <p:strVal val="#ppt_y"/>
                                          </p:val>
                                        </p:tav>
                                      </p:tavLst>
                                    </p:anim>
                                  </p:childTnLst>
                                </p:cTn>
                              </p:par>
                              <p:par>
                                <p:cTn id="157" presetID="42" presetClass="entr" presetSubtype="0" fill="hold" grpId="0" nodeType="withEffect">
                                  <p:stCondLst>
                                    <p:cond delay="0"/>
                                  </p:stCondLst>
                                  <p:childTnLst>
                                    <p:set>
                                      <p:cBhvr>
                                        <p:cTn id="158" dur="1" fill="hold">
                                          <p:stCondLst>
                                            <p:cond delay="0"/>
                                          </p:stCondLst>
                                        </p:cTn>
                                        <p:tgtEl>
                                          <p:spTgt spid="18"/>
                                        </p:tgtEl>
                                        <p:attrNameLst>
                                          <p:attrName>style.visibility</p:attrName>
                                        </p:attrNameLst>
                                      </p:cBhvr>
                                      <p:to>
                                        <p:strVal val="visible"/>
                                      </p:to>
                                    </p:set>
                                    <p:animEffect transition="in" filter="fade">
                                      <p:cBhvr>
                                        <p:cTn id="159" dur="1000"/>
                                        <p:tgtEl>
                                          <p:spTgt spid="18"/>
                                        </p:tgtEl>
                                      </p:cBhvr>
                                    </p:animEffect>
                                    <p:anim calcmode="lin" valueType="num">
                                      <p:cBhvr>
                                        <p:cTn id="160" dur="1000" fill="hold"/>
                                        <p:tgtEl>
                                          <p:spTgt spid="18"/>
                                        </p:tgtEl>
                                        <p:attrNameLst>
                                          <p:attrName>ppt_x</p:attrName>
                                        </p:attrNameLst>
                                      </p:cBhvr>
                                      <p:tavLst>
                                        <p:tav tm="0">
                                          <p:val>
                                            <p:strVal val="#ppt_x"/>
                                          </p:val>
                                        </p:tav>
                                        <p:tav tm="100000">
                                          <p:val>
                                            <p:strVal val="#ppt_x"/>
                                          </p:val>
                                        </p:tav>
                                      </p:tavLst>
                                    </p:anim>
                                    <p:anim calcmode="lin" valueType="num">
                                      <p:cBhvr>
                                        <p:cTn id="161" dur="1000" fill="hold"/>
                                        <p:tgtEl>
                                          <p:spTgt spid="18"/>
                                        </p:tgtEl>
                                        <p:attrNameLst>
                                          <p:attrName>ppt_y</p:attrName>
                                        </p:attrNameLst>
                                      </p:cBhvr>
                                      <p:tavLst>
                                        <p:tav tm="0">
                                          <p:val>
                                            <p:strVal val="#ppt_y+.1"/>
                                          </p:val>
                                        </p:tav>
                                        <p:tav tm="100000">
                                          <p:val>
                                            <p:strVal val="#ppt_y"/>
                                          </p:val>
                                        </p:tav>
                                      </p:tavLst>
                                    </p:anim>
                                  </p:childTnLst>
                                </p:cTn>
                              </p:par>
                              <p:par>
                                <p:cTn id="162" presetID="42" presetClass="entr" presetSubtype="0" fill="hold" nodeType="withEffect">
                                  <p:stCondLst>
                                    <p:cond delay="0"/>
                                  </p:stCondLst>
                                  <p:childTnLst>
                                    <p:set>
                                      <p:cBhvr>
                                        <p:cTn id="163" dur="1" fill="hold">
                                          <p:stCondLst>
                                            <p:cond delay="0"/>
                                          </p:stCondLst>
                                        </p:cTn>
                                        <p:tgtEl>
                                          <p:spTgt spid="62"/>
                                        </p:tgtEl>
                                        <p:attrNameLst>
                                          <p:attrName>style.visibility</p:attrName>
                                        </p:attrNameLst>
                                      </p:cBhvr>
                                      <p:to>
                                        <p:strVal val="visible"/>
                                      </p:to>
                                    </p:set>
                                    <p:animEffect transition="in" filter="fade">
                                      <p:cBhvr>
                                        <p:cTn id="164" dur="1000"/>
                                        <p:tgtEl>
                                          <p:spTgt spid="62"/>
                                        </p:tgtEl>
                                      </p:cBhvr>
                                    </p:animEffect>
                                    <p:anim calcmode="lin" valueType="num">
                                      <p:cBhvr>
                                        <p:cTn id="165" dur="1000" fill="hold"/>
                                        <p:tgtEl>
                                          <p:spTgt spid="62"/>
                                        </p:tgtEl>
                                        <p:attrNameLst>
                                          <p:attrName>ppt_x</p:attrName>
                                        </p:attrNameLst>
                                      </p:cBhvr>
                                      <p:tavLst>
                                        <p:tav tm="0">
                                          <p:val>
                                            <p:strVal val="#ppt_x"/>
                                          </p:val>
                                        </p:tav>
                                        <p:tav tm="100000">
                                          <p:val>
                                            <p:strVal val="#ppt_x"/>
                                          </p:val>
                                        </p:tav>
                                      </p:tavLst>
                                    </p:anim>
                                    <p:anim calcmode="lin" valueType="num">
                                      <p:cBhvr>
                                        <p:cTn id="166" dur="1000" fill="hold"/>
                                        <p:tgtEl>
                                          <p:spTgt spid="62"/>
                                        </p:tgtEl>
                                        <p:attrNameLst>
                                          <p:attrName>ppt_y</p:attrName>
                                        </p:attrNameLst>
                                      </p:cBhvr>
                                      <p:tavLst>
                                        <p:tav tm="0">
                                          <p:val>
                                            <p:strVal val="#ppt_y+.1"/>
                                          </p:val>
                                        </p:tav>
                                        <p:tav tm="100000">
                                          <p:val>
                                            <p:strVal val="#ppt_y"/>
                                          </p:val>
                                        </p:tav>
                                      </p:tavLst>
                                    </p:anim>
                                  </p:childTnLst>
                                </p:cTn>
                              </p:par>
                              <p:par>
                                <p:cTn id="167" presetID="42" presetClass="entr" presetSubtype="0" fill="hold" grpId="0" nodeType="withEffect">
                                  <p:stCondLst>
                                    <p:cond delay="0"/>
                                  </p:stCondLst>
                                  <p:childTnLst>
                                    <p:set>
                                      <p:cBhvr>
                                        <p:cTn id="168" dur="1" fill="hold">
                                          <p:stCondLst>
                                            <p:cond delay="0"/>
                                          </p:stCondLst>
                                        </p:cTn>
                                        <p:tgtEl>
                                          <p:spTgt spid="20"/>
                                        </p:tgtEl>
                                        <p:attrNameLst>
                                          <p:attrName>style.visibility</p:attrName>
                                        </p:attrNameLst>
                                      </p:cBhvr>
                                      <p:to>
                                        <p:strVal val="visible"/>
                                      </p:to>
                                    </p:set>
                                    <p:animEffect transition="in" filter="fade">
                                      <p:cBhvr>
                                        <p:cTn id="169" dur="1000"/>
                                        <p:tgtEl>
                                          <p:spTgt spid="20"/>
                                        </p:tgtEl>
                                      </p:cBhvr>
                                    </p:animEffect>
                                    <p:anim calcmode="lin" valueType="num">
                                      <p:cBhvr>
                                        <p:cTn id="170" dur="1000" fill="hold"/>
                                        <p:tgtEl>
                                          <p:spTgt spid="20"/>
                                        </p:tgtEl>
                                        <p:attrNameLst>
                                          <p:attrName>ppt_x</p:attrName>
                                        </p:attrNameLst>
                                      </p:cBhvr>
                                      <p:tavLst>
                                        <p:tav tm="0">
                                          <p:val>
                                            <p:strVal val="#ppt_x"/>
                                          </p:val>
                                        </p:tav>
                                        <p:tav tm="100000">
                                          <p:val>
                                            <p:strVal val="#ppt_x"/>
                                          </p:val>
                                        </p:tav>
                                      </p:tavLst>
                                    </p:anim>
                                    <p:anim calcmode="lin" valueType="num">
                                      <p:cBhvr>
                                        <p:cTn id="171" dur="1000" fill="hold"/>
                                        <p:tgtEl>
                                          <p:spTgt spid="20"/>
                                        </p:tgtEl>
                                        <p:attrNameLst>
                                          <p:attrName>ppt_y</p:attrName>
                                        </p:attrNameLst>
                                      </p:cBhvr>
                                      <p:tavLst>
                                        <p:tav tm="0">
                                          <p:val>
                                            <p:strVal val="#ppt_y+.1"/>
                                          </p:val>
                                        </p:tav>
                                        <p:tav tm="100000">
                                          <p:val>
                                            <p:strVal val="#ppt_y"/>
                                          </p:val>
                                        </p:tav>
                                      </p:tavLst>
                                    </p:anim>
                                  </p:childTnLst>
                                </p:cTn>
                              </p:par>
                              <p:par>
                                <p:cTn id="172" presetID="42" presetClass="entr" presetSubtype="0" fill="hold" grpId="0" nodeType="withEffect">
                                  <p:stCondLst>
                                    <p:cond delay="0"/>
                                  </p:stCondLst>
                                  <p:childTnLst>
                                    <p:set>
                                      <p:cBhvr>
                                        <p:cTn id="173" dur="1" fill="hold">
                                          <p:stCondLst>
                                            <p:cond delay="0"/>
                                          </p:stCondLst>
                                        </p:cTn>
                                        <p:tgtEl>
                                          <p:spTgt spid="4"/>
                                        </p:tgtEl>
                                        <p:attrNameLst>
                                          <p:attrName>style.visibility</p:attrName>
                                        </p:attrNameLst>
                                      </p:cBhvr>
                                      <p:to>
                                        <p:strVal val="visible"/>
                                      </p:to>
                                    </p:set>
                                    <p:animEffect transition="in" filter="fade">
                                      <p:cBhvr>
                                        <p:cTn id="174" dur="1000"/>
                                        <p:tgtEl>
                                          <p:spTgt spid="4"/>
                                        </p:tgtEl>
                                      </p:cBhvr>
                                    </p:animEffect>
                                    <p:anim calcmode="lin" valueType="num">
                                      <p:cBhvr>
                                        <p:cTn id="175" dur="1000" fill="hold"/>
                                        <p:tgtEl>
                                          <p:spTgt spid="4"/>
                                        </p:tgtEl>
                                        <p:attrNameLst>
                                          <p:attrName>ppt_x</p:attrName>
                                        </p:attrNameLst>
                                      </p:cBhvr>
                                      <p:tavLst>
                                        <p:tav tm="0">
                                          <p:val>
                                            <p:strVal val="#ppt_x"/>
                                          </p:val>
                                        </p:tav>
                                        <p:tav tm="100000">
                                          <p:val>
                                            <p:strVal val="#ppt_x"/>
                                          </p:val>
                                        </p:tav>
                                      </p:tavLst>
                                    </p:anim>
                                    <p:anim calcmode="lin" valueType="num">
                                      <p:cBhvr>
                                        <p:cTn id="17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p:bldP spid="12" grpId="0"/>
      <p:bldP spid="14" grpId="0"/>
      <p:bldP spid="16" grpId="0"/>
      <p:bldP spid="18" grpId="0" animBg="1"/>
      <p:bldP spid="20" grpId="0"/>
      <p:bldP spid="22" grpId="0" animBg="1"/>
      <p:bldP spid="24" grpId="0"/>
      <p:bldP spid="28" grpId="0"/>
      <p:bldP spid="27" grpId="0"/>
      <p:bldP spid="55" grpId="0"/>
      <p:bldP spid="43" grpId="0"/>
      <p:bldP spid="60" grpId="0"/>
      <p:bldP spid="99" grpId="0" animBg="1"/>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6325D7-166E-4F8B-AA45-C1F1886DCCFF}"/>
              </a:ext>
            </a:extLst>
          </p:cNvPr>
          <p:cNvSpPr>
            <a:spLocks noGrp="1"/>
          </p:cNvSpPr>
          <p:nvPr>
            <p:ph idx="1"/>
          </p:nvPr>
        </p:nvSpPr>
        <p:spPr>
          <a:xfrm>
            <a:off x="5856506" y="1079953"/>
            <a:ext cx="5350329" cy="5025146"/>
          </a:xfrm>
          <a:noFill/>
        </p:spPr>
        <p:txBody>
          <a:bodyPr>
            <a:normAutofit fontScale="92500" lnSpcReduction="10000"/>
          </a:bodyPr>
          <a:lstStyle/>
          <a:p>
            <a:pPr lvl="1"/>
            <a:r>
              <a:rPr lang="en-US" dirty="0"/>
              <a:t>Objective 1:  To understand the challenges in evaluating complex interventions.</a:t>
            </a:r>
          </a:p>
          <a:p>
            <a:pPr lvl="1"/>
            <a:endParaRPr lang="en-US" dirty="0"/>
          </a:p>
          <a:p>
            <a:pPr lvl="1"/>
            <a:endParaRPr lang="en-US" dirty="0"/>
          </a:p>
          <a:p>
            <a:pPr lvl="1"/>
            <a:r>
              <a:rPr lang="en-US" dirty="0"/>
              <a:t>Objective 2:  To understand why an approach grounded in systems is a path forward for evaluating complex interventions.</a:t>
            </a:r>
          </a:p>
          <a:p>
            <a:pPr lvl="1"/>
            <a:endParaRPr lang="en-US" dirty="0"/>
          </a:p>
          <a:p>
            <a:pPr lvl="1"/>
            <a:endParaRPr lang="en-US" dirty="0"/>
          </a:p>
          <a:p>
            <a:pPr lvl="1"/>
            <a:r>
              <a:rPr lang="en-US" dirty="0"/>
              <a:t>Objective 3: To learn the basics in Systems Evaluation Theory (SET) to define and evaluate complex interventions operating and functioning as a system.</a:t>
            </a:r>
          </a:p>
          <a:p>
            <a:pPr lvl="1"/>
            <a:endParaRPr lang="en-US" dirty="0"/>
          </a:p>
          <a:p>
            <a:pPr lvl="1"/>
            <a:endParaRPr lang="en-US" dirty="0"/>
          </a:p>
          <a:p>
            <a:pPr lvl="1"/>
            <a:endParaRPr lang="en-US" dirty="0"/>
          </a:p>
          <a:p>
            <a:pPr lvl="1"/>
            <a:endParaRPr lang="en-US" dirty="0"/>
          </a:p>
        </p:txBody>
      </p:sp>
      <p:pic>
        <p:nvPicPr>
          <p:cNvPr id="6" name="Picture 5">
            <a:extLst>
              <a:ext uri="{FF2B5EF4-FFF2-40B4-BE49-F238E27FC236}">
                <a16:creationId xmlns:a16="http://schemas.microsoft.com/office/drawing/2014/main" id="{E150FDC6-C13E-A5D9-510E-5C577D8945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439" y="-25631"/>
            <a:ext cx="3870621" cy="6858000"/>
          </a:xfrm>
          <a:prstGeom prst="rect">
            <a:avLst/>
          </a:prstGeom>
        </p:spPr>
      </p:pic>
      <p:sp>
        <p:nvSpPr>
          <p:cNvPr id="2" name="TextBox 1">
            <a:extLst>
              <a:ext uri="{FF2B5EF4-FFF2-40B4-BE49-F238E27FC236}">
                <a16:creationId xmlns:a16="http://schemas.microsoft.com/office/drawing/2014/main" id="{FEB77AEE-F62C-F844-6787-F55B52006910}"/>
              </a:ext>
            </a:extLst>
          </p:cNvPr>
          <p:cNvSpPr txBox="1"/>
          <p:nvPr/>
        </p:nvSpPr>
        <p:spPr>
          <a:xfrm>
            <a:off x="3956858" y="106570"/>
            <a:ext cx="4156010" cy="646331"/>
          </a:xfrm>
          <a:prstGeom prst="rect">
            <a:avLst/>
          </a:prstGeom>
          <a:noFill/>
        </p:spPr>
        <p:txBody>
          <a:bodyPr wrap="none" rtlCol="0">
            <a:spAutoFit/>
          </a:bodyPr>
          <a:lstStyle/>
          <a:p>
            <a:r>
              <a:rPr lang="en-US" sz="3600" dirty="0"/>
              <a:t>Workshop Objectives</a:t>
            </a:r>
          </a:p>
        </p:txBody>
      </p:sp>
    </p:spTree>
    <p:extLst>
      <p:ext uri="{BB962C8B-B14F-4D97-AF65-F5344CB8AC3E}">
        <p14:creationId xmlns:p14="http://schemas.microsoft.com/office/powerpoint/2010/main" val="307101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5F0DC-6F5A-41F6-9D13-0B53539FC6D7}"/>
              </a:ext>
            </a:extLst>
          </p:cNvPr>
          <p:cNvSpPr>
            <a:spLocks noGrp="1"/>
          </p:cNvSpPr>
          <p:nvPr>
            <p:ph type="title"/>
          </p:nvPr>
        </p:nvSpPr>
        <p:spPr/>
        <p:txBody>
          <a:bodyPr/>
          <a:lstStyle/>
          <a:p>
            <a:pPr algn="ctr"/>
            <a:r>
              <a:rPr lang="en-US" dirty="0"/>
              <a:t>The Challenge</a:t>
            </a:r>
          </a:p>
        </p:txBody>
      </p:sp>
      <p:pic>
        <p:nvPicPr>
          <p:cNvPr id="2050" name="Picture 2" descr="Lucas®3, CPR in motion - Scanfil">
            <a:extLst>
              <a:ext uri="{FF2B5EF4-FFF2-40B4-BE49-F238E27FC236}">
                <a16:creationId xmlns:a16="http://schemas.microsoft.com/office/drawing/2014/main" id="{E3E6E3D5-3FD6-4559-B802-534B9E1E97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815" y="1473569"/>
            <a:ext cx="6116187" cy="5069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750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5F0DC-6F5A-41F6-9D13-0B53539FC6D7}"/>
              </a:ext>
            </a:extLst>
          </p:cNvPr>
          <p:cNvSpPr>
            <a:spLocks noGrp="1"/>
          </p:cNvSpPr>
          <p:nvPr>
            <p:ph type="title"/>
          </p:nvPr>
        </p:nvSpPr>
        <p:spPr/>
        <p:txBody>
          <a:bodyPr/>
          <a:lstStyle/>
          <a:p>
            <a:pPr algn="ctr"/>
            <a:r>
              <a:rPr lang="en-US" dirty="0"/>
              <a:t>But </a:t>
            </a:r>
            <a:r>
              <a:rPr lang="en-US"/>
              <a:t>the reality is…</a:t>
            </a:r>
            <a:endParaRPr lang="en-US" dirty="0"/>
          </a:p>
        </p:txBody>
      </p:sp>
      <p:pic>
        <p:nvPicPr>
          <p:cNvPr id="10244" name="Picture 4" descr="The Chain of Survival | Sudden Cardiac Arrest Foundation">
            <a:extLst>
              <a:ext uri="{FF2B5EF4-FFF2-40B4-BE49-F238E27FC236}">
                <a16:creationId xmlns:a16="http://schemas.microsoft.com/office/drawing/2014/main" id="{06E76E85-1ADB-4F6E-BD02-58C2D3858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579" y="1367424"/>
            <a:ext cx="8766311" cy="35167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Lucas®3, CPR in motion - Scanfil">
            <a:extLst>
              <a:ext uri="{FF2B5EF4-FFF2-40B4-BE49-F238E27FC236}">
                <a16:creationId xmlns:a16="http://schemas.microsoft.com/office/drawing/2014/main" id="{EA617C0B-7BDF-4F72-A153-E6E7A71ADD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949" y="4674944"/>
            <a:ext cx="2509613" cy="208010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ctor: Elbow 4">
            <a:extLst>
              <a:ext uri="{FF2B5EF4-FFF2-40B4-BE49-F238E27FC236}">
                <a16:creationId xmlns:a16="http://schemas.microsoft.com/office/drawing/2014/main" id="{A6BEBAEA-540C-410F-BA0D-FA9D0E046AA7}"/>
              </a:ext>
            </a:extLst>
          </p:cNvPr>
          <p:cNvCxnSpPr>
            <a:cxnSpLocks/>
            <a:stCxn id="4" idx="1"/>
          </p:cNvCxnSpPr>
          <p:nvPr/>
        </p:nvCxnSpPr>
        <p:spPr>
          <a:xfrm rot="10800000">
            <a:off x="6188853" y="3766601"/>
            <a:ext cx="1051096" cy="1948398"/>
          </a:xfrm>
          <a:prstGeom prst="bentConnector2">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636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81F3-75F3-1CD2-2E00-67326C8287EE}"/>
              </a:ext>
            </a:extLst>
          </p:cNvPr>
          <p:cNvSpPr>
            <a:spLocks noGrp="1"/>
          </p:cNvSpPr>
          <p:nvPr>
            <p:ph type="title"/>
          </p:nvPr>
        </p:nvSpPr>
        <p:spPr>
          <a:xfrm>
            <a:off x="144087" y="75021"/>
            <a:ext cx="11903826" cy="1325563"/>
          </a:xfrm>
        </p:spPr>
        <p:txBody>
          <a:bodyPr>
            <a:normAutofit/>
          </a:bodyPr>
          <a:lstStyle/>
          <a:p>
            <a:pPr algn="ctr"/>
            <a:r>
              <a:rPr lang="en-US" sz="3600" dirty="0"/>
              <a:t>The LUCAS device is one of many interdependent components.</a:t>
            </a:r>
          </a:p>
        </p:txBody>
      </p:sp>
      <p:pic>
        <p:nvPicPr>
          <p:cNvPr id="5" name="Content Placeholder 4">
            <a:extLst>
              <a:ext uri="{FF2B5EF4-FFF2-40B4-BE49-F238E27FC236}">
                <a16:creationId xmlns:a16="http://schemas.microsoft.com/office/drawing/2014/main" id="{95071C6D-D6FE-78DE-3A57-12E24F27A7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494" y="1810277"/>
            <a:ext cx="7735712" cy="4351338"/>
          </a:xfrm>
        </p:spPr>
      </p:pic>
      <p:pic>
        <p:nvPicPr>
          <p:cNvPr id="4" name="Picture 2" descr="Pass test Images, Stock Photos &amp;amp; Vectors | Shutterstock">
            <a:extLst>
              <a:ext uri="{FF2B5EF4-FFF2-40B4-BE49-F238E27FC236}">
                <a16:creationId xmlns:a16="http://schemas.microsoft.com/office/drawing/2014/main" id="{728713F3-51D3-E7AE-A7C5-6E7195EBEF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800"/>
          <a:stretch/>
        </p:blipFill>
        <p:spPr bwMode="auto">
          <a:xfrm>
            <a:off x="7260060" y="2629663"/>
            <a:ext cx="4602223" cy="271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57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0CF7-07BA-4A64-B149-0C5CEEA96094}"/>
              </a:ext>
            </a:extLst>
          </p:cNvPr>
          <p:cNvSpPr>
            <a:spLocks noGrp="1"/>
          </p:cNvSpPr>
          <p:nvPr>
            <p:ph type="title"/>
          </p:nvPr>
        </p:nvSpPr>
        <p:spPr>
          <a:xfrm>
            <a:off x="515809" y="144287"/>
            <a:ext cx="11036747" cy="1325563"/>
          </a:xfrm>
        </p:spPr>
        <p:txBody>
          <a:bodyPr>
            <a:normAutofit/>
          </a:bodyPr>
          <a:lstStyle/>
          <a:p>
            <a:pPr algn="ctr"/>
            <a:r>
              <a:rPr lang="en-US" sz="3600" dirty="0"/>
              <a:t>The LUCAS device by itself cannot save a life.</a:t>
            </a:r>
          </a:p>
        </p:txBody>
      </p:sp>
      <p:pic>
        <p:nvPicPr>
          <p:cNvPr id="6" name="Picture 4" descr="The Chain of Survival | Sudden Cardiac Arrest Foundation">
            <a:extLst>
              <a:ext uri="{FF2B5EF4-FFF2-40B4-BE49-F238E27FC236}">
                <a16:creationId xmlns:a16="http://schemas.microsoft.com/office/drawing/2014/main" id="{9DB5E82A-D6E6-4E6B-9E37-D796099BB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906" y="1231953"/>
            <a:ext cx="7318383" cy="2935899"/>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7AE45FA-7268-6E08-87E8-8F540C3B6A78}"/>
              </a:ext>
            </a:extLst>
          </p:cNvPr>
          <p:cNvCxnSpPr>
            <a:cxnSpLocks/>
          </p:cNvCxnSpPr>
          <p:nvPr/>
        </p:nvCxnSpPr>
        <p:spPr>
          <a:xfrm>
            <a:off x="4237988" y="3949016"/>
            <a:ext cx="450859" cy="907872"/>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12160A5A-AE13-EA7B-3FA5-ABC8CD5FF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8895" y="5056762"/>
            <a:ext cx="1773397" cy="1554678"/>
          </a:xfrm>
          <a:prstGeom prst="rect">
            <a:avLst/>
          </a:prstGeom>
        </p:spPr>
      </p:pic>
      <p:cxnSp>
        <p:nvCxnSpPr>
          <p:cNvPr id="43" name="Straight Arrow Connector 42">
            <a:extLst>
              <a:ext uri="{FF2B5EF4-FFF2-40B4-BE49-F238E27FC236}">
                <a16:creationId xmlns:a16="http://schemas.microsoft.com/office/drawing/2014/main" id="{1A45B4F4-0885-2982-27C4-5BDE114A7553}"/>
              </a:ext>
            </a:extLst>
          </p:cNvPr>
          <p:cNvCxnSpPr>
            <a:cxnSpLocks/>
          </p:cNvCxnSpPr>
          <p:nvPr/>
        </p:nvCxnSpPr>
        <p:spPr>
          <a:xfrm flipH="1">
            <a:off x="4878224" y="3883599"/>
            <a:ext cx="398229" cy="1005454"/>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48C81F8-C4AD-5FEA-40B5-BA1B49944D31}"/>
              </a:ext>
            </a:extLst>
          </p:cNvPr>
          <p:cNvCxnSpPr>
            <a:cxnSpLocks/>
          </p:cNvCxnSpPr>
          <p:nvPr/>
        </p:nvCxnSpPr>
        <p:spPr>
          <a:xfrm>
            <a:off x="3066270" y="3883599"/>
            <a:ext cx="1520936" cy="1173163"/>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66D571D-44DA-67ED-DE72-197C1A29D118}"/>
              </a:ext>
            </a:extLst>
          </p:cNvPr>
          <p:cNvCxnSpPr>
            <a:cxnSpLocks/>
          </p:cNvCxnSpPr>
          <p:nvPr/>
        </p:nvCxnSpPr>
        <p:spPr>
          <a:xfrm flipH="1">
            <a:off x="5129413" y="3883599"/>
            <a:ext cx="1291188" cy="1173163"/>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995F546-20EC-60AE-8E55-CDA3C26F18DB}"/>
              </a:ext>
            </a:extLst>
          </p:cNvPr>
          <p:cNvCxnSpPr>
            <a:cxnSpLocks/>
          </p:cNvCxnSpPr>
          <p:nvPr/>
        </p:nvCxnSpPr>
        <p:spPr>
          <a:xfrm flipH="1">
            <a:off x="5506201" y="3949016"/>
            <a:ext cx="1939080" cy="1107746"/>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7DDF399-6649-76DE-3D65-86AA44F6521D}"/>
              </a:ext>
            </a:extLst>
          </p:cNvPr>
          <p:cNvCxnSpPr>
            <a:cxnSpLocks/>
          </p:cNvCxnSpPr>
          <p:nvPr/>
        </p:nvCxnSpPr>
        <p:spPr>
          <a:xfrm>
            <a:off x="2152134" y="3883599"/>
            <a:ext cx="1773397" cy="123858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descr="Pass test Images, Stock Photos &amp;amp; Vectors | Shutterstock">
            <a:extLst>
              <a:ext uri="{FF2B5EF4-FFF2-40B4-BE49-F238E27FC236}">
                <a16:creationId xmlns:a16="http://schemas.microsoft.com/office/drawing/2014/main" id="{19B2441E-29DA-DE52-1A8C-FB381E7276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800"/>
          <a:stretch/>
        </p:blipFill>
        <p:spPr bwMode="auto">
          <a:xfrm>
            <a:off x="7359813" y="4001146"/>
            <a:ext cx="4602223" cy="271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56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000"/>
                                        <p:tgtEl>
                                          <p:spTgt spid="48"/>
                                        </p:tgtEl>
                                      </p:cBhvr>
                                    </p:animEffect>
                                    <p:anim calcmode="lin" valueType="num">
                                      <p:cBhvr>
                                        <p:cTn id="13" dur="1000" fill="hold"/>
                                        <p:tgtEl>
                                          <p:spTgt spid="48"/>
                                        </p:tgtEl>
                                        <p:attrNameLst>
                                          <p:attrName>ppt_x</p:attrName>
                                        </p:attrNameLst>
                                      </p:cBhvr>
                                      <p:tavLst>
                                        <p:tav tm="0">
                                          <p:val>
                                            <p:strVal val="#ppt_x"/>
                                          </p:val>
                                        </p:tav>
                                        <p:tav tm="100000">
                                          <p:val>
                                            <p:strVal val="#ppt_x"/>
                                          </p:val>
                                        </p:tav>
                                      </p:tavLst>
                                    </p:anim>
                                    <p:anim calcmode="lin" valueType="num">
                                      <p:cBhvr>
                                        <p:cTn id="14" dur="1000" fill="hold"/>
                                        <p:tgtEl>
                                          <p:spTgt spid="4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1000"/>
                                        <p:tgtEl>
                                          <p:spTgt spid="51"/>
                                        </p:tgtEl>
                                      </p:cBhvr>
                                    </p:animEffect>
                                    <p:anim calcmode="lin" valueType="num">
                                      <p:cBhvr>
                                        <p:cTn id="28" dur="1000" fill="hold"/>
                                        <p:tgtEl>
                                          <p:spTgt spid="51"/>
                                        </p:tgtEl>
                                        <p:attrNameLst>
                                          <p:attrName>ppt_x</p:attrName>
                                        </p:attrNameLst>
                                      </p:cBhvr>
                                      <p:tavLst>
                                        <p:tav tm="0">
                                          <p:val>
                                            <p:strVal val="#ppt_x"/>
                                          </p:val>
                                        </p:tav>
                                        <p:tav tm="100000">
                                          <p:val>
                                            <p:strVal val="#ppt_x"/>
                                          </p:val>
                                        </p:tav>
                                      </p:tavLst>
                                    </p:anim>
                                    <p:anim calcmode="lin" valueType="num">
                                      <p:cBhvr>
                                        <p:cTn id="29" dur="1000" fill="hold"/>
                                        <p:tgtEl>
                                          <p:spTgt spid="5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1000"/>
                                        <p:tgtEl>
                                          <p:spTgt spid="55"/>
                                        </p:tgtEl>
                                      </p:cBhvr>
                                    </p:animEffect>
                                    <p:anim calcmode="lin" valueType="num">
                                      <p:cBhvr>
                                        <p:cTn id="33" dur="1000" fill="hold"/>
                                        <p:tgtEl>
                                          <p:spTgt spid="55"/>
                                        </p:tgtEl>
                                        <p:attrNameLst>
                                          <p:attrName>ppt_x</p:attrName>
                                        </p:attrNameLst>
                                      </p:cBhvr>
                                      <p:tavLst>
                                        <p:tav tm="0">
                                          <p:val>
                                            <p:strVal val="#ppt_x"/>
                                          </p:val>
                                        </p:tav>
                                        <p:tav tm="100000">
                                          <p:val>
                                            <p:strVal val="#ppt_x"/>
                                          </p:val>
                                        </p:tav>
                                      </p:tavLst>
                                    </p:anim>
                                    <p:anim calcmode="lin" valueType="num">
                                      <p:cBhvr>
                                        <p:cTn id="3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anim calcmode="lin" valueType="num">
                                      <p:cBhvr>
                                        <p:cTn id="40" dur="1000" fill="hold"/>
                                        <p:tgtEl>
                                          <p:spTgt spid="42"/>
                                        </p:tgtEl>
                                        <p:attrNameLst>
                                          <p:attrName>ppt_x</p:attrName>
                                        </p:attrNameLst>
                                      </p:cBhvr>
                                      <p:tavLst>
                                        <p:tav tm="0">
                                          <p:val>
                                            <p:strVal val="#ppt_x"/>
                                          </p:val>
                                        </p:tav>
                                        <p:tav tm="100000">
                                          <p:val>
                                            <p:strVal val="#ppt_x"/>
                                          </p:val>
                                        </p:tav>
                                      </p:tavLst>
                                    </p:anim>
                                    <p:anim calcmode="lin" valueType="num">
                                      <p:cBhvr>
                                        <p:cTn id="4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1000"/>
                                        <p:tgtEl>
                                          <p:spTgt spid="3"/>
                                        </p:tgtEl>
                                      </p:cBhvr>
                                    </p:animEffect>
                                    <p:anim calcmode="lin" valueType="num">
                                      <p:cBhvr>
                                        <p:cTn id="47" dur="1000" fill="hold"/>
                                        <p:tgtEl>
                                          <p:spTgt spid="3"/>
                                        </p:tgtEl>
                                        <p:attrNameLst>
                                          <p:attrName>ppt_x</p:attrName>
                                        </p:attrNameLst>
                                      </p:cBhvr>
                                      <p:tavLst>
                                        <p:tav tm="0">
                                          <p:val>
                                            <p:strVal val="#ppt_x"/>
                                          </p:val>
                                        </p:tav>
                                        <p:tav tm="100000">
                                          <p:val>
                                            <p:strVal val="#ppt_x"/>
                                          </p:val>
                                        </p:tav>
                                      </p:tavLst>
                                    </p:anim>
                                    <p:anim calcmode="lin" valueType="num">
                                      <p:cBhvr>
                                        <p:cTn id="4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84FE-4111-9AE6-B2E7-230B78EE1AB3}"/>
              </a:ext>
            </a:extLst>
          </p:cNvPr>
          <p:cNvSpPr>
            <a:spLocks noGrp="1"/>
          </p:cNvSpPr>
          <p:nvPr>
            <p:ph type="title"/>
          </p:nvPr>
        </p:nvSpPr>
        <p:spPr/>
        <p:txBody>
          <a:bodyPr/>
          <a:lstStyle/>
          <a:p>
            <a:pPr algn="ctr"/>
            <a:r>
              <a:rPr lang="en-US" dirty="0"/>
              <a:t>We are evaluating a complex intervention operating and functioning as a system.</a:t>
            </a:r>
          </a:p>
        </p:txBody>
      </p:sp>
      <p:sp>
        <p:nvSpPr>
          <p:cNvPr id="3" name="Content Placeholder 2">
            <a:extLst>
              <a:ext uri="{FF2B5EF4-FFF2-40B4-BE49-F238E27FC236}">
                <a16:creationId xmlns:a16="http://schemas.microsoft.com/office/drawing/2014/main" id="{5C6D4549-8759-26DF-0E9F-270B289AAD6A}"/>
              </a:ext>
            </a:extLst>
          </p:cNvPr>
          <p:cNvSpPr>
            <a:spLocks noGrp="1"/>
          </p:cNvSpPr>
          <p:nvPr>
            <p:ph idx="1"/>
          </p:nvPr>
        </p:nvSpPr>
        <p:spPr>
          <a:xfrm>
            <a:off x="838200" y="1825625"/>
            <a:ext cx="3539836" cy="4351338"/>
          </a:xfrm>
        </p:spPr>
        <p:txBody>
          <a:bodyPr/>
          <a:lstStyle/>
          <a:p>
            <a:r>
              <a:rPr lang="en-US" dirty="0"/>
              <a:t>The LUCAS device is one interdependent component of the cardiac system of care.</a:t>
            </a:r>
          </a:p>
        </p:txBody>
      </p:sp>
      <p:pic>
        <p:nvPicPr>
          <p:cNvPr id="1026" name="Picture 2" descr="Savannah, GA Hospital, ER &amp; Urgent Care | Memorial Health">
            <a:extLst>
              <a:ext uri="{FF2B5EF4-FFF2-40B4-BE49-F238E27FC236}">
                <a16:creationId xmlns:a16="http://schemas.microsoft.com/office/drawing/2014/main" id="{C06676C9-0DC5-3FBA-8985-9ABD1EFBA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9966" y="4656627"/>
            <a:ext cx="1776499" cy="17764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ising the Bar for Cardiac Care On Long Island: New Stony Brook Cath/EP  Multifunctional Lab Opens at SBUH | | SBU News">
            <a:extLst>
              <a:ext uri="{FF2B5EF4-FFF2-40B4-BE49-F238E27FC236}">
                <a16:creationId xmlns:a16="http://schemas.microsoft.com/office/drawing/2014/main" id="{20CE2713-B5DF-E497-3D8F-D30E35C8F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8441" y="1724844"/>
            <a:ext cx="3131190" cy="23483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swering the Call">
            <a:extLst>
              <a:ext uri="{FF2B5EF4-FFF2-40B4-BE49-F238E27FC236}">
                <a16:creationId xmlns:a16="http://schemas.microsoft.com/office/drawing/2014/main" id="{C34932B9-378C-A589-CA20-504CC17E64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462" y="1796530"/>
            <a:ext cx="3262140" cy="216875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hy LUCAS - LUCAS - Chest Compression System">
            <a:extLst>
              <a:ext uri="{FF2B5EF4-FFF2-40B4-BE49-F238E27FC236}">
                <a16:creationId xmlns:a16="http://schemas.microsoft.com/office/drawing/2014/main" id="{995A3646-F60A-9297-24A7-43A64A25D6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9863" y="4100220"/>
            <a:ext cx="5159208" cy="2579604"/>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A441EA7E-A60F-44F4-5DBC-180704C9FB28}"/>
              </a:ext>
            </a:extLst>
          </p:cNvPr>
          <p:cNvSpPr/>
          <p:nvPr/>
        </p:nvSpPr>
        <p:spPr>
          <a:xfrm>
            <a:off x="5286894" y="4721629"/>
            <a:ext cx="1379913" cy="1335578"/>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78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1000"/>
                                        <p:tgtEl>
                                          <p:spTgt spid="1030"/>
                                        </p:tgtEl>
                                      </p:cBhvr>
                                    </p:animEffect>
                                    <p:anim calcmode="lin" valueType="num">
                                      <p:cBhvr>
                                        <p:cTn id="15" dur="1000" fill="hold"/>
                                        <p:tgtEl>
                                          <p:spTgt spid="1030"/>
                                        </p:tgtEl>
                                        <p:attrNameLst>
                                          <p:attrName>ppt_x</p:attrName>
                                        </p:attrNameLst>
                                      </p:cBhvr>
                                      <p:tavLst>
                                        <p:tav tm="0">
                                          <p:val>
                                            <p:strVal val="#ppt_x"/>
                                          </p:val>
                                        </p:tav>
                                        <p:tav tm="100000">
                                          <p:val>
                                            <p:strVal val="#ppt_x"/>
                                          </p:val>
                                        </p:tav>
                                      </p:tavLst>
                                    </p:anim>
                                    <p:anim calcmode="lin" valueType="num">
                                      <p:cBhvr>
                                        <p:cTn id="1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34"/>
                                        </p:tgtEl>
                                        <p:attrNameLst>
                                          <p:attrName>style.visibility</p:attrName>
                                        </p:attrNameLst>
                                      </p:cBhvr>
                                      <p:to>
                                        <p:strVal val="visible"/>
                                      </p:to>
                                    </p:set>
                                    <p:animEffect transition="in" filter="fade">
                                      <p:cBhvr>
                                        <p:cTn id="21" dur="1000"/>
                                        <p:tgtEl>
                                          <p:spTgt spid="1034"/>
                                        </p:tgtEl>
                                      </p:cBhvr>
                                    </p:animEffect>
                                    <p:anim calcmode="lin" valueType="num">
                                      <p:cBhvr>
                                        <p:cTn id="22" dur="1000" fill="hold"/>
                                        <p:tgtEl>
                                          <p:spTgt spid="1034"/>
                                        </p:tgtEl>
                                        <p:attrNameLst>
                                          <p:attrName>ppt_x</p:attrName>
                                        </p:attrNameLst>
                                      </p:cBhvr>
                                      <p:tavLst>
                                        <p:tav tm="0">
                                          <p:val>
                                            <p:strVal val="#ppt_x"/>
                                          </p:val>
                                        </p:tav>
                                        <p:tav tm="100000">
                                          <p:val>
                                            <p:strVal val="#ppt_x"/>
                                          </p:val>
                                        </p:tav>
                                      </p:tavLst>
                                    </p:anim>
                                    <p:anim calcmode="lin" valueType="num">
                                      <p:cBhvr>
                                        <p:cTn id="23"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1000"/>
                                        <p:tgtEl>
                                          <p:spTgt spid="1028"/>
                                        </p:tgtEl>
                                      </p:cBhvr>
                                    </p:animEffect>
                                    <p:anim calcmode="lin" valueType="num">
                                      <p:cBhvr>
                                        <p:cTn id="36" dur="1000" fill="hold"/>
                                        <p:tgtEl>
                                          <p:spTgt spid="1028"/>
                                        </p:tgtEl>
                                        <p:attrNameLst>
                                          <p:attrName>ppt_x</p:attrName>
                                        </p:attrNameLst>
                                      </p:cBhvr>
                                      <p:tavLst>
                                        <p:tav tm="0">
                                          <p:val>
                                            <p:strVal val="#ppt_x"/>
                                          </p:val>
                                        </p:tav>
                                        <p:tav tm="100000">
                                          <p:val>
                                            <p:strVal val="#ppt_x"/>
                                          </p:val>
                                        </p:tav>
                                      </p:tavLst>
                                    </p:anim>
                                    <p:anim calcmode="lin" valueType="num">
                                      <p:cBhvr>
                                        <p:cTn id="37"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fade">
                                      <p:cBhvr>
                                        <p:cTn id="42" dur="1000"/>
                                        <p:tgtEl>
                                          <p:spTgt spid="1026"/>
                                        </p:tgtEl>
                                      </p:cBhvr>
                                    </p:animEffect>
                                    <p:anim calcmode="lin" valueType="num">
                                      <p:cBhvr>
                                        <p:cTn id="43" dur="1000" fill="hold"/>
                                        <p:tgtEl>
                                          <p:spTgt spid="1026"/>
                                        </p:tgtEl>
                                        <p:attrNameLst>
                                          <p:attrName>ppt_x</p:attrName>
                                        </p:attrNameLst>
                                      </p:cBhvr>
                                      <p:tavLst>
                                        <p:tav tm="0">
                                          <p:val>
                                            <p:strVal val="#ppt_x"/>
                                          </p:val>
                                        </p:tav>
                                        <p:tav tm="100000">
                                          <p:val>
                                            <p:strVal val="#ppt_x"/>
                                          </p:val>
                                        </p:tav>
                                      </p:tavLst>
                                    </p:anim>
                                    <p:anim calcmode="lin" valueType="num">
                                      <p:cBhvr>
                                        <p:cTn id="4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3A808E-4871-42B4-B229-354B8E7F11AD}"/>
              </a:ext>
            </a:extLst>
          </p:cNvPr>
          <p:cNvSpPr txBox="1"/>
          <p:nvPr/>
        </p:nvSpPr>
        <p:spPr>
          <a:xfrm>
            <a:off x="6643874" y="2140259"/>
            <a:ext cx="1824586" cy="923330"/>
          </a:xfrm>
          <a:prstGeom prst="rect">
            <a:avLst/>
          </a:prstGeom>
          <a:solidFill>
            <a:srgbClr val="FFC000"/>
          </a:solidFill>
          <a:ln>
            <a:solidFill>
              <a:schemeClr val="tx1"/>
            </a:solidFill>
          </a:ln>
        </p:spPr>
        <p:txBody>
          <a:bodyPr wrap="square" rtlCol="0">
            <a:spAutoFit/>
          </a:bodyPr>
          <a:lstStyle/>
          <a:p>
            <a:pPr marL="684213" indent="-684213"/>
            <a:r>
              <a:rPr lang="en-US" dirty="0"/>
              <a:t>Step 2: Evaluate System Efficiency</a:t>
            </a:r>
          </a:p>
        </p:txBody>
      </p:sp>
      <p:sp>
        <p:nvSpPr>
          <p:cNvPr id="8" name="TextBox 7">
            <a:extLst>
              <a:ext uri="{FF2B5EF4-FFF2-40B4-BE49-F238E27FC236}">
                <a16:creationId xmlns:a16="http://schemas.microsoft.com/office/drawing/2014/main" id="{1D9E7BDD-FC92-48B4-8524-3730ABF1BE5B}"/>
              </a:ext>
            </a:extLst>
          </p:cNvPr>
          <p:cNvSpPr txBox="1"/>
          <p:nvPr/>
        </p:nvSpPr>
        <p:spPr>
          <a:xfrm>
            <a:off x="9086207" y="3011190"/>
            <a:ext cx="1634037" cy="369332"/>
          </a:xfrm>
          <a:prstGeom prst="rect">
            <a:avLst/>
          </a:prstGeom>
          <a:noFill/>
        </p:spPr>
        <p:txBody>
          <a:bodyPr wrap="none" rtlCol="0">
            <a:spAutoFit/>
          </a:bodyPr>
          <a:lstStyle/>
          <a:p>
            <a:r>
              <a:rPr lang="en-US" dirty="0"/>
              <a:t>Feedback loops</a:t>
            </a:r>
          </a:p>
        </p:txBody>
      </p:sp>
      <p:sp>
        <p:nvSpPr>
          <p:cNvPr id="10" name="TextBox 9">
            <a:extLst>
              <a:ext uri="{FF2B5EF4-FFF2-40B4-BE49-F238E27FC236}">
                <a16:creationId xmlns:a16="http://schemas.microsoft.com/office/drawing/2014/main" id="{F8FFABFF-1A57-461C-BDD6-1A9928E022D1}"/>
              </a:ext>
            </a:extLst>
          </p:cNvPr>
          <p:cNvSpPr txBox="1"/>
          <p:nvPr/>
        </p:nvSpPr>
        <p:spPr>
          <a:xfrm>
            <a:off x="9086207" y="1092279"/>
            <a:ext cx="1791452" cy="369332"/>
          </a:xfrm>
          <a:prstGeom prst="rect">
            <a:avLst/>
          </a:prstGeom>
          <a:noFill/>
        </p:spPr>
        <p:txBody>
          <a:bodyPr wrap="none" rtlCol="0">
            <a:spAutoFit/>
          </a:bodyPr>
          <a:lstStyle/>
          <a:p>
            <a:r>
              <a:rPr lang="en-US" dirty="0"/>
              <a:t>Cascading events</a:t>
            </a:r>
          </a:p>
        </p:txBody>
      </p:sp>
      <p:sp>
        <p:nvSpPr>
          <p:cNvPr id="12" name="TextBox 11">
            <a:extLst>
              <a:ext uri="{FF2B5EF4-FFF2-40B4-BE49-F238E27FC236}">
                <a16:creationId xmlns:a16="http://schemas.microsoft.com/office/drawing/2014/main" id="{700061B9-45D5-46B2-89BD-20E23E0A112A}"/>
              </a:ext>
            </a:extLst>
          </p:cNvPr>
          <p:cNvSpPr txBox="1"/>
          <p:nvPr/>
        </p:nvSpPr>
        <p:spPr>
          <a:xfrm>
            <a:off x="9109778" y="1870877"/>
            <a:ext cx="976742" cy="369332"/>
          </a:xfrm>
          <a:prstGeom prst="rect">
            <a:avLst/>
          </a:prstGeom>
          <a:noFill/>
        </p:spPr>
        <p:txBody>
          <a:bodyPr wrap="none" rtlCol="0">
            <a:spAutoFit/>
          </a:bodyPr>
          <a:lstStyle/>
          <a:p>
            <a:r>
              <a:rPr lang="en-US" dirty="0"/>
              <a:t>Reworks</a:t>
            </a:r>
          </a:p>
        </p:txBody>
      </p:sp>
      <p:sp>
        <p:nvSpPr>
          <p:cNvPr id="14" name="TextBox 13">
            <a:extLst>
              <a:ext uri="{FF2B5EF4-FFF2-40B4-BE49-F238E27FC236}">
                <a16:creationId xmlns:a16="http://schemas.microsoft.com/office/drawing/2014/main" id="{A6013584-9329-4B15-926B-C0937ED59400}"/>
              </a:ext>
            </a:extLst>
          </p:cNvPr>
          <p:cNvSpPr txBox="1"/>
          <p:nvPr/>
        </p:nvSpPr>
        <p:spPr>
          <a:xfrm>
            <a:off x="9086207" y="2408679"/>
            <a:ext cx="1204048" cy="369332"/>
          </a:xfrm>
          <a:prstGeom prst="rect">
            <a:avLst/>
          </a:prstGeom>
          <a:noFill/>
        </p:spPr>
        <p:txBody>
          <a:bodyPr wrap="none" rtlCol="0">
            <a:spAutoFit/>
          </a:bodyPr>
          <a:lstStyle/>
          <a:p>
            <a:r>
              <a:rPr lang="en-US" dirty="0"/>
              <a:t>Reflex Arcs</a:t>
            </a:r>
          </a:p>
        </p:txBody>
      </p:sp>
      <p:sp>
        <p:nvSpPr>
          <p:cNvPr id="16" name="TextBox 15">
            <a:extLst>
              <a:ext uri="{FF2B5EF4-FFF2-40B4-BE49-F238E27FC236}">
                <a16:creationId xmlns:a16="http://schemas.microsoft.com/office/drawing/2014/main" id="{F4B54D84-05C4-4147-8719-FAEBBD82C0FD}"/>
              </a:ext>
            </a:extLst>
          </p:cNvPr>
          <p:cNvSpPr txBox="1"/>
          <p:nvPr/>
        </p:nvSpPr>
        <p:spPr>
          <a:xfrm>
            <a:off x="4819213" y="4347274"/>
            <a:ext cx="1231171" cy="369332"/>
          </a:xfrm>
          <a:prstGeom prst="rect">
            <a:avLst/>
          </a:prstGeom>
          <a:noFill/>
        </p:spPr>
        <p:txBody>
          <a:bodyPr wrap="none" rtlCol="0">
            <a:spAutoFit/>
          </a:bodyPr>
          <a:lstStyle/>
          <a:p>
            <a:r>
              <a:rPr lang="en-US" dirty="0"/>
              <a:t>Emergence</a:t>
            </a:r>
          </a:p>
        </p:txBody>
      </p:sp>
      <p:sp>
        <p:nvSpPr>
          <p:cNvPr id="18" name="TextBox 17">
            <a:extLst>
              <a:ext uri="{FF2B5EF4-FFF2-40B4-BE49-F238E27FC236}">
                <a16:creationId xmlns:a16="http://schemas.microsoft.com/office/drawing/2014/main" id="{E925B011-BC87-4781-BD7F-5888563E719D}"/>
              </a:ext>
            </a:extLst>
          </p:cNvPr>
          <p:cNvSpPr txBox="1"/>
          <p:nvPr/>
        </p:nvSpPr>
        <p:spPr>
          <a:xfrm>
            <a:off x="3596993" y="5098594"/>
            <a:ext cx="3674660" cy="369332"/>
          </a:xfrm>
          <a:prstGeom prst="rect">
            <a:avLst/>
          </a:prstGeom>
          <a:solidFill>
            <a:srgbClr val="FFC000"/>
          </a:solidFill>
          <a:ln>
            <a:solidFill>
              <a:schemeClr val="tx1"/>
            </a:solidFill>
          </a:ln>
        </p:spPr>
        <p:txBody>
          <a:bodyPr wrap="none" rtlCol="0">
            <a:spAutoFit/>
          </a:bodyPr>
          <a:lstStyle/>
          <a:p>
            <a:r>
              <a:rPr lang="en-US" dirty="0"/>
              <a:t>Step 3: Evaluate System Effectiveness</a:t>
            </a:r>
          </a:p>
        </p:txBody>
      </p:sp>
      <p:sp>
        <p:nvSpPr>
          <p:cNvPr id="20" name="TextBox 19">
            <a:extLst>
              <a:ext uri="{FF2B5EF4-FFF2-40B4-BE49-F238E27FC236}">
                <a16:creationId xmlns:a16="http://schemas.microsoft.com/office/drawing/2014/main" id="{607603F2-D93A-46B6-9B03-57F7D0CE1B26}"/>
              </a:ext>
            </a:extLst>
          </p:cNvPr>
          <p:cNvSpPr txBox="1"/>
          <p:nvPr/>
        </p:nvSpPr>
        <p:spPr>
          <a:xfrm>
            <a:off x="5023579" y="6241146"/>
            <a:ext cx="830677" cy="369332"/>
          </a:xfrm>
          <a:prstGeom prst="rect">
            <a:avLst/>
          </a:prstGeom>
          <a:noFill/>
        </p:spPr>
        <p:txBody>
          <a:bodyPr wrap="none" rtlCol="0">
            <a:spAutoFit/>
          </a:bodyPr>
          <a:lstStyle/>
          <a:p>
            <a:r>
              <a:rPr lang="en-US" dirty="0"/>
              <a:t>Holism</a:t>
            </a:r>
          </a:p>
        </p:txBody>
      </p:sp>
      <p:sp>
        <p:nvSpPr>
          <p:cNvPr id="22" name="TextBox 21">
            <a:extLst>
              <a:ext uri="{FF2B5EF4-FFF2-40B4-BE49-F238E27FC236}">
                <a16:creationId xmlns:a16="http://schemas.microsoft.com/office/drawing/2014/main" id="{30A2FEE6-50A6-4663-BDA8-6B7D46515BFA}"/>
              </a:ext>
            </a:extLst>
          </p:cNvPr>
          <p:cNvSpPr txBox="1"/>
          <p:nvPr/>
        </p:nvSpPr>
        <p:spPr>
          <a:xfrm>
            <a:off x="858759" y="2096399"/>
            <a:ext cx="1590985" cy="923330"/>
          </a:xfrm>
          <a:prstGeom prst="rect">
            <a:avLst/>
          </a:prstGeom>
          <a:solidFill>
            <a:srgbClr val="FFC000"/>
          </a:solidFill>
          <a:ln>
            <a:solidFill>
              <a:schemeClr val="tx1"/>
            </a:solidFill>
          </a:ln>
        </p:spPr>
        <p:txBody>
          <a:bodyPr wrap="square" rtlCol="0">
            <a:spAutoFit/>
          </a:bodyPr>
          <a:lstStyle/>
          <a:p>
            <a:pPr marL="684213" indent="-684213"/>
            <a:r>
              <a:rPr lang="en-US" dirty="0"/>
              <a:t>Step 1: Define the System</a:t>
            </a:r>
          </a:p>
        </p:txBody>
      </p:sp>
      <p:sp>
        <p:nvSpPr>
          <p:cNvPr id="24" name="TextBox 23">
            <a:extLst>
              <a:ext uri="{FF2B5EF4-FFF2-40B4-BE49-F238E27FC236}">
                <a16:creationId xmlns:a16="http://schemas.microsoft.com/office/drawing/2014/main" id="{B9C5EF09-03E3-4FA7-ABFC-6956AA6B303E}"/>
              </a:ext>
            </a:extLst>
          </p:cNvPr>
          <p:cNvSpPr txBox="1"/>
          <p:nvPr/>
        </p:nvSpPr>
        <p:spPr>
          <a:xfrm>
            <a:off x="2769328" y="3354144"/>
            <a:ext cx="1245854" cy="369332"/>
          </a:xfrm>
          <a:prstGeom prst="rect">
            <a:avLst/>
          </a:prstGeom>
          <a:noFill/>
        </p:spPr>
        <p:txBody>
          <a:bodyPr wrap="none" rtlCol="0">
            <a:spAutoFit/>
          </a:bodyPr>
          <a:lstStyle/>
          <a:p>
            <a:r>
              <a:rPr lang="en-US" dirty="0"/>
              <a:t>Boundaries</a:t>
            </a:r>
          </a:p>
        </p:txBody>
      </p:sp>
      <p:sp>
        <p:nvSpPr>
          <p:cNvPr id="28" name="TextBox 27">
            <a:extLst>
              <a:ext uri="{FF2B5EF4-FFF2-40B4-BE49-F238E27FC236}">
                <a16:creationId xmlns:a16="http://schemas.microsoft.com/office/drawing/2014/main" id="{2440F440-491E-42E9-A567-14BDA4A1F7E2}"/>
              </a:ext>
            </a:extLst>
          </p:cNvPr>
          <p:cNvSpPr txBox="1"/>
          <p:nvPr/>
        </p:nvSpPr>
        <p:spPr>
          <a:xfrm>
            <a:off x="4530957" y="2418535"/>
            <a:ext cx="1797543" cy="369332"/>
          </a:xfrm>
          <a:prstGeom prst="rect">
            <a:avLst/>
          </a:prstGeom>
          <a:noFill/>
        </p:spPr>
        <p:txBody>
          <a:bodyPr wrap="none" rtlCol="0">
            <a:spAutoFit/>
          </a:bodyPr>
          <a:lstStyle/>
          <a:p>
            <a:r>
              <a:rPr lang="en-US" dirty="0"/>
              <a:t>Interdependence</a:t>
            </a:r>
          </a:p>
        </p:txBody>
      </p:sp>
      <p:cxnSp>
        <p:nvCxnSpPr>
          <p:cNvPr id="32" name="Straight Arrow Connector 31">
            <a:extLst>
              <a:ext uri="{FF2B5EF4-FFF2-40B4-BE49-F238E27FC236}">
                <a16:creationId xmlns:a16="http://schemas.microsoft.com/office/drawing/2014/main" id="{3B1808FE-E41C-41AA-B599-29EB046B93B2}"/>
              </a:ext>
            </a:extLst>
          </p:cNvPr>
          <p:cNvCxnSpPr>
            <a:cxnSpLocks/>
            <a:stCxn id="22" idx="3"/>
            <a:endCxn id="60" idx="1"/>
          </p:cNvCxnSpPr>
          <p:nvPr/>
        </p:nvCxnSpPr>
        <p:spPr>
          <a:xfrm flipV="1">
            <a:off x="2449744" y="1704568"/>
            <a:ext cx="401179" cy="8534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FB99A2D-E47E-40DD-9894-C6CD25913957}"/>
              </a:ext>
            </a:extLst>
          </p:cNvPr>
          <p:cNvCxnSpPr>
            <a:cxnSpLocks/>
            <a:stCxn id="28" idx="3"/>
            <a:endCxn id="6" idx="1"/>
          </p:cNvCxnSpPr>
          <p:nvPr/>
        </p:nvCxnSpPr>
        <p:spPr>
          <a:xfrm flipV="1">
            <a:off x="6328500" y="2601924"/>
            <a:ext cx="315374" cy="127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C0E2BBF-8B0A-4907-9761-B5E8448ABA15}"/>
              </a:ext>
            </a:extLst>
          </p:cNvPr>
          <p:cNvCxnSpPr>
            <a:cxnSpLocks/>
            <a:stCxn id="6" idx="3"/>
            <a:endCxn id="8" idx="1"/>
          </p:cNvCxnSpPr>
          <p:nvPr/>
        </p:nvCxnSpPr>
        <p:spPr>
          <a:xfrm>
            <a:off x="8468460" y="2601924"/>
            <a:ext cx="617747" cy="59393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35557BD-E451-480A-9E70-09CC76523E73}"/>
              </a:ext>
            </a:extLst>
          </p:cNvPr>
          <p:cNvCxnSpPr>
            <a:cxnSpLocks/>
            <a:stCxn id="6" idx="3"/>
            <a:endCxn id="10" idx="1"/>
          </p:cNvCxnSpPr>
          <p:nvPr/>
        </p:nvCxnSpPr>
        <p:spPr>
          <a:xfrm flipV="1">
            <a:off x="8468460" y="1276945"/>
            <a:ext cx="617747" cy="132497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0F717AA-EC09-4944-943A-94767A23C027}"/>
              </a:ext>
            </a:extLst>
          </p:cNvPr>
          <p:cNvCxnSpPr>
            <a:cxnSpLocks/>
            <a:stCxn id="6" idx="3"/>
            <a:endCxn id="12" idx="1"/>
          </p:cNvCxnSpPr>
          <p:nvPr/>
        </p:nvCxnSpPr>
        <p:spPr>
          <a:xfrm flipV="1">
            <a:off x="8468460" y="2055543"/>
            <a:ext cx="641318" cy="54638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A0A672D-98CB-4451-B423-5AB385D41026}"/>
              </a:ext>
            </a:extLst>
          </p:cNvPr>
          <p:cNvCxnSpPr>
            <a:cxnSpLocks/>
            <a:stCxn id="6" idx="3"/>
            <a:endCxn id="14" idx="1"/>
          </p:cNvCxnSpPr>
          <p:nvPr/>
        </p:nvCxnSpPr>
        <p:spPr>
          <a:xfrm flipV="1">
            <a:off x="8468460" y="2593345"/>
            <a:ext cx="617747" cy="857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64F5DAA-C00E-4B3E-9922-E1271A6A39D0}"/>
              </a:ext>
            </a:extLst>
          </p:cNvPr>
          <p:cNvCxnSpPr>
            <a:cxnSpLocks/>
            <a:stCxn id="16" idx="2"/>
            <a:endCxn id="18" idx="0"/>
          </p:cNvCxnSpPr>
          <p:nvPr/>
        </p:nvCxnSpPr>
        <p:spPr>
          <a:xfrm flipH="1">
            <a:off x="5434323" y="4716606"/>
            <a:ext cx="476" cy="3819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76F50C18-9019-4E5B-A184-2C66DD3A2F3E}"/>
              </a:ext>
            </a:extLst>
          </p:cNvPr>
          <p:cNvCxnSpPr>
            <a:cxnSpLocks/>
            <a:endCxn id="20" idx="0"/>
          </p:cNvCxnSpPr>
          <p:nvPr/>
        </p:nvCxnSpPr>
        <p:spPr>
          <a:xfrm>
            <a:off x="5434323" y="5750561"/>
            <a:ext cx="4595" cy="49058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4109F0F3-F186-4606-A316-CDFDA5238192}"/>
              </a:ext>
            </a:extLst>
          </p:cNvPr>
          <p:cNvCxnSpPr>
            <a:cxnSpLocks/>
            <a:stCxn id="22" idx="3"/>
            <a:endCxn id="24" idx="1"/>
          </p:cNvCxnSpPr>
          <p:nvPr/>
        </p:nvCxnSpPr>
        <p:spPr>
          <a:xfrm>
            <a:off x="2449744" y="2558064"/>
            <a:ext cx="319584" cy="9807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457C8A4-08C7-4AEC-B27C-97455E1430BA}"/>
              </a:ext>
            </a:extLst>
          </p:cNvPr>
          <p:cNvCxnSpPr>
            <a:cxnSpLocks/>
            <a:stCxn id="6" idx="3"/>
            <a:endCxn id="27" idx="1"/>
          </p:cNvCxnSpPr>
          <p:nvPr/>
        </p:nvCxnSpPr>
        <p:spPr>
          <a:xfrm>
            <a:off x="8468460" y="2601924"/>
            <a:ext cx="641318" cy="1352566"/>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95C8008-9255-4F0C-A329-227E10448378}"/>
              </a:ext>
            </a:extLst>
          </p:cNvPr>
          <p:cNvSpPr txBox="1"/>
          <p:nvPr/>
        </p:nvSpPr>
        <p:spPr>
          <a:xfrm>
            <a:off x="9109778" y="3769824"/>
            <a:ext cx="817083" cy="369332"/>
          </a:xfrm>
          <a:prstGeom prst="rect">
            <a:avLst/>
          </a:prstGeom>
          <a:noFill/>
        </p:spPr>
        <p:txBody>
          <a:bodyPr wrap="none" rtlCol="0">
            <a:spAutoFit/>
          </a:bodyPr>
          <a:lstStyle/>
          <a:p>
            <a:r>
              <a:rPr lang="en-US" dirty="0"/>
              <a:t>Others</a:t>
            </a:r>
          </a:p>
        </p:txBody>
      </p:sp>
      <p:cxnSp>
        <p:nvCxnSpPr>
          <p:cNvPr id="52" name="Straight Arrow Connector 51">
            <a:extLst>
              <a:ext uri="{FF2B5EF4-FFF2-40B4-BE49-F238E27FC236}">
                <a16:creationId xmlns:a16="http://schemas.microsoft.com/office/drawing/2014/main" id="{EF8EC698-4A01-4584-BB52-397C1E457CE6}"/>
              </a:ext>
            </a:extLst>
          </p:cNvPr>
          <p:cNvCxnSpPr>
            <a:cxnSpLocks/>
            <a:stCxn id="22" idx="3"/>
            <a:endCxn id="55" idx="1"/>
          </p:cNvCxnSpPr>
          <p:nvPr/>
        </p:nvCxnSpPr>
        <p:spPr>
          <a:xfrm>
            <a:off x="2449744" y="2558064"/>
            <a:ext cx="498855" cy="3693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DC781B7F-C398-4C4E-86BE-454279E10C8E}"/>
              </a:ext>
            </a:extLst>
          </p:cNvPr>
          <p:cNvSpPr txBox="1"/>
          <p:nvPr/>
        </p:nvSpPr>
        <p:spPr>
          <a:xfrm>
            <a:off x="2948599" y="2742730"/>
            <a:ext cx="665247" cy="369332"/>
          </a:xfrm>
          <a:prstGeom prst="rect">
            <a:avLst/>
          </a:prstGeom>
          <a:noFill/>
        </p:spPr>
        <p:txBody>
          <a:bodyPr wrap="none" rtlCol="0">
            <a:spAutoFit/>
          </a:bodyPr>
          <a:lstStyle/>
          <a:p>
            <a:r>
              <a:rPr lang="en-US" dirty="0"/>
              <a:t>Scale</a:t>
            </a:r>
          </a:p>
        </p:txBody>
      </p:sp>
      <p:cxnSp>
        <p:nvCxnSpPr>
          <p:cNvPr id="39" name="Straight Arrow Connector 38">
            <a:extLst>
              <a:ext uri="{FF2B5EF4-FFF2-40B4-BE49-F238E27FC236}">
                <a16:creationId xmlns:a16="http://schemas.microsoft.com/office/drawing/2014/main" id="{1079DB70-1524-416A-95EF-27E3E975E210}"/>
              </a:ext>
            </a:extLst>
          </p:cNvPr>
          <p:cNvCxnSpPr>
            <a:cxnSpLocks/>
            <a:stCxn id="22" idx="3"/>
            <a:endCxn id="43" idx="1"/>
          </p:cNvCxnSpPr>
          <p:nvPr/>
        </p:nvCxnSpPr>
        <p:spPr>
          <a:xfrm flipV="1">
            <a:off x="2449744" y="2315982"/>
            <a:ext cx="498855" cy="2420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24796CF-8872-4667-8A9C-3442E6B95D17}"/>
              </a:ext>
            </a:extLst>
          </p:cNvPr>
          <p:cNvSpPr txBox="1"/>
          <p:nvPr/>
        </p:nvSpPr>
        <p:spPr>
          <a:xfrm>
            <a:off x="2948599" y="2131316"/>
            <a:ext cx="756746" cy="369332"/>
          </a:xfrm>
          <a:prstGeom prst="rect">
            <a:avLst/>
          </a:prstGeom>
          <a:noFill/>
        </p:spPr>
        <p:txBody>
          <a:bodyPr wrap="none" rtlCol="0">
            <a:spAutoFit/>
          </a:bodyPr>
          <a:lstStyle/>
          <a:p>
            <a:r>
              <a:rPr lang="en-US" dirty="0"/>
              <a:t>Levels</a:t>
            </a:r>
          </a:p>
        </p:txBody>
      </p:sp>
      <p:sp>
        <p:nvSpPr>
          <p:cNvPr id="60" name="TextBox 59">
            <a:extLst>
              <a:ext uri="{FF2B5EF4-FFF2-40B4-BE49-F238E27FC236}">
                <a16:creationId xmlns:a16="http://schemas.microsoft.com/office/drawing/2014/main" id="{F819E8D9-0F04-4E77-A6BE-A0AEC8387672}"/>
              </a:ext>
            </a:extLst>
          </p:cNvPr>
          <p:cNvSpPr txBox="1"/>
          <p:nvPr/>
        </p:nvSpPr>
        <p:spPr>
          <a:xfrm>
            <a:off x="2850923" y="1519902"/>
            <a:ext cx="704732" cy="369332"/>
          </a:xfrm>
          <a:prstGeom prst="rect">
            <a:avLst/>
          </a:prstGeom>
          <a:noFill/>
        </p:spPr>
        <p:txBody>
          <a:bodyPr wrap="square" rtlCol="0">
            <a:spAutoFit/>
          </a:bodyPr>
          <a:lstStyle/>
          <a:p>
            <a:r>
              <a:rPr lang="en-US" dirty="0"/>
              <a:t>Parts</a:t>
            </a:r>
          </a:p>
        </p:txBody>
      </p:sp>
      <p:sp>
        <p:nvSpPr>
          <p:cNvPr id="99" name="Right Brace 98">
            <a:extLst>
              <a:ext uri="{FF2B5EF4-FFF2-40B4-BE49-F238E27FC236}">
                <a16:creationId xmlns:a16="http://schemas.microsoft.com/office/drawing/2014/main" id="{5E6BC661-C3A6-411C-B5E8-98CA2D412B2D}"/>
              </a:ext>
            </a:extLst>
          </p:cNvPr>
          <p:cNvSpPr/>
          <p:nvPr/>
        </p:nvSpPr>
        <p:spPr>
          <a:xfrm>
            <a:off x="3845941" y="1535917"/>
            <a:ext cx="364690" cy="2233907"/>
          </a:xfrm>
          <a:prstGeom prst="rightBrace">
            <a:avLst>
              <a:gd name="adj1" fmla="val 112847"/>
              <a:gd name="adj2" fmla="val 47864"/>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57150">
                <a:solidFill>
                  <a:schemeClr val="tx1"/>
                </a:solidFill>
              </a:ln>
            </a:endParaRPr>
          </a:p>
        </p:txBody>
      </p:sp>
      <p:cxnSp>
        <p:nvCxnSpPr>
          <p:cNvPr id="189" name="Straight Arrow Connector 188">
            <a:extLst>
              <a:ext uri="{FF2B5EF4-FFF2-40B4-BE49-F238E27FC236}">
                <a16:creationId xmlns:a16="http://schemas.microsoft.com/office/drawing/2014/main" id="{4AA8A5C1-C7D0-48BE-B2D6-145B9ECB5065}"/>
              </a:ext>
            </a:extLst>
          </p:cNvPr>
          <p:cNvCxnSpPr>
            <a:cxnSpLocks/>
            <a:stCxn id="28" idx="2"/>
            <a:endCxn id="16" idx="0"/>
          </p:cNvCxnSpPr>
          <p:nvPr/>
        </p:nvCxnSpPr>
        <p:spPr>
          <a:xfrm>
            <a:off x="5429729" y="2787867"/>
            <a:ext cx="5070" cy="155940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D88DCDB2-980C-493D-AA36-91460495ACF8}"/>
              </a:ext>
            </a:extLst>
          </p:cNvPr>
          <p:cNvCxnSpPr>
            <a:cxnSpLocks/>
            <a:stCxn id="99" idx="1"/>
            <a:endCxn id="28" idx="1"/>
          </p:cNvCxnSpPr>
          <p:nvPr/>
        </p:nvCxnSpPr>
        <p:spPr>
          <a:xfrm flipV="1">
            <a:off x="4210631" y="2603201"/>
            <a:ext cx="320326" cy="195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68E0D796-31F7-44AE-B72E-4684C05DF734}"/>
              </a:ext>
            </a:extLst>
          </p:cNvPr>
          <p:cNvSpPr>
            <a:spLocks noGrp="1"/>
          </p:cNvSpPr>
          <p:nvPr>
            <p:ph type="title"/>
          </p:nvPr>
        </p:nvSpPr>
        <p:spPr>
          <a:xfrm>
            <a:off x="838200" y="47483"/>
            <a:ext cx="10515600" cy="1325563"/>
          </a:xfrm>
        </p:spPr>
        <p:txBody>
          <a:bodyPr/>
          <a:lstStyle/>
          <a:p>
            <a:pPr algn="ctr"/>
            <a:r>
              <a:rPr lang="en-US" dirty="0"/>
              <a:t>Applying System Evaluation Theory (SET)</a:t>
            </a:r>
          </a:p>
        </p:txBody>
      </p:sp>
      <p:sp>
        <p:nvSpPr>
          <p:cNvPr id="2" name="Rectangle 1">
            <a:extLst>
              <a:ext uri="{FF2B5EF4-FFF2-40B4-BE49-F238E27FC236}">
                <a16:creationId xmlns:a16="http://schemas.microsoft.com/office/drawing/2014/main" id="{F5456858-B54E-BB68-CD94-B7C11FAF6DC3}"/>
              </a:ext>
            </a:extLst>
          </p:cNvPr>
          <p:cNvSpPr/>
          <p:nvPr/>
        </p:nvSpPr>
        <p:spPr>
          <a:xfrm>
            <a:off x="500852" y="1276944"/>
            <a:ext cx="4068402" cy="273906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2DB16921-8325-5896-DCD6-06A6C3DB7FB9}"/>
              </a:ext>
            </a:extLst>
          </p:cNvPr>
          <p:cNvSpPr txBox="1"/>
          <p:nvPr/>
        </p:nvSpPr>
        <p:spPr>
          <a:xfrm>
            <a:off x="8308466" y="5219847"/>
            <a:ext cx="3236789" cy="1323439"/>
          </a:xfrm>
          <a:prstGeom prst="rect">
            <a:avLst/>
          </a:prstGeom>
          <a:noFill/>
        </p:spPr>
        <p:txBody>
          <a:bodyPr wrap="square" rtlCol="0">
            <a:spAutoFit/>
          </a:bodyPr>
          <a:lstStyle/>
          <a:p>
            <a:pPr marL="627063" indent="-627063"/>
            <a:r>
              <a:rPr lang="en-US" sz="2000" dirty="0"/>
              <a:t>Note:  System refers to the complex intervention that is acting as a system.</a:t>
            </a:r>
          </a:p>
        </p:txBody>
      </p:sp>
      <p:sp>
        <p:nvSpPr>
          <p:cNvPr id="3" name="TextBox 2">
            <a:extLst>
              <a:ext uri="{FF2B5EF4-FFF2-40B4-BE49-F238E27FC236}">
                <a16:creationId xmlns:a16="http://schemas.microsoft.com/office/drawing/2014/main" id="{20707ED9-9433-548F-AFF5-A39A92142124}"/>
              </a:ext>
            </a:extLst>
          </p:cNvPr>
          <p:cNvSpPr txBox="1"/>
          <p:nvPr/>
        </p:nvSpPr>
        <p:spPr>
          <a:xfrm>
            <a:off x="6303759" y="3129459"/>
            <a:ext cx="2485360" cy="338554"/>
          </a:xfrm>
          <a:prstGeom prst="rect">
            <a:avLst/>
          </a:prstGeom>
          <a:noFill/>
        </p:spPr>
        <p:txBody>
          <a:bodyPr wrap="none" rtlCol="0">
            <a:spAutoFit/>
          </a:bodyPr>
          <a:lstStyle/>
          <a:p>
            <a:r>
              <a:rPr lang="en-US" sz="1600" dirty="0"/>
              <a:t>Evaluate interdependencies</a:t>
            </a:r>
          </a:p>
        </p:txBody>
      </p:sp>
      <p:sp>
        <p:nvSpPr>
          <p:cNvPr id="4" name="TextBox 3">
            <a:extLst>
              <a:ext uri="{FF2B5EF4-FFF2-40B4-BE49-F238E27FC236}">
                <a16:creationId xmlns:a16="http://schemas.microsoft.com/office/drawing/2014/main" id="{F435F196-EBD2-DC5E-D052-D103098C89A4}"/>
              </a:ext>
            </a:extLst>
          </p:cNvPr>
          <p:cNvSpPr txBox="1"/>
          <p:nvPr/>
        </p:nvSpPr>
        <p:spPr>
          <a:xfrm>
            <a:off x="4498675" y="5480582"/>
            <a:ext cx="1865767" cy="338554"/>
          </a:xfrm>
          <a:prstGeom prst="rect">
            <a:avLst/>
          </a:prstGeom>
          <a:noFill/>
        </p:spPr>
        <p:txBody>
          <a:bodyPr wrap="none" rtlCol="0">
            <a:spAutoFit/>
          </a:bodyPr>
          <a:lstStyle/>
          <a:p>
            <a:r>
              <a:rPr lang="en-US" sz="1600" dirty="0"/>
              <a:t>Evaluate emergence</a:t>
            </a:r>
          </a:p>
        </p:txBody>
      </p:sp>
    </p:spTree>
    <p:extLst>
      <p:ext uri="{BB962C8B-B14F-4D97-AF65-F5344CB8AC3E}">
        <p14:creationId xmlns:p14="http://schemas.microsoft.com/office/powerpoint/2010/main" val="188809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FE0CD-ABD7-45D6-897C-D060402D536F}"/>
              </a:ext>
            </a:extLst>
          </p:cNvPr>
          <p:cNvSpPr>
            <a:spLocks noGrp="1"/>
          </p:cNvSpPr>
          <p:nvPr>
            <p:ph type="title"/>
          </p:nvPr>
        </p:nvSpPr>
        <p:spPr/>
        <p:txBody>
          <a:bodyPr/>
          <a:lstStyle/>
          <a:p>
            <a:pPr algn="ctr"/>
            <a:r>
              <a:rPr lang="en-US" dirty="0"/>
              <a:t>Step 1:  Define the System</a:t>
            </a:r>
          </a:p>
        </p:txBody>
      </p:sp>
      <p:pic>
        <p:nvPicPr>
          <p:cNvPr id="4" name="Picture 3">
            <a:extLst>
              <a:ext uri="{FF2B5EF4-FFF2-40B4-BE49-F238E27FC236}">
                <a16:creationId xmlns:a16="http://schemas.microsoft.com/office/drawing/2014/main" id="{8B56246E-0F1B-4935-8B76-9D437CBBB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412" y="1514651"/>
            <a:ext cx="8575176" cy="4822406"/>
          </a:xfrm>
          <a:prstGeom prst="rect">
            <a:avLst/>
          </a:prstGeom>
        </p:spPr>
      </p:pic>
    </p:spTree>
    <p:extLst>
      <p:ext uri="{BB962C8B-B14F-4D97-AF65-F5344CB8AC3E}">
        <p14:creationId xmlns:p14="http://schemas.microsoft.com/office/powerpoint/2010/main" val="35458970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4D48-0AC1-4E6E-917B-A54889B5089E}"/>
              </a:ext>
            </a:extLst>
          </p:cNvPr>
          <p:cNvSpPr>
            <a:spLocks noGrp="1"/>
          </p:cNvSpPr>
          <p:nvPr>
            <p:ph type="title"/>
          </p:nvPr>
        </p:nvSpPr>
        <p:spPr>
          <a:xfrm>
            <a:off x="2382302" y="-188625"/>
            <a:ext cx="7427396" cy="1325563"/>
          </a:xfrm>
        </p:spPr>
        <p:txBody>
          <a:bodyPr>
            <a:normAutofit/>
          </a:bodyPr>
          <a:lstStyle/>
          <a:p>
            <a:pPr algn="ctr"/>
            <a:r>
              <a:rPr lang="en-US" sz="4000" dirty="0"/>
              <a:t>Cardiac System of Care Case Study</a:t>
            </a:r>
          </a:p>
        </p:txBody>
      </p:sp>
      <p:pic>
        <p:nvPicPr>
          <p:cNvPr id="4" name="Picture 3">
            <a:extLst>
              <a:ext uri="{FF2B5EF4-FFF2-40B4-BE49-F238E27FC236}">
                <a16:creationId xmlns:a16="http://schemas.microsoft.com/office/drawing/2014/main" id="{7ADA28B3-D4B8-4043-BC66-94BB8CFA6CF1}"/>
              </a:ext>
            </a:extLst>
          </p:cNvPr>
          <p:cNvPicPr>
            <a:picLocks noChangeAspect="1"/>
          </p:cNvPicPr>
          <p:nvPr/>
        </p:nvPicPr>
        <p:blipFill rotWithShape="1">
          <a:blip r:embed="rId3">
            <a:extLst>
              <a:ext uri="{28A0092B-C50C-407E-A947-70E740481C1C}">
                <a14:useLocalDpi xmlns:a14="http://schemas.microsoft.com/office/drawing/2010/main" val="0"/>
              </a:ext>
            </a:extLst>
          </a:blip>
          <a:srcRect l="26918" t="3108" r="15107" b="21636"/>
          <a:stretch/>
        </p:blipFill>
        <p:spPr>
          <a:xfrm>
            <a:off x="112684" y="848484"/>
            <a:ext cx="7068368" cy="5161031"/>
          </a:xfrm>
          <a:prstGeom prst="rect">
            <a:avLst/>
          </a:prstGeom>
        </p:spPr>
      </p:pic>
      <p:pic>
        <p:nvPicPr>
          <p:cNvPr id="6" name="Picture 5" descr="A group of people sitting around a table&#10;&#10;Description automatically generated">
            <a:extLst>
              <a:ext uri="{FF2B5EF4-FFF2-40B4-BE49-F238E27FC236}">
                <a16:creationId xmlns:a16="http://schemas.microsoft.com/office/drawing/2014/main" id="{33ACD3EE-72B8-484D-8D97-9B408D6CCD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6537" y="2394587"/>
            <a:ext cx="4828032" cy="3614928"/>
          </a:xfrm>
          <a:prstGeom prst="rect">
            <a:avLst/>
          </a:prstGeom>
        </p:spPr>
      </p:pic>
    </p:spTree>
    <p:extLst>
      <p:ext uri="{BB962C8B-B14F-4D97-AF65-F5344CB8AC3E}">
        <p14:creationId xmlns:p14="http://schemas.microsoft.com/office/powerpoint/2010/main" val="1046702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45C4A4-5A1A-48CA-9EAA-C9E4B2DEF327}"/>
              </a:ext>
            </a:extLst>
          </p:cNvPr>
          <p:cNvPicPr>
            <a:picLocks noChangeAspect="1"/>
          </p:cNvPicPr>
          <p:nvPr/>
        </p:nvPicPr>
        <p:blipFill rotWithShape="1">
          <a:blip r:embed="rId3">
            <a:extLst>
              <a:ext uri="{28A0092B-C50C-407E-A947-70E740481C1C}">
                <a14:useLocalDpi xmlns:a14="http://schemas.microsoft.com/office/drawing/2010/main" val="0"/>
              </a:ext>
            </a:extLst>
          </a:blip>
          <a:srcRect l="27838" t="3435" r="16074" b="22781"/>
          <a:stretch/>
        </p:blipFill>
        <p:spPr>
          <a:xfrm>
            <a:off x="0" y="898973"/>
            <a:ext cx="6838365" cy="5060054"/>
          </a:xfrm>
          <a:prstGeom prst="rect">
            <a:avLst/>
          </a:prstGeom>
        </p:spPr>
      </p:pic>
      <p:pic>
        <p:nvPicPr>
          <p:cNvPr id="2050" name="Picture 2" descr="Improved healthcare delivery models across Africa transform industry, says  Frost and Sullivan - Cape Business News">
            <a:extLst>
              <a:ext uri="{FF2B5EF4-FFF2-40B4-BE49-F238E27FC236}">
                <a16:creationId xmlns:a16="http://schemas.microsoft.com/office/drawing/2014/main" id="{5A45B48D-B313-44FC-AFF3-3A7B8703D8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3555" y="1873035"/>
            <a:ext cx="5744993" cy="3220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0264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F3312D-3FC2-48BD-8B2C-0E6CA20E914D}"/>
              </a:ext>
            </a:extLst>
          </p:cNvPr>
          <p:cNvSpPr txBox="1"/>
          <p:nvPr/>
        </p:nvSpPr>
        <p:spPr>
          <a:xfrm flipH="1">
            <a:off x="9667867" y="1669159"/>
            <a:ext cx="1852354" cy="923330"/>
          </a:xfrm>
          <a:prstGeom prst="rect">
            <a:avLst/>
          </a:prstGeom>
          <a:noFill/>
          <a:ln>
            <a:solidFill>
              <a:schemeClr val="tx1"/>
            </a:solidFill>
          </a:ln>
        </p:spPr>
        <p:txBody>
          <a:bodyPr wrap="square" rtlCol="0">
            <a:spAutoFit/>
          </a:bodyPr>
          <a:lstStyle/>
          <a:p>
            <a:pPr algn="ctr"/>
            <a:r>
              <a:rPr lang="en-US" dirty="0"/>
              <a:t>Volunteer Emergency Medical Services</a:t>
            </a:r>
          </a:p>
        </p:txBody>
      </p:sp>
      <p:sp>
        <p:nvSpPr>
          <p:cNvPr id="5" name="TextBox 4">
            <a:extLst>
              <a:ext uri="{FF2B5EF4-FFF2-40B4-BE49-F238E27FC236}">
                <a16:creationId xmlns:a16="http://schemas.microsoft.com/office/drawing/2014/main" id="{FE93C575-7B78-40A5-99FB-DF0E13B708F5}"/>
              </a:ext>
            </a:extLst>
          </p:cNvPr>
          <p:cNvSpPr txBox="1"/>
          <p:nvPr/>
        </p:nvSpPr>
        <p:spPr>
          <a:xfrm flipH="1">
            <a:off x="6592540" y="4749565"/>
            <a:ext cx="1852354" cy="646331"/>
          </a:xfrm>
          <a:prstGeom prst="rect">
            <a:avLst/>
          </a:prstGeom>
          <a:noFill/>
          <a:ln>
            <a:solidFill>
              <a:schemeClr val="tx1"/>
            </a:solidFill>
          </a:ln>
        </p:spPr>
        <p:txBody>
          <a:bodyPr wrap="square" rtlCol="0">
            <a:spAutoFit/>
          </a:bodyPr>
          <a:lstStyle/>
          <a:p>
            <a:pPr algn="ctr"/>
            <a:r>
              <a:rPr lang="en-US" dirty="0"/>
              <a:t>Critical Access Hospital</a:t>
            </a:r>
          </a:p>
        </p:txBody>
      </p:sp>
      <p:sp>
        <p:nvSpPr>
          <p:cNvPr id="6" name="TextBox 5">
            <a:extLst>
              <a:ext uri="{FF2B5EF4-FFF2-40B4-BE49-F238E27FC236}">
                <a16:creationId xmlns:a16="http://schemas.microsoft.com/office/drawing/2014/main" id="{953F876B-B348-40FF-95D6-4DBA100D0F0E}"/>
              </a:ext>
            </a:extLst>
          </p:cNvPr>
          <p:cNvSpPr txBox="1"/>
          <p:nvPr/>
        </p:nvSpPr>
        <p:spPr>
          <a:xfrm flipH="1">
            <a:off x="9971857" y="3931549"/>
            <a:ext cx="1852354" cy="646331"/>
          </a:xfrm>
          <a:prstGeom prst="rect">
            <a:avLst/>
          </a:prstGeom>
          <a:noFill/>
          <a:ln>
            <a:solidFill>
              <a:schemeClr val="tx1"/>
            </a:solidFill>
          </a:ln>
        </p:spPr>
        <p:txBody>
          <a:bodyPr wrap="square" rtlCol="0">
            <a:spAutoFit/>
          </a:bodyPr>
          <a:lstStyle/>
          <a:p>
            <a:pPr algn="ctr"/>
            <a:r>
              <a:rPr lang="en-US" dirty="0"/>
              <a:t>Heart Hospital</a:t>
            </a:r>
          </a:p>
          <a:p>
            <a:pPr algn="ctr"/>
            <a:r>
              <a:rPr lang="en-US" dirty="0"/>
              <a:t>(definitive care)</a:t>
            </a:r>
          </a:p>
        </p:txBody>
      </p:sp>
      <p:sp>
        <p:nvSpPr>
          <p:cNvPr id="7" name="TextBox 6">
            <a:extLst>
              <a:ext uri="{FF2B5EF4-FFF2-40B4-BE49-F238E27FC236}">
                <a16:creationId xmlns:a16="http://schemas.microsoft.com/office/drawing/2014/main" id="{D250A15D-F842-4C58-82CD-373AA9D11E9F}"/>
              </a:ext>
            </a:extLst>
          </p:cNvPr>
          <p:cNvSpPr txBox="1"/>
          <p:nvPr/>
        </p:nvSpPr>
        <p:spPr>
          <a:xfrm flipH="1">
            <a:off x="7193568" y="1592759"/>
            <a:ext cx="1527463" cy="646331"/>
          </a:xfrm>
          <a:prstGeom prst="rect">
            <a:avLst/>
          </a:prstGeom>
          <a:noFill/>
          <a:ln>
            <a:solidFill>
              <a:schemeClr val="tx1"/>
            </a:solidFill>
          </a:ln>
        </p:spPr>
        <p:txBody>
          <a:bodyPr wrap="square" rtlCol="0">
            <a:spAutoFit/>
          </a:bodyPr>
          <a:lstStyle/>
          <a:p>
            <a:pPr algn="ctr"/>
            <a:r>
              <a:rPr lang="en-US" dirty="0"/>
              <a:t>Emergency Dispatch</a:t>
            </a:r>
          </a:p>
        </p:txBody>
      </p:sp>
      <p:sp>
        <p:nvSpPr>
          <p:cNvPr id="11" name="TextBox 10">
            <a:extLst>
              <a:ext uri="{FF2B5EF4-FFF2-40B4-BE49-F238E27FC236}">
                <a16:creationId xmlns:a16="http://schemas.microsoft.com/office/drawing/2014/main" id="{A1CEB119-CB9C-4E9C-964F-AE880D7857F4}"/>
              </a:ext>
            </a:extLst>
          </p:cNvPr>
          <p:cNvSpPr txBox="1"/>
          <p:nvPr/>
        </p:nvSpPr>
        <p:spPr>
          <a:xfrm flipH="1">
            <a:off x="7635983" y="2890066"/>
            <a:ext cx="1852354" cy="646331"/>
          </a:xfrm>
          <a:prstGeom prst="rect">
            <a:avLst/>
          </a:prstGeom>
          <a:noFill/>
          <a:ln>
            <a:solidFill>
              <a:schemeClr val="tx1"/>
            </a:solidFill>
          </a:ln>
        </p:spPr>
        <p:txBody>
          <a:bodyPr wrap="square" rtlCol="0">
            <a:spAutoFit/>
          </a:bodyPr>
          <a:lstStyle/>
          <a:p>
            <a:pPr algn="ctr"/>
            <a:r>
              <a:rPr lang="en-US" dirty="0"/>
              <a:t>EMS with Paramedic</a:t>
            </a:r>
          </a:p>
        </p:txBody>
      </p:sp>
      <p:pic>
        <p:nvPicPr>
          <p:cNvPr id="3" name="Picture 2">
            <a:extLst>
              <a:ext uri="{FF2B5EF4-FFF2-40B4-BE49-F238E27FC236}">
                <a16:creationId xmlns:a16="http://schemas.microsoft.com/office/drawing/2014/main" id="{93B13DF0-46AE-422E-BC24-627A36E440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5983" y="3648431"/>
            <a:ext cx="1864157" cy="989100"/>
          </a:xfrm>
          <a:prstGeom prst="rect">
            <a:avLst/>
          </a:prstGeom>
        </p:spPr>
      </p:pic>
      <p:pic>
        <p:nvPicPr>
          <p:cNvPr id="15" name="Picture 14">
            <a:extLst>
              <a:ext uri="{FF2B5EF4-FFF2-40B4-BE49-F238E27FC236}">
                <a16:creationId xmlns:a16="http://schemas.microsoft.com/office/drawing/2014/main" id="{EBF41FE7-6615-4EB2-87BB-0EEE5F9B13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6848" y="428452"/>
            <a:ext cx="1605710" cy="1178859"/>
          </a:xfrm>
          <a:prstGeom prst="rect">
            <a:avLst/>
          </a:prstGeom>
        </p:spPr>
      </p:pic>
      <p:pic>
        <p:nvPicPr>
          <p:cNvPr id="19" name="Picture 18">
            <a:extLst>
              <a:ext uri="{FF2B5EF4-FFF2-40B4-BE49-F238E27FC236}">
                <a16:creationId xmlns:a16="http://schemas.microsoft.com/office/drawing/2014/main" id="{36E7B0BC-AFC9-42B5-AEEA-4E50B7F1DD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3569" y="352506"/>
            <a:ext cx="1617105" cy="1039906"/>
          </a:xfrm>
          <a:prstGeom prst="rect">
            <a:avLst/>
          </a:prstGeom>
        </p:spPr>
      </p:pic>
      <p:pic>
        <p:nvPicPr>
          <p:cNvPr id="21" name="Picture 20">
            <a:extLst>
              <a:ext uri="{FF2B5EF4-FFF2-40B4-BE49-F238E27FC236}">
                <a16:creationId xmlns:a16="http://schemas.microsoft.com/office/drawing/2014/main" id="{2152898C-636E-4D54-B6C5-74DF6350AE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2540" y="5634381"/>
            <a:ext cx="1860987" cy="977018"/>
          </a:xfrm>
          <a:prstGeom prst="rect">
            <a:avLst/>
          </a:prstGeom>
        </p:spPr>
      </p:pic>
      <p:pic>
        <p:nvPicPr>
          <p:cNvPr id="24" name="Picture 23">
            <a:extLst>
              <a:ext uri="{FF2B5EF4-FFF2-40B4-BE49-F238E27FC236}">
                <a16:creationId xmlns:a16="http://schemas.microsoft.com/office/drawing/2014/main" id="{EC197179-4474-4C4F-B523-0D03161965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17493" y="4750074"/>
            <a:ext cx="1806718" cy="1312636"/>
          </a:xfrm>
          <a:prstGeom prst="rect">
            <a:avLst/>
          </a:prstGeom>
        </p:spPr>
      </p:pic>
      <p:pic>
        <p:nvPicPr>
          <p:cNvPr id="8" name="Picture 7">
            <a:extLst>
              <a:ext uri="{FF2B5EF4-FFF2-40B4-BE49-F238E27FC236}">
                <a16:creationId xmlns:a16="http://schemas.microsoft.com/office/drawing/2014/main" id="{737FA32E-1C7C-4739-9845-C20FF3FE6AB2}"/>
              </a:ext>
            </a:extLst>
          </p:cNvPr>
          <p:cNvPicPr>
            <a:picLocks noChangeAspect="1"/>
          </p:cNvPicPr>
          <p:nvPr/>
        </p:nvPicPr>
        <p:blipFill rotWithShape="1">
          <a:blip r:embed="rId8">
            <a:extLst>
              <a:ext uri="{28A0092B-C50C-407E-A947-70E740481C1C}">
                <a14:useLocalDpi xmlns:a14="http://schemas.microsoft.com/office/drawing/2010/main" val="0"/>
              </a:ext>
            </a:extLst>
          </a:blip>
          <a:srcRect l="29494" t="3596" r="16441" b="23224"/>
          <a:stretch/>
        </p:blipFill>
        <p:spPr>
          <a:xfrm>
            <a:off x="0" y="872459"/>
            <a:ext cx="6591534" cy="5018640"/>
          </a:xfrm>
          <a:prstGeom prst="rect">
            <a:avLst/>
          </a:prstGeom>
        </p:spPr>
      </p:pic>
    </p:spTree>
    <p:extLst>
      <p:ext uri="{BB962C8B-B14F-4D97-AF65-F5344CB8AC3E}">
        <p14:creationId xmlns:p14="http://schemas.microsoft.com/office/powerpoint/2010/main" val="201255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077AF-8D9F-9C02-AB48-676223D392C5}"/>
              </a:ext>
            </a:extLst>
          </p:cNvPr>
          <p:cNvSpPr>
            <a:spLocks noGrp="1"/>
          </p:cNvSpPr>
          <p:nvPr>
            <p:ph type="title"/>
          </p:nvPr>
        </p:nvSpPr>
        <p:spPr>
          <a:xfrm>
            <a:off x="-44333" y="78613"/>
            <a:ext cx="12518966" cy="1325563"/>
          </a:xfrm>
        </p:spPr>
        <p:txBody>
          <a:bodyPr>
            <a:normAutofit/>
          </a:bodyPr>
          <a:lstStyle/>
          <a:p>
            <a:pPr algn="ctr"/>
            <a:r>
              <a:rPr lang="en-US" sz="4000" dirty="0"/>
              <a:t>What are some characteristics of a simple intervention?</a:t>
            </a:r>
          </a:p>
        </p:txBody>
      </p:sp>
      <p:sp>
        <p:nvSpPr>
          <p:cNvPr id="3" name="Content Placeholder 2">
            <a:extLst>
              <a:ext uri="{FF2B5EF4-FFF2-40B4-BE49-F238E27FC236}">
                <a16:creationId xmlns:a16="http://schemas.microsoft.com/office/drawing/2014/main" id="{F47256DE-1223-AA9D-8F16-27E1CEC48D8C}"/>
              </a:ext>
            </a:extLst>
          </p:cNvPr>
          <p:cNvSpPr>
            <a:spLocks noGrp="1"/>
          </p:cNvSpPr>
          <p:nvPr>
            <p:ph idx="1"/>
          </p:nvPr>
        </p:nvSpPr>
        <p:spPr>
          <a:xfrm>
            <a:off x="838200" y="1825625"/>
            <a:ext cx="5008418" cy="4351338"/>
          </a:xfrm>
        </p:spPr>
        <p:txBody>
          <a:bodyPr/>
          <a:lstStyle/>
          <a:p>
            <a:r>
              <a:rPr lang="en-US" sz="2800" dirty="0">
                <a:solidFill>
                  <a:srgbClr val="2A2A2A"/>
                </a:solidFill>
                <a:effectLst/>
                <a:latin typeface="Times New Roman" panose="02020603050405020304" pitchFamily="18" charset="0"/>
                <a:ea typeface="Times New Roman" panose="02020603050405020304" pitchFamily="18" charset="0"/>
              </a:rPr>
              <a:t>“ a simple linear pathway linking the intervention and its outcome” (</a:t>
            </a:r>
            <a:r>
              <a:rPr lang="en-US" sz="2800" dirty="0" err="1">
                <a:solidFill>
                  <a:srgbClr val="2A2A2A"/>
                </a:solidFill>
                <a:effectLst/>
                <a:latin typeface="Times New Roman" panose="02020603050405020304" pitchFamily="18" charset="0"/>
                <a:ea typeface="Times New Roman" panose="02020603050405020304" pitchFamily="18" charset="0"/>
              </a:rPr>
              <a:t>Petticrew</a:t>
            </a:r>
            <a:r>
              <a:rPr lang="en-US" sz="2800" dirty="0">
                <a:solidFill>
                  <a:srgbClr val="2A2A2A"/>
                </a:solidFill>
                <a:effectLst/>
                <a:latin typeface="Times New Roman" panose="02020603050405020304" pitchFamily="18" charset="0"/>
                <a:ea typeface="Times New Roman" panose="02020603050405020304" pitchFamily="18" charset="0"/>
              </a:rPr>
              <a:t>, 2011). </a:t>
            </a:r>
          </a:p>
          <a:p>
            <a:endParaRPr lang="en-US" dirty="0">
              <a:solidFill>
                <a:srgbClr val="2A2A2A"/>
              </a:solidFill>
              <a:latin typeface="Times New Roman" panose="02020603050405020304" pitchFamily="18" charset="0"/>
              <a:ea typeface="Times New Roman" panose="02020603050405020304" pitchFamily="18" charset="0"/>
            </a:endParaRPr>
          </a:p>
          <a:p>
            <a:r>
              <a:rPr lang="en-US" sz="2800" dirty="0">
                <a:solidFill>
                  <a:srgbClr val="2A2A2A"/>
                </a:solidFill>
                <a:effectLst/>
                <a:latin typeface="Times New Roman" panose="02020603050405020304" pitchFamily="18" charset="0"/>
                <a:ea typeface="Times New Roman" panose="02020603050405020304" pitchFamily="18" charset="0"/>
              </a:rPr>
              <a:t>Examples?</a:t>
            </a:r>
          </a:p>
          <a:p>
            <a:endParaRPr lang="en-US" dirty="0"/>
          </a:p>
        </p:txBody>
      </p:sp>
      <p:pic>
        <p:nvPicPr>
          <p:cNvPr id="5122" name="Picture 2">
            <a:extLst>
              <a:ext uri="{FF2B5EF4-FFF2-40B4-BE49-F238E27FC236}">
                <a16:creationId xmlns:a16="http://schemas.microsoft.com/office/drawing/2014/main" id="{931643C3-BA39-5BF7-6789-ACF985CAB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366018"/>
            <a:ext cx="3829715" cy="5126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17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F3312D-3FC2-48BD-8B2C-0E6CA20E914D}"/>
              </a:ext>
            </a:extLst>
          </p:cNvPr>
          <p:cNvSpPr txBox="1"/>
          <p:nvPr/>
        </p:nvSpPr>
        <p:spPr>
          <a:xfrm flipH="1">
            <a:off x="3900296" y="2234995"/>
            <a:ext cx="1852354" cy="923330"/>
          </a:xfrm>
          <a:prstGeom prst="rect">
            <a:avLst/>
          </a:prstGeom>
          <a:noFill/>
          <a:ln>
            <a:solidFill>
              <a:schemeClr val="tx1"/>
            </a:solidFill>
          </a:ln>
        </p:spPr>
        <p:txBody>
          <a:bodyPr wrap="square" rtlCol="0">
            <a:spAutoFit/>
          </a:bodyPr>
          <a:lstStyle/>
          <a:p>
            <a:pPr algn="ctr"/>
            <a:r>
              <a:rPr lang="en-US" dirty="0"/>
              <a:t>Volunteer Emergency Medical Services</a:t>
            </a:r>
          </a:p>
        </p:txBody>
      </p:sp>
      <p:sp>
        <p:nvSpPr>
          <p:cNvPr id="5" name="TextBox 4">
            <a:extLst>
              <a:ext uri="{FF2B5EF4-FFF2-40B4-BE49-F238E27FC236}">
                <a16:creationId xmlns:a16="http://schemas.microsoft.com/office/drawing/2014/main" id="{FE93C575-7B78-40A5-99FB-DF0E13B708F5}"/>
              </a:ext>
            </a:extLst>
          </p:cNvPr>
          <p:cNvSpPr txBox="1"/>
          <p:nvPr/>
        </p:nvSpPr>
        <p:spPr>
          <a:xfrm flipH="1">
            <a:off x="3893122" y="4990952"/>
            <a:ext cx="1852354" cy="646331"/>
          </a:xfrm>
          <a:prstGeom prst="rect">
            <a:avLst/>
          </a:prstGeom>
          <a:noFill/>
          <a:ln>
            <a:solidFill>
              <a:schemeClr val="tx1"/>
            </a:solidFill>
          </a:ln>
        </p:spPr>
        <p:txBody>
          <a:bodyPr wrap="square" rtlCol="0">
            <a:spAutoFit/>
          </a:bodyPr>
          <a:lstStyle/>
          <a:p>
            <a:pPr algn="ctr"/>
            <a:r>
              <a:rPr lang="en-US" dirty="0"/>
              <a:t>Critical Access Hospital</a:t>
            </a:r>
          </a:p>
        </p:txBody>
      </p:sp>
      <p:sp>
        <p:nvSpPr>
          <p:cNvPr id="6" name="TextBox 5">
            <a:extLst>
              <a:ext uri="{FF2B5EF4-FFF2-40B4-BE49-F238E27FC236}">
                <a16:creationId xmlns:a16="http://schemas.microsoft.com/office/drawing/2014/main" id="{953F876B-B348-40FF-95D6-4DBA100D0F0E}"/>
              </a:ext>
            </a:extLst>
          </p:cNvPr>
          <p:cNvSpPr txBox="1"/>
          <p:nvPr/>
        </p:nvSpPr>
        <p:spPr>
          <a:xfrm flipH="1">
            <a:off x="9551122" y="3289130"/>
            <a:ext cx="1852354" cy="646331"/>
          </a:xfrm>
          <a:prstGeom prst="rect">
            <a:avLst/>
          </a:prstGeom>
          <a:noFill/>
          <a:ln>
            <a:solidFill>
              <a:schemeClr val="tx1"/>
            </a:solidFill>
          </a:ln>
        </p:spPr>
        <p:txBody>
          <a:bodyPr wrap="square" rtlCol="0">
            <a:spAutoFit/>
          </a:bodyPr>
          <a:lstStyle/>
          <a:p>
            <a:pPr algn="ctr"/>
            <a:r>
              <a:rPr lang="en-US" dirty="0"/>
              <a:t>Heart Hospital</a:t>
            </a:r>
          </a:p>
          <a:p>
            <a:pPr algn="ctr"/>
            <a:r>
              <a:rPr lang="en-US" dirty="0"/>
              <a:t>(definitive care)</a:t>
            </a:r>
          </a:p>
        </p:txBody>
      </p:sp>
      <p:sp>
        <p:nvSpPr>
          <p:cNvPr id="7" name="TextBox 6">
            <a:extLst>
              <a:ext uri="{FF2B5EF4-FFF2-40B4-BE49-F238E27FC236}">
                <a16:creationId xmlns:a16="http://schemas.microsoft.com/office/drawing/2014/main" id="{D250A15D-F842-4C58-82CD-373AA9D11E9F}"/>
              </a:ext>
            </a:extLst>
          </p:cNvPr>
          <p:cNvSpPr txBox="1"/>
          <p:nvPr/>
        </p:nvSpPr>
        <p:spPr>
          <a:xfrm flipH="1">
            <a:off x="1308816" y="3275706"/>
            <a:ext cx="1527463" cy="646331"/>
          </a:xfrm>
          <a:prstGeom prst="rect">
            <a:avLst/>
          </a:prstGeom>
          <a:noFill/>
          <a:ln>
            <a:solidFill>
              <a:schemeClr val="tx1"/>
            </a:solidFill>
          </a:ln>
        </p:spPr>
        <p:txBody>
          <a:bodyPr wrap="square" rtlCol="0">
            <a:spAutoFit/>
          </a:bodyPr>
          <a:lstStyle/>
          <a:p>
            <a:pPr algn="ctr"/>
            <a:r>
              <a:rPr lang="en-US" dirty="0"/>
              <a:t>Emergency Dispatch</a:t>
            </a:r>
          </a:p>
        </p:txBody>
      </p:sp>
      <p:sp>
        <p:nvSpPr>
          <p:cNvPr id="11" name="TextBox 10">
            <a:extLst>
              <a:ext uri="{FF2B5EF4-FFF2-40B4-BE49-F238E27FC236}">
                <a16:creationId xmlns:a16="http://schemas.microsoft.com/office/drawing/2014/main" id="{A1CEB119-CB9C-4E9C-964F-AE880D7857F4}"/>
              </a:ext>
            </a:extLst>
          </p:cNvPr>
          <p:cNvSpPr txBox="1"/>
          <p:nvPr/>
        </p:nvSpPr>
        <p:spPr>
          <a:xfrm flipH="1">
            <a:off x="6637437" y="3282757"/>
            <a:ext cx="1852354" cy="646331"/>
          </a:xfrm>
          <a:prstGeom prst="rect">
            <a:avLst/>
          </a:prstGeom>
          <a:noFill/>
          <a:ln>
            <a:solidFill>
              <a:schemeClr val="tx1"/>
            </a:solidFill>
          </a:ln>
        </p:spPr>
        <p:txBody>
          <a:bodyPr wrap="square" rtlCol="0">
            <a:spAutoFit/>
          </a:bodyPr>
          <a:lstStyle/>
          <a:p>
            <a:pPr algn="ctr"/>
            <a:r>
              <a:rPr lang="en-US" dirty="0"/>
              <a:t>EMS with Paramedic</a:t>
            </a:r>
          </a:p>
        </p:txBody>
      </p:sp>
      <p:pic>
        <p:nvPicPr>
          <p:cNvPr id="3" name="Picture 2">
            <a:extLst>
              <a:ext uri="{FF2B5EF4-FFF2-40B4-BE49-F238E27FC236}">
                <a16:creationId xmlns:a16="http://schemas.microsoft.com/office/drawing/2014/main" id="{93B13DF0-46AE-422E-BC24-627A36E440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7437" y="4041122"/>
            <a:ext cx="1864157" cy="989100"/>
          </a:xfrm>
          <a:prstGeom prst="rect">
            <a:avLst/>
          </a:prstGeom>
        </p:spPr>
      </p:pic>
      <p:pic>
        <p:nvPicPr>
          <p:cNvPr id="15" name="Picture 14">
            <a:extLst>
              <a:ext uri="{FF2B5EF4-FFF2-40B4-BE49-F238E27FC236}">
                <a16:creationId xmlns:a16="http://schemas.microsoft.com/office/drawing/2014/main" id="{EBF41FE7-6615-4EB2-87BB-0EEE5F9B13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0296" y="788885"/>
            <a:ext cx="1817130" cy="1334077"/>
          </a:xfrm>
          <a:prstGeom prst="rect">
            <a:avLst/>
          </a:prstGeom>
        </p:spPr>
      </p:pic>
      <p:pic>
        <p:nvPicPr>
          <p:cNvPr id="19" name="Picture 18">
            <a:extLst>
              <a:ext uri="{FF2B5EF4-FFF2-40B4-BE49-F238E27FC236}">
                <a16:creationId xmlns:a16="http://schemas.microsoft.com/office/drawing/2014/main" id="{36E7B0BC-AFC9-42B5-AEEA-4E50B7F1DD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2085" y="2041096"/>
            <a:ext cx="1560924" cy="1003778"/>
          </a:xfrm>
          <a:prstGeom prst="rect">
            <a:avLst/>
          </a:prstGeom>
        </p:spPr>
      </p:pic>
      <p:pic>
        <p:nvPicPr>
          <p:cNvPr id="21" name="Picture 20">
            <a:extLst>
              <a:ext uri="{FF2B5EF4-FFF2-40B4-BE49-F238E27FC236}">
                <a16:creationId xmlns:a16="http://schemas.microsoft.com/office/drawing/2014/main" id="{2152898C-636E-4D54-B6C5-74DF6350AE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4489" y="5757230"/>
            <a:ext cx="1860987" cy="977018"/>
          </a:xfrm>
          <a:prstGeom prst="rect">
            <a:avLst/>
          </a:prstGeom>
        </p:spPr>
      </p:pic>
      <p:pic>
        <p:nvPicPr>
          <p:cNvPr id="24" name="Picture 23">
            <a:extLst>
              <a:ext uri="{FF2B5EF4-FFF2-40B4-BE49-F238E27FC236}">
                <a16:creationId xmlns:a16="http://schemas.microsoft.com/office/drawing/2014/main" id="{EC197179-4474-4C4F-B523-0D03161965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6758" y="4107655"/>
            <a:ext cx="1806718" cy="1312636"/>
          </a:xfrm>
          <a:prstGeom prst="rect">
            <a:avLst/>
          </a:prstGeom>
        </p:spPr>
      </p:pic>
      <p:cxnSp>
        <p:nvCxnSpPr>
          <p:cNvPr id="49" name="Straight Arrow Connector 48">
            <a:extLst>
              <a:ext uri="{FF2B5EF4-FFF2-40B4-BE49-F238E27FC236}">
                <a16:creationId xmlns:a16="http://schemas.microsoft.com/office/drawing/2014/main" id="{E3EA6740-0C90-4D08-820E-188614111E5D}"/>
              </a:ext>
            </a:extLst>
          </p:cNvPr>
          <p:cNvCxnSpPr>
            <a:cxnSpLocks/>
            <a:stCxn id="7" idx="1"/>
            <a:endCxn id="4" idx="3"/>
          </p:cNvCxnSpPr>
          <p:nvPr/>
        </p:nvCxnSpPr>
        <p:spPr>
          <a:xfrm flipV="1">
            <a:off x="2836279" y="2696660"/>
            <a:ext cx="1064017" cy="9022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1715DD9-4335-467E-A112-74348F647A7C}"/>
              </a:ext>
            </a:extLst>
          </p:cNvPr>
          <p:cNvCxnSpPr>
            <a:stCxn id="4" idx="2"/>
            <a:endCxn id="5" idx="0"/>
          </p:cNvCxnSpPr>
          <p:nvPr/>
        </p:nvCxnSpPr>
        <p:spPr>
          <a:xfrm flipH="1">
            <a:off x="4819299" y="3158325"/>
            <a:ext cx="7174" cy="18326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C41A1605-A4CD-44F2-8CE7-7F29B1CA0112}"/>
              </a:ext>
            </a:extLst>
          </p:cNvPr>
          <p:cNvCxnSpPr>
            <a:stCxn id="5" idx="1"/>
            <a:endCxn id="6" idx="3"/>
          </p:cNvCxnSpPr>
          <p:nvPr/>
        </p:nvCxnSpPr>
        <p:spPr>
          <a:xfrm flipV="1">
            <a:off x="5745476" y="3612296"/>
            <a:ext cx="3805646" cy="1701822"/>
          </a:xfrm>
          <a:prstGeom prst="bentConnector3">
            <a:avLst>
              <a:gd name="adj1" fmla="val 86557"/>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Connector: Elbow 64">
            <a:extLst>
              <a:ext uri="{FF2B5EF4-FFF2-40B4-BE49-F238E27FC236}">
                <a16:creationId xmlns:a16="http://schemas.microsoft.com/office/drawing/2014/main" id="{06A935DD-7290-4C07-90EA-8190FF4A499B}"/>
              </a:ext>
            </a:extLst>
          </p:cNvPr>
          <p:cNvCxnSpPr>
            <a:cxnSpLocks/>
            <a:stCxn id="6" idx="3"/>
          </p:cNvCxnSpPr>
          <p:nvPr/>
        </p:nvCxnSpPr>
        <p:spPr>
          <a:xfrm rot="10800000" flipV="1">
            <a:off x="5717426" y="3612296"/>
            <a:ext cx="3833696" cy="1862884"/>
          </a:xfrm>
          <a:prstGeom prst="bentConnector3">
            <a:avLst>
              <a:gd name="adj1" fmla="val 6687"/>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ECDAD510-8B16-43C2-BA79-E252FA630149}"/>
              </a:ext>
            </a:extLst>
          </p:cNvPr>
          <p:cNvCxnSpPr/>
          <p:nvPr/>
        </p:nvCxnSpPr>
        <p:spPr>
          <a:xfrm flipV="1">
            <a:off x="5149811" y="3158325"/>
            <a:ext cx="0" cy="177270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3B844206-C2BC-4796-B118-B3418E2E0547}"/>
              </a:ext>
            </a:extLst>
          </p:cNvPr>
          <p:cNvCxnSpPr>
            <a:cxnSpLocks/>
            <a:stCxn id="7" idx="1"/>
            <a:endCxn id="11" idx="3"/>
          </p:cNvCxnSpPr>
          <p:nvPr/>
        </p:nvCxnSpPr>
        <p:spPr>
          <a:xfrm>
            <a:off x="2836279" y="3598872"/>
            <a:ext cx="3801158" cy="705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F849E007-B232-4D7C-8E3E-6AC082E9CE43}"/>
              </a:ext>
            </a:extLst>
          </p:cNvPr>
          <p:cNvCxnSpPr>
            <a:stCxn id="4" idx="1"/>
            <a:endCxn id="11" idx="3"/>
          </p:cNvCxnSpPr>
          <p:nvPr/>
        </p:nvCxnSpPr>
        <p:spPr>
          <a:xfrm>
            <a:off x="5752650" y="2696660"/>
            <a:ext cx="884787" cy="909263"/>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F8E7B760-2320-4412-A061-470AFBB173EA}"/>
              </a:ext>
            </a:extLst>
          </p:cNvPr>
          <p:cNvCxnSpPr>
            <a:stCxn id="11" idx="1"/>
            <a:endCxn id="6" idx="3"/>
          </p:cNvCxnSpPr>
          <p:nvPr/>
        </p:nvCxnSpPr>
        <p:spPr>
          <a:xfrm>
            <a:off x="8489791" y="3605923"/>
            <a:ext cx="1061331" cy="637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6CC9A74-24F3-4F88-919D-A94550E12862}"/>
              </a:ext>
            </a:extLst>
          </p:cNvPr>
          <p:cNvCxnSpPr>
            <a:cxnSpLocks/>
          </p:cNvCxnSpPr>
          <p:nvPr/>
        </p:nvCxnSpPr>
        <p:spPr>
          <a:xfrm flipH="1">
            <a:off x="2836279" y="2473929"/>
            <a:ext cx="1046682" cy="909134"/>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B133132-133B-4E77-BDA8-403431BFB7C7}"/>
              </a:ext>
            </a:extLst>
          </p:cNvPr>
          <p:cNvPicPr>
            <a:picLocks noChangeAspect="1"/>
          </p:cNvPicPr>
          <p:nvPr/>
        </p:nvPicPr>
        <p:blipFill rotWithShape="1">
          <a:blip r:embed="rId8">
            <a:extLst>
              <a:ext uri="{28A0092B-C50C-407E-A947-70E740481C1C}">
                <a14:useLocalDpi xmlns:a14="http://schemas.microsoft.com/office/drawing/2010/main" val="0"/>
              </a:ext>
            </a:extLst>
          </a:blip>
          <a:srcRect l="29836" t="3984" r="16481" b="20964"/>
          <a:stretch/>
        </p:blipFill>
        <p:spPr>
          <a:xfrm>
            <a:off x="7280414" y="70831"/>
            <a:ext cx="3981136" cy="3130791"/>
          </a:xfrm>
          <a:prstGeom prst="rect">
            <a:avLst/>
          </a:prstGeom>
        </p:spPr>
      </p:pic>
    </p:spTree>
    <p:extLst>
      <p:ext uri="{BB962C8B-B14F-4D97-AF65-F5344CB8AC3E}">
        <p14:creationId xmlns:p14="http://schemas.microsoft.com/office/powerpoint/2010/main" val="421710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1000"/>
                                        <p:tgtEl>
                                          <p:spTgt spid="52"/>
                                        </p:tgtEl>
                                      </p:cBhvr>
                                    </p:animEffect>
                                    <p:anim calcmode="lin" valueType="num">
                                      <p:cBhvr>
                                        <p:cTn id="15" dur="1000" fill="hold"/>
                                        <p:tgtEl>
                                          <p:spTgt spid="52"/>
                                        </p:tgtEl>
                                        <p:attrNameLst>
                                          <p:attrName>ppt_x</p:attrName>
                                        </p:attrNameLst>
                                      </p:cBhvr>
                                      <p:tavLst>
                                        <p:tav tm="0">
                                          <p:val>
                                            <p:strVal val="#ppt_x"/>
                                          </p:val>
                                        </p:tav>
                                        <p:tav tm="100000">
                                          <p:val>
                                            <p:strVal val="#ppt_x"/>
                                          </p:val>
                                        </p:tav>
                                      </p:tavLst>
                                    </p:anim>
                                    <p:anim calcmode="lin" valueType="num">
                                      <p:cBhvr>
                                        <p:cTn id="1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1000"/>
                                        <p:tgtEl>
                                          <p:spTgt spid="62"/>
                                        </p:tgtEl>
                                      </p:cBhvr>
                                    </p:animEffect>
                                    <p:anim calcmode="lin" valueType="num">
                                      <p:cBhvr>
                                        <p:cTn id="22" dur="1000" fill="hold"/>
                                        <p:tgtEl>
                                          <p:spTgt spid="62"/>
                                        </p:tgtEl>
                                        <p:attrNameLst>
                                          <p:attrName>ppt_x</p:attrName>
                                        </p:attrNameLst>
                                      </p:cBhvr>
                                      <p:tavLst>
                                        <p:tav tm="0">
                                          <p:val>
                                            <p:strVal val="#ppt_x"/>
                                          </p:val>
                                        </p:tav>
                                        <p:tav tm="100000">
                                          <p:val>
                                            <p:strVal val="#ppt_x"/>
                                          </p:val>
                                        </p:tav>
                                      </p:tavLst>
                                    </p:anim>
                                    <p:anim calcmode="lin" valueType="num">
                                      <p:cBhvr>
                                        <p:cTn id="23"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fade">
                                      <p:cBhvr>
                                        <p:cTn id="28" dur="1000"/>
                                        <p:tgtEl>
                                          <p:spTgt spid="65"/>
                                        </p:tgtEl>
                                      </p:cBhvr>
                                    </p:animEffect>
                                    <p:anim calcmode="lin" valueType="num">
                                      <p:cBhvr>
                                        <p:cTn id="29" dur="1000" fill="hold"/>
                                        <p:tgtEl>
                                          <p:spTgt spid="65"/>
                                        </p:tgtEl>
                                        <p:attrNameLst>
                                          <p:attrName>ppt_x</p:attrName>
                                        </p:attrNameLst>
                                      </p:cBhvr>
                                      <p:tavLst>
                                        <p:tav tm="0">
                                          <p:val>
                                            <p:strVal val="#ppt_x"/>
                                          </p:val>
                                        </p:tav>
                                        <p:tav tm="100000">
                                          <p:val>
                                            <p:strVal val="#ppt_x"/>
                                          </p:val>
                                        </p:tav>
                                      </p:tavLst>
                                    </p:anim>
                                    <p:anim calcmode="lin" valueType="num">
                                      <p:cBhvr>
                                        <p:cTn id="30"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1000"/>
                                        <p:tgtEl>
                                          <p:spTgt spid="70"/>
                                        </p:tgtEl>
                                      </p:cBhvr>
                                    </p:animEffect>
                                    <p:anim calcmode="lin" valueType="num">
                                      <p:cBhvr>
                                        <p:cTn id="36" dur="1000" fill="hold"/>
                                        <p:tgtEl>
                                          <p:spTgt spid="70"/>
                                        </p:tgtEl>
                                        <p:attrNameLst>
                                          <p:attrName>ppt_x</p:attrName>
                                        </p:attrNameLst>
                                      </p:cBhvr>
                                      <p:tavLst>
                                        <p:tav tm="0">
                                          <p:val>
                                            <p:strVal val="#ppt_x"/>
                                          </p:val>
                                        </p:tav>
                                        <p:tav tm="100000">
                                          <p:val>
                                            <p:strVal val="#ppt_x"/>
                                          </p:val>
                                        </p:tav>
                                      </p:tavLst>
                                    </p:anim>
                                    <p:anim calcmode="lin" valueType="num">
                                      <p:cBhvr>
                                        <p:cTn id="37"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fade">
                                      <p:cBhvr>
                                        <p:cTn id="42" dur="1000"/>
                                        <p:tgtEl>
                                          <p:spTgt spid="83"/>
                                        </p:tgtEl>
                                      </p:cBhvr>
                                    </p:animEffect>
                                    <p:anim calcmode="lin" valueType="num">
                                      <p:cBhvr>
                                        <p:cTn id="43" dur="1000" fill="hold"/>
                                        <p:tgtEl>
                                          <p:spTgt spid="83"/>
                                        </p:tgtEl>
                                        <p:attrNameLst>
                                          <p:attrName>ppt_x</p:attrName>
                                        </p:attrNameLst>
                                      </p:cBhvr>
                                      <p:tavLst>
                                        <p:tav tm="0">
                                          <p:val>
                                            <p:strVal val="#ppt_x"/>
                                          </p:val>
                                        </p:tav>
                                        <p:tav tm="100000">
                                          <p:val>
                                            <p:strVal val="#ppt_x"/>
                                          </p:val>
                                        </p:tav>
                                      </p:tavLst>
                                    </p:anim>
                                    <p:anim calcmode="lin" valueType="num">
                                      <p:cBhvr>
                                        <p:cTn id="44"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6"/>
                                        </p:tgtEl>
                                        <p:attrNameLst>
                                          <p:attrName>style.visibility</p:attrName>
                                        </p:attrNameLst>
                                      </p:cBhvr>
                                      <p:to>
                                        <p:strVal val="visible"/>
                                      </p:to>
                                    </p:set>
                                    <p:animEffect transition="in" filter="fade">
                                      <p:cBhvr>
                                        <p:cTn id="49" dur="1000"/>
                                        <p:tgtEl>
                                          <p:spTgt spid="76"/>
                                        </p:tgtEl>
                                      </p:cBhvr>
                                    </p:animEffect>
                                    <p:anim calcmode="lin" valueType="num">
                                      <p:cBhvr>
                                        <p:cTn id="50" dur="1000" fill="hold"/>
                                        <p:tgtEl>
                                          <p:spTgt spid="76"/>
                                        </p:tgtEl>
                                        <p:attrNameLst>
                                          <p:attrName>ppt_x</p:attrName>
                                        </p:attrNameLst>
                                      </p:cBhvr>
                                      <p:tavLst>
                                        <p:tav tm="0">
                                          <p:val>
                                            <p:strVal val="#ppt_x"/>
                                          </p:val>
                                        </p:tav>
                                        <p:tav tm="100000">
                                          <p:val>
                                            <p:strVal val="#ppt_x"/>
                                          </p:val>
                                        </p:tav>
                                      </p:tavLst>
                                    </p:anim>
                                    <p:anim calcmode="lin" valueType="num">
                                      <p:cBhvr>
                                        <p:cTn id="51"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fade">
                                      <p:cBhvr>
                                        <p:cTn id="56" dur="1000"/>
                                        <p:tgtEl>
                                          <p:spTgt spid="78"/>
                                        </p:tgtEl>
                                      </p:cBhvr>
                                    </p:animEffect>
                                    <p:anim calcmode="lin" valueType="num">
                                      <p:cBhvr>
                                        <p:cTn id="57" dur="1000" fill="hold"/>
                                        <p:tgtEl>
                                          <p:spTgt spid="78"/>
                                        </p:tgtEl>
                                        <p:attrNameLst>
                                          <p:attrName>ppt_x</p:attrName>
                                        </p:attrNameLst>
                                      </p:cBhvr>
                                      <p:tavLst>
                                        <p:tav tm="0">
                                          <p:val>
                                            <p:strVal val="#ppt_x"/>
                                          </p:val>
                                        </p:tav>
                                        <p:tav tm="100000">
                                          <p:val>
                                            <p:strVal val="#ppt_x"/>
                                          </p:val>
                                        </p:tav>
                                      </p:tavLst>
                                    </p:anim>
                                    <p:anim calcmode="lin" valueType="num">
                                      <p:cBhvr>
                                        <p:cTn id="58"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1000"/>
                                        <p:tgtEl>
                                          <p:spTgt spid="80"/>
                                        </p:tgtEl>
                                      </p:cBhvr>
                                    </p:animEffect>
                                    <p:anim calcmode="lin" valueType="num">
                                      <p:cBhvr>
                                        <p:cTn id="64" dur="1000" fill="hold"/>
                                        <p:tgtEl>
                                          <p:spTgt spid="80"/>
                                        </p:tgtEl>
                                        <p:attrNameLst>
                                          <p:attrName>ppt_x</p:attrName>
                                        </p:attrNameLst>
                                      </p:cBhvr>
                                      <p:tavLst>
                                        <p:tav tm="0">
                                          <p:val>
                                            <p:strVal val="#ppt_x"/>
                                          </p:val>
                                        </p:tav>
                                        <p:tav tm="100000">
                                          <p:val>
                                            <p:strVal val="#ppt_x"/>
                                          </p:val>
                                        </p:tav>
                                      </p:tavLst>
                                    </p:anim>
                                    <p:anim calcmode="lin" valueType="num">
                                      <p:cBhvr>
                                        <p:cTn id="65"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F3312D-3FC2-48BD-8B2C-0E6CA20E914D}"/>
              </a:ext>
            </a:extLst>
          </p:cNvPr>
          <p:cNvSpPr txBox="1"/>
          <p:nvPr/>
        </p:nvSpPr>
        <p:spPr>
          <a:xfrm flipH="1">
            <a:off x="3900296" y="2234995"/>
            <a:ext cx="1852354" cy="923330"/>
          </a:xfrm>
          <a:prstGeom prst="rect">
            <a:avLst/>
          </a:prstGeom>
          <a:noFill/>
          <a:ln>
            <a:solidFill>
              <a:schemeClr val="tx1"/>
            </a:solidFill>
          </a:ln>
        </p:spPr>
        <p:txBody>
          <a:bodyPr wrap="square" rtlCol="0">
            <a:spAutoFit/>
          </a:bodyPr>
          <a:lstStyle/>
          <a:p>
            <a:pPr algn="ctr"/>
            <a:r>
              <a:rPr lang="en-US" dirty="0"/>
              <a:t>Volunteer Emergency Medical Services</a:t>
            </a:r>
          </a:p>
        </p:txBody>
      </p:sp>
      <p:sp>
        <p:nvSpPr>
          <p:cNvPr id="5" name="TextBox 4">
            <a:extLst>
              <a:ext uri="{FF2B5EF4-FFF2-40B4-BE49-F238E27FC236}">
                <a16:creationId xmlns:a16="http://schemas.microsoft.com/office/drawing/2014/main" id="{FE93C575-7B78-40A5-99FB-DF0E13B708F5}"/>
              </a:ext>
            </a:extLst>
          </p:cNvPr>
          <p:cNvSpPr txBox="1"/>
          <p:nvPr/>
        </p:nvSpPr>
        <p:spPr>
          <a:xfrm flipH="1">
            <a:off x="3893122" y="4990952"/>
            <a:ext cx="1852354" cy="646331"/>
          </a:xfrm>
          <a:prstGeom prst="rect">
            <a:avLst/>
          </a:prstGeom>
          <a:noFill/>
          <a:ln>
            <a:solidFill>
              <a:schemeClr val="tx1"/>
            </a:solidFill>
          </a:ln>
        </p:spPr>
        <p:txBody>
          <a:bodyPr wrap="square" rtlCol="0">
            <a:spAutoFit/>
          </a:bodyPr>
          <a:lstStyle/>
          <a:p>
            <a:pPr algn="ctr"/>
            <a:r>
              <a:rPr lang="en-US" dirty="0"/>
              <a:t>Critical Access Hospital</a:t>
            </a:r>
          </a:p>
        </p:txBody>
      </p:sp>
      <p:sp>
        <p:nvSpPr>
          <p:cNvPr id="6" name="TextBox 5">
            <a:extLst>
              <a:ext uri="{FF2B5EF4-FFF2-40B4-BE49-F238E27FC236}">
                <a16:creationId xmlns:a16="http://schemas.microsoft.com/office/drawing/2014/main" id="{953F876B-B348-40FF-95D6-4DBA100D0F0E}"/>
              </a:ext>
            </a:extLst>
          </p:cNvPr>
          <p:cNvSpPr txBox="1"/>
          <p:nvPr/>
        </p:nvSpPr>
        <p:spPr>
          <a:xfrm flipH="1">
            <a:off x="9551122" y="3289130"/>
            <a:ext cx="1852354" cy="646331"/>
          </a:xfrm>
          <a:prstGeom prst="rect">
            <a:avLst/>
          </a:prstGeom>
          <a:noFill/>
          <a:ln>
            <a:solidFill>
              <a:schemeClr val="tx1"/>
            </a:solidFill>
          </a:ln>
        </p:spPr>
        <p:txBody>
          <a:bodyPr wrap="square" rtlCol="0">
            <a:spAutoFit/>
          </a:bodyPr>
          <a:lstStyle/>
          <a:p>
            <a:pPr algn="ctr"/>
            <a:r>
              <a:rPr lang="en-US" dirty="0"/>
              <a:t>Heart Hospital</a:t>
            </a:r>
          </a:p>
          <a:p>
            <a:pPr algn="ctr"/>
            <a:r>
              <a:rPr lang="en-US" dirty="0"/>
              <a:t>(definitive care)</a:t>
            </a:r>
          </a:p>
        </p:txBody>
      </p:sp>
      <p:sp>
        <p:nvSpPr>
          <p:cNvPr id="7" name="TextBox 6">
            <a:extLst>
              <a:ext uri="{FF2B5EF4-FFF2-40B4-BE49-F238E27FC236}">
                <a16:creationId xmlns:a16="http://schemas.microsoft.com/office/drawing/2014/main" id="{D250A15D-F842-4C58-82CD-373AA9D11E9F}"/>
              </a:ext>
            </a:extLst>
          </p:cNvPr>
          <p:cNvSpPr txBox="1"/>
          <p:nvPr/>
        </p:nvSpPr>
        <p:spPr>
          <a:xfrm flipH="1">
            <a:off x="1308816" y="3275706"/>
            <a:ext cx="1527463" cy="646331"/>
          </a:xfrm>
          <a:prstGeom prst="rect">
            <a:avLst/>
          </a:prstGeom>
          <a:noFill/>
          <a:ln>
            <a:solidFill>
              <a:schemeClr val="tx1"/>
            </a:solidFill>
          </a:ln>
        </p:spPr>
        <p:txBody>
          <a:bodyPr wrap="square" rtlCol="0">
            <a:spAutoFit/>
          </a:bodyPr>
          <a:lstStyle/>
          <a:p>
            <a:pPr algn="ctr"/>
            <a:r>
              <a:rPr lang="en-US" dirty="0"/>
              <a:t>Emergency Dispatch</a:t>
            </a:r>
          </a:p>
        </p:txBody>
      </p:sp>
      <p:sp>
        <p:nvSpPr>
          <p:cNvPr id="11" name="TextBox 10">
            <a:extLst>
              <a:ext uri="{FF2B5EF4-FFF2-40B4-BE49-F238E27FC236}">
                <a16:creationId xmlns:a16="http://schemas.microsoft.com/office/drawing/2014/main" id="{A1CEB119-CB9C-4E9C-964F-AE880D7857F4}"/>
              </a:ext>
            </a:extLst>
          </p:cNvPr>
          <p:cNvSpPr txBox="1"/>
          <p:nvPr/>
        </p:nvSpPr>
        <p:spPr>
          <a:xfrm flipH="1">
            <a:off x="6637437" y="3282757"/>
            <a:ext cx="1852354" cy="646331"/>
          </a:xfrm>
          <a:prstGeom prst="rect">
            <a:avLst/>
          </a:prstGeom>
          <a:noFill/>
          <a:ln>
            <a:solidFill>
              <a:schemeClr val="tx1"/>
            </a:solidFill>
          </a:ln>
        </p:spPr>
        <p:txBody>
          <a:bodyPr wrap="square" rtlCol="0">
            <a:spAutoFit/>
          </a:bodyPr>
          <a:lstStyle/>
          <a:p>
            <a:pPr algn="ctr"/>
            <a:r>
              <a:rPr lang="en-US" dirty="0"/>
              <a:t>EMS with Paramedic</a:t>
            </a:r>
          </a:p>
        </p:txBody>
      </p:sp>
      <p:pic>
        <p:nvPicPr>
          <p:cNvPr id="3" name="Picture 2">
            <a:extLst>
              <a:ext uri="{FF2B5EF4-FFF2-40B4-BE49-F238E27FC236}">
                <a16:creationId xmlns:a16="http://schemas.microsoft.com/office/drawing/2014/main" id="{93B13DF0-46AE-422E-BC24-627A36E440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7437" y="4041122"/>
            <a:ext cx="1864157" cy="989100"/>
          </a:xfrm>
          <a:prstGeom prst="rect">
            <a:avLst/>
          </a:prstGeom>
        </p:spPr>
      </p:pic>
      <p:pic>
        <p:nvPicPr>
          <p:cNvPr id="15" name="Picture 14">
            <a:extLst>
              <a:ext uri="{FF2B5EF4-FFF2-40B4-BE49-F238E27FC236}">
                <a16:creationId xmlns:a16="http://schemas.microsoft.com/office/drawing/2014/main" id="{EBF41FE7-6615-4EB2-87BB-0EEE5F9B13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0296" y="788885"/>
            <a:ext cx="1817130" cy="1334077"/>
          </a:xfrm>
          <a:prstGeom prst="rect">
            <a:avLst/>
          </a:prstGeom>
        </p:spPr>
      </p:pic>
      <p:pic>
        <p:nvPicPr>
          <p:cNvPr id="19" name="Picture 18">
            <a:extLst>
              <a:ext uri="{FF2B5EF4-FFF2-40B4-BE49-F238E27FC236}">
                <a16:creationId xmlns:a16="http://schemas.microsoft.com/office/drawing/2014/main" id="{36E7B0BC-AFC9-42B5-AEEA-4E50B7F1DD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2085" y="2041096"/>
            <a:ext cx="1560924" cy="1003778"/>
          </a:xfrm>
          <a:prstGeom prst="rect">
            <a:avLst/>
          </a:prstGeom>
        </p:spPr>
      </p:pic>
      <p:pic>
        <p:nvPicPr>
          <p:cNvPr id="21" name="Picture 20">
            <a:extLst>
              <a:ext uri="{FF2B5EF4-FFF2-40B4-BE49-F238E27FC236}">
                <a16:creationId xmlns:a16="http://schemas.microsoft.com/office/drawing/2014/main" id="{2152898C-636E-4D54-B6C5-74DF6350AE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4489" y="5757230"/>
            <a:ext cx="1860987" cy="977018"/>
          </a:xfrm>
          <a:prstGeom prst="rect">
            <a:avLst/>
          </a:prstGeom>
        </p:spPr>
      </p:pic>
      <p:pic>
        <p:nvPicPr>
          <p:cNvPr id="24" name="Picture 23">
            <a:extLst>
              <a:ext uri="{FF2B5EF4-FFF2-40B4-BE49-F238E27FC236}">
                <a16:creationId xmlns:a16="http://schemas.microsoft.com/office/drawing/2014/main" id="{EC197179-4474-4C4F-B523-0D03161965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6758" y="4107655"/>
            <a:ext cx="1806718" cy="1312636"/>
          </a:xfrm>
          <a:prstGeom prst="rect">
            <a:avLst/>
          </a:prstGeom>
        </p:spPr>
      </p:pic>
      <p:cxnSp>
        <p:nvCxnSpPr>
          <p:cNvPr id="49" name="Straight Arrow Connector 48">
            <a:extLst>
              <a:ext uri="{FF2B5EF4-FFF2-40B4-BE49-F238E27FC236}">
                <a16:creationId xmlns:a16="http://schemas.microsoft.com/office/drawing/2014/main" id="{E3EA6740-0C90-4D08-820E-188614111E5D}"/>
              </a:ext>
            </a:extLst>
          </p:cNvPr>
          <p:cNvCxnSpPr>
            <a:cxnSpLocks/>
            <a:stCxn id="7" idx="1"/>
            <a:endCxn id="4" idx="3"/>
          </p:cNvCxnSpPr>
          <p:nvPr/>
        </p:nvCxnSpPr>
        <p:spPr>
          <a:xfrm flipV="1">
            <a:off x="2836279" y="2696660"/>
            <a:ext cx="1064017" cy="902212"/>
          </a:xfrm>
          <a:prstGeom prst="straightConnector1">
            <a:avLst/>
          </a:prstGeom>
          <a:ln w="38100">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1715DD9-4335-467E-A112-74348F647A7C}"/>
              </a:ext>
            </a:extLst>
          </p:cNvPr>
          <p:cNvCxnSpPr>
            <a:stCxn id="4" idx="2"/>
            <a:endCxn id="5" idx="0"/>
          </p:cNvCxnSpPr>
          <p:nvPr/>
        </p:nvCxnSpPr>
        <p:spPr>
          <a:xfrm flipH="1">
            <a:off x="4819299" y="3158325"/>
            <a:ext cx="7174" cy="1832627"/>
          </a:xfrm>
          <a:prstGeom prst="straightConnector1">
            <a:avLst/>
          </a:prstGeom>
          <a:ln w="38100">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C41A1605-A4CD-44F2-8CE7-7F29B1CA0112}"/>
              </a:ext>
            </a:extLst>
          </p:cNvPr>
          <p:cNvCxnSpPr>
            <a:stCxn id="5" idx="1"/>
            <a:endCxn id="6" idx="3"/>
          </p:cNvCxnSpPr>
          <p:nvPr/>
        </p:nvCxnSpPr>
        <p:spPr>
          <a:xfrm flipV="1">
            <a:off x="5745476" y="3612296"/>
            <a:ext cx="3805646" cy="1701822"/>
          </a:xfrm>
          <a:prstGeom prst="bentConnector3">
            <a:avLst>
              <a:gd name="adj1" fmla="val 86557"/>
            </a:avLst>
          </a:prstGeom>
          <a:ln w="38100">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3B844206-C2BC-4796-B118-B3418E2E0547}"/>
              </a:ext>
            </a:extLst>
          </p:cNvPr>
          <p:cNvCxnSpPr>
            <a:cxnSpLocks/>
            <a:stCxn id="7" idx="1"/>
            <a:endCxn id="11" idx="3"/>
          </p:cNvCxnSpPr>
          <p:nvPr/>
        </p:nvCxnSpPr>
        <p:spPr>
          <a:xfrm>
            <a:off x="2836279" y="3598872"/>
            <a:ext cx="3801158" cy="7051"/>
          </a:xfrm>
          <a:prstGeom prst="straightConnector1">
            <a:avLst/>
          </a:prstGeom>
          <a:ln w="38100">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F849E007-B232-4D7C-8E3E-6AC082E9CE43}"/>
              </a:ext>
            </a:extLst>
          </p:cNvPr>
          <p:cNvCxnSpPr>
            <a:stCxn id="4" idx="1"/>
            <a:endCxn id="11" idx="3"/>
          </p:cNvCxnSpPr>
          <p:nvPr/>
        </p:nvCxnSpPr>
        <p:spPr>
          <a:xfrm>
            <a:off x="5752650" y="2696660"/>
            <a:ext cx="884787" cy="909263"/>
          </a:xfrm>
          <a:prstGeom prst="straightConnector1">
            <a:avLst/>
          </a:prstGeom>
          <a:ln w="38100">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F8E7B760-2320-4412-A061-470AFBB173EA}"/>
              </a:ext>
            </a:extLst>
          </p:cNvPr>
          <p:cNvCxnSpPr>
            <a:stCxn id="11" idx="1"/>
            <a:endCxn id="6" idx="3"/>
          </p:cNvCxnSpPr>
          <p:nvPr/>
        </p:nvCxnSpPr>
        <p:spPr>
          <a:xfrm>
            <a:off x="8489791" y="3605923"/>
            <a:ext cx="1061331" cy="6373"/>
          </a:xfrm>
          <a:prstGeom prst="straightConnector1">
            <a:avLst/>
          </a:prstGeom>
          <a:ln w="38100">
            <a:solidFill>
              <a:srgbClr val="0070C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2D47CAF4-5AAD-4425-B0CA-C43BCB4DA50B}"/>
              </a:ext>
            </a:extLst>
          </p:cNvPr>
          <p:cNvPicPr>
            <a:picLocks noChangeAspect="1"/>
          </p:cNvPicPr>
          <p:nvPr/>
        </p:nvPicPr>
        <p:blipFill rotWithShape="1">
          <a:blip r:embed="rId8">
            <a:extLst>
              <a:ext uri="{28A0092B-C50C-407E-A947-70E740481C1C}">
                <a14:useLocalDpi xmlns:a14="http://schemas.microsoft.com/office/drawing/2010/main" val="0"/>
              </a:ext>
            </a:extLst>
          </a:blip>
          <a:srcRect l="29836" t="3984" r="16481" b="20964"/>
          <a:stretch/>
        </p:blipFill>
        <p:spPr>
          <a:xfrm>
            <a:off x="7280414" y="70831"/>
            <a:ext cx="3981136" cy="3130791"/>
          </a:xfrm>
          <a:prstGeom prst="rect">
            <a:avLst/>
          </a:prstGeom>
        </p:spPr>
      </p:pic>
    </p:spTree>
    <p:extLst>
      <p:ext uri="{BB962C8B-B14F-4D97-AF65-F5344CB8AC3E}">
        <p14:creationId xmlns:p14="http://schemas.microsoft.com/office/powerpoint/2010/main" val="11060337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04932AC-9812-4B06-B4E3-72AAC02740DC}"/>
              </a:ext>
            </a:extLst>
          </p:cNvPr>
          <p:cNvSpPr>
            <a:spLocks noGrp="1"/>
          </p:cNvSpPr>
          <p:nvPr>
            <p:ph type="title"/>
          </p:nvPr>
        </p:nvSpPr>
        <p:spPr>
          <a:xfrm>
            <a:off x="1484354" y="78724"/>
            <a:ext cx="9183660" cy="1325563"/>
          </a:xfrm>
        </p:spPr>
        <p:txBody>
          <a:bodyPr>
            <a:normAutofit/>
          </a:bodyPr>
          <a:lstStyle/>
          <a:p>
            <a:pPr algn="ctr"/>
            <a:r>
              <a:rPr lang="en-US" sz="3200" dirty="0"/>
              <a:t>Using Process Flow Mapping to “unpack” the arrows</a:t>
            </a:r>
          </a:p>
        </p:txBody>
      </p:sp>
      <p:pic>
        <p:nvPicPr>
          <p:cNvPr id="6" name="Picture 5">
            <a:extLst>
              <a:ext uri="{FF2B5EF4-FFF2-40B4-BE49-F238E27FC236}">
                <a16:creationId xmlns:a16="http://schemas.microsoft.com/office/drawing/2014/main" id="{C8D9E252-FBF2-409E-9325-A5A0A97D65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5419" y="1470214"/>
            <a:ext cx="3472595" cy="5094563"/>
          </a:xfrm>
          <a:prstGeom prst="rect">
            <a:avLst/>
          </a:prstGeom>
        </p:spPr>
      </p:pic>
      <p:pic>
        <p:nvPicPr>
          <p:cNvPr id="7" name="Picture 6">
            <a:extLst>
              <a:ext uri="{FF2B5EF4-FFF2-40B4-BE49-F238E27FC236}">
                <a16:creationId xmlns:a16="http://schemas.microsoft.com/office/drawing/2014/main" id="{1B95D039-9326-47F0-8432-B1BAD860A06A}"/>
              </a:ext>
            </a:extLst>
          </p:cNvPr>
          <p:cNvPicPr>
            <a:picLocks noChangeAspect="1"/>
          </p:cNvPicPr>
          <p:nvPr/>
        </p:nvPicPr>
        <p:blipFill rotWithShape="1">
          <a:blip r:embed="rId3">
            <a:extLst>
              <a:ext uri="{28A0092B-C50C-407E-A947-70E740481C1C}">
                <a14:useLocalDpi xmlns:a14="http://schemas.microsoft.com/office/drawing/2010/main" val="0"/>
              </a:ext>
            </a:extLst>
          </a:blip>
          <a:srcRect l="30734" t="4493" r="17029" b="21884"/>
          <a:stretch/>
        </p:blipFill>
        <p:spPr>
          <a:xfrm>
            <a:off x="758375" y="1734488"/>
            <a:ext cx="5412311" cy="4290862"/>
          </a:xfrm>
          <a:prstGeom prst="rect">
            <a:avLst/>
          </a:prstGeom>
        </p:spPr>
      </p:pic>
    </p:spTree>
    <p:extLst>
      <p:ext uri="{BB962C8B-B14F-4D97-AF65-F5344CB8AC3E}">
        <p14:creationId xmlns:p14="http://schemas.microsoft.com/office/powerpoint/2010/main" val="26481488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961947-F380-4265-A422-93247B7BC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196" y="749945"/>
            <a:ext cx="3920068" cy="5230821"/>
          </a:xfrm>
          <a:prstGeom prst="rect">
            <a:avLst/>
          </a:prstGeom>
        </p:spPr>
      </p:pic>
      <p:pic>
        <p:nvPicPr>
          <p:cNvPr id="6" name="Picture 5">
            <a:extLst>
              <a:ext uri="{FF2B5EF4-FFF2-40B4-BE49-F238E27FC236}">
                <a16:creationId xmlns:a16="http://schemas.microsoft.com/office/drawing/2014/main" id="{D42FB93A-2BB3-4399-B56F-0C0C74A968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180" y="749945"/>
            <a:ext cx="7105567" cy="5331791"/>
          </a:xfrm>
          <a:prstGeom prst="rect">
            <a:avLst/>
          </a:prstGeom>
        </p:spPr>
      </p:pic>
    </p:spTree>
    <p:extLst>
      <p:ext uri="{BB962C8B-B14F-4D97-AF65-F5344CB8AC3E}">
        <p14:creationId xmlns:p14="http://schemas.microsoft.com/office/powerpoint/2010/main" val="8562204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A4D02C-60E2-436A-AF32-DA82CE285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66" y="3029651"/>
            <a:ext cx="6805954" cy="3828349"/>
          </a:xfrm>
          <a:prstGeom prst="rect">
            <a:avLst/>
          </a:prstGeom>
        </p:spPr>
      </p:pic>
      <p:pic>
        <p:nvPicPr>
          <p:cNvPr id="11" name="Picture 10">
            <a:extLst>
              <a:ext uri="{FF2B5EF4-FFF2-40B4-BE49-F238E27FC236}">
                <a16:creationId xmlns:a16="http://schemas.microsoft.com/office/drawing/2014/main" id="{4229F5DE-79FC-415F-9E89-5EF136689C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004" y="1430503"/>
            <a:ext cx="3621481" cy="4856470"/>
          </a:xfrm>
          <a:prstGeom prst="rect">
            <a:avLst/>
          </a:prstGeom>
        </p:spPr>
      </p:pic>
      <p:cxnSp>
        <p:nvCxnSpPr>
          <p:cNvPr id="14" name="Connector: Curved 13">
            <a:extLst>
              <a:ext uri="{FF2B5EF4-FFF2-40B4-BE49-F238E27FC236}">
                <a16:creationId xmlns:a16="http://schemas.microsoft.com/office/drawing/2014/main" id="{4FD493F7-DB32-431D-BB4E-9E3E1C342841}"/>
              </a:ext>
            </a:extLst>
          </p:cNvPr>
          <p:cNvCxnSpPr>
            <a:cxnSpLocks/>
            <a:endCxn id="11" idx="2"/>
          </p:cNvCxnSpPr>
          <p:nvPr/>
        </p:nvCxnSpPr>
        <p:spPr>
          <a:xfrm>
            <a:off x="4060135" y="6122504"/>
            <a:ext cx="6055610" cy="164469"/>
          </a:xfrm>
          <a:prstGeom prst="curvedConnector4">
            <a:avLst>
              <a:gd name="adj1" fmla="val 35049"/>
              <a:gd name="adj2" fmla="val 23899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911BC70-D2D1-49DA-B67B-9D94B35B1BC1}"/>
              </a:ext>
            </a:extLst>
          </p:cNvPr>
          <p:cNvPicPr>
            <a:picLocks noChangeAspect="1"/>
          </p:cNvPicPr>
          <p:nvPr/>
        </p:nvPicPr>
        <p:blipFill rotWithShape="1">
          <a:blip r:embed="rId5">
            <a:extLst>
              <a:ext uri="{28A0092B-C50C-407E-A947-70E740481C1C}">
                <a14:useLocalDpi xmlns:a14="http://schemas.microsoft.com/office/drawing/2010/main" val="0"/>
              </a:ext>
            </a:extLst>
          </a:blip>
          <a:srcRect l="30734" t="4493" r="17029" b="21884"/>
          <a:stretch/>
        </p:blipFill>
        <p:spPr>
          <a:xfrm>
            <a:off x="313081" y="89819"/>
            <a:ext cx="4211901" cy="3339181"/>
          </a:xfrm>
          <a:prstGeom prst="rect">
            <a:avLst/>
          </a:prstGeom>
        </p:spPr>
      </p:pic>
    </p:spTree>
    <p:extLst>
      <p:ext uri="{BB962C8B-B14F-4D97-AF65-F5344CB8AC3E}">
        <p14:creationId xmlns:p14="http://schemas.microsoft.com/office/powerpoint/2010/main" val="216114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8CB39-99E6-331A-32A7-7E965AE948C1}"/>
              </a:ext>
            </a:extLst>
          </p:cNvPr>
          <p:cNvSpPr>
            <a:spLocks noGrp="1"/>
          </p:cNvSpPr>
          <p:nvPr>
            <p:ph type="title"/>
          </p:nvPr>
        </p:nvSpPr>
        <p:spPr/>
        <p:txBody>
          <a:bodyPr/>
          <a:lstStyle/>
          <a:p>
            <a:pPr algn="ctr"/>
            <a:r>
              <a:rPr lang="en-US" dirty="0"/>
              <a:t>How do SOPs help with the evaluation?</a:t>
            </a:r>
          </a:p>
        </p:txBody>
      </p:sp>
      <p:pic>
        <p:nvPicPr>
          <p:cNvPr id="4" name="Picture 2" descr="Standards Complex Like a Puzzle - Pictured As Word Standards on a Puzzle  Pieces To Show that Standards Can Be Difficult and Needs Stock Illustration  - Illustration of cooperate, abstract: 164219533">
            <a:extLst>
              <a:ext uri="{FF2B5EF4-FFF2-40B4-BE49-F238E27FC236}">
                <a16:creationId xmlns:a16="http://schemas.microsoft.com/office/drawing/2014/main" id="{57846FB7-773C-002B-D2A2-10637A75FA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9265" y="2116182"/>
            <a:ext cx="5093470" cy="28650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ADAF2F4-14FA-EE9B-3F19-F05E289507E9}"/>
              </a:ext>
            </a:extLst>
          </p:cNvPr>
          <p:cNvSpPr txBox="1"/>
          <p:nvPr/>
        </p:nvSpPr>
        <p:spPr>
          <a:xfrm>
            <a:off x="296135" y="5707224"/>
            <a:ext cx="11665886" cy="461665"/>
          </a:xfrm>
          <a:prstGeom prst="rect">
            <a:avLst/>
          </a:prstGeom>
          <a:noFill/>
        </p:spPr>
        <p:txBody>
          <a:bodyPr wrap="none" rtlCol="0">
            <a:spAutoFit/>
          </a:bodyPr>
          <a:lstStyle/>
          <a:p>
            <a:r>
              <a:rPr lang="en-US" sz="2400" b="1" dirty="0"/>
              <a:t>The SOPs are the standard of acceptability against which we make evaluative judgements!</a:t>
            </a:r>
          </a:p>
        </p:txBody>
      </p:sp>
    </p:spTree>
    <p:extLst>
      <p:ext uri="{BB962C8B-B14F-4D97-AF65-F5344CB8AC3E}">
        <p14:creationId xmlns:p14="http://schemas.microsoft.com/office/powerpoint/2010/main" val="147927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810799E-CDF5-43D3-B559-3A499919E70B}"/>
              </a:ext>
            </a:extLst>
          </p:cNvPr>
          <p:cNvPicPr>
            <a:picLocks noChangeAspect="1"/>
          </p:cNvPicPr>
          <p:nvPr/>
        </p:nvPicPr>
        <p:blipFill rotWithShape="1">
          <a:blip r:embed="rId3">
            <a:extLst>
              <a:ext uri="{28A0092B-C50C-407E-A947-70E740481C1C}">
                <a14:useLocalDpi xmlns:a14="http://schemas.microsoft.com/office/drawing/2010/main" val="0"/>
              </a:ext>
            </a:extLst>
          </a:blip>
          <a:srcRect l="29062" t="3188" r="16644" b="18840"/>
          <a:stretch/>
        </p:blipFill>
        <p:spPr>
          <a:xfrm>
            <a:off x="233569" y="705679"/>
            <a:ext cx="6619461" cy="5347252"/>
          </a:xfrm>
          <a:prstGeom prst="rect">
            <a:avLst/>
          </a:prstGeom>
        </p:spPr>
      </p:pic>
      <p:pic>
        <p:nvPicPr>
          <p:cNvPr id="13" name="Picture 12">
            <a:extLst>
              <a:ext uri="{FF2B5EF4-FFF2-40B4-BE49-F238E27FC236}">
                <a16:creationId xmlns:a16="http://schemas.microsoft.com/office/drawing/2014/main" id="{6585C6FB-E8C1-4FFC-A553-B3D8BCBEAC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402" r="23344"/>
          <a:stretch/>
        </p:blipFill>
        <p:spPr>
          <a:xfrm>
            <a:off x="7474225" y="465399"/>
            <a:ext cx="4005471" cy="5738357"/>
          </a:xfrm>
          <a:prstGeom prst="rect">
            <a:avLst/>
          </a:prstGeom>
        </p:spPr>
      </p:pic>
    </p:spTree>
    <p:extLst>
      <p:ext uri="{BB962C8B-B14F-4D97-AF65-F5344CB8AC3E}">
        <p14:creationId xmlns:p14="http://schemas.microsoft.com/office/powerpoint/2010/main" val="8312178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963640-C4C9-4815-8AD5-3C3D0A613D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241" y="198574"/>
            <a:ext cx="8617161" cy="6460852"/>
          </a:xfrm>
          <a:prstGeom prst="rect">
            <a:avLst/>
          </a:prstGeom>
        </p:spPr>
      </p:pic>
    </p:spTree>
    <p:extLst>
      <p:ext uri="{BB962C8B-B14F-4D97-AF65-F5344CB8AC3E}">
        <p14:creationId xmlns:p14="http://schemas.microsoft.com/office/powerpoint/2010/main" val="23989848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60B7877-622E-459F-940B-7B4219EA6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7831" y="532932"/>
            <a:ext cx="8084173" cy="4547347"/>
          </a:xfrm>
          <a:prstGeom prst="rect">
            <a:avLst/>
          </a:prstGeom>
        </p:spPr>
      </p:pic>
      <p:sp>
        <p:nvSpPr>
          <p:cNvPr id="2" name="Freeform: Shape 1">
            <a:extLst>
              <a:ext uri="{FF2B5EF4-FFF2-40B4-BE49-F238E27FC236}">
                <a16:creationId xmlns:a16="http://schemas.microsoft.com/office/drawing/2014/main" id="{1DD98A85-9097-49ED-83E7-64C202347323}"/>
              </a:ext>
            </a:extLst>
          </p:cNvPr>
          <p:cNvSpPr/>
          <p:nvPr/>
        </p:nvSpPr>
        <p:spPr>
          <a:xfrm>
            <a:off x="4039784" y="112195"/>
            <a:ext cx="8089770" cy="5476581"/>
          </a:xfrm>
          <a:custGeom>
            <a:avLst/>
            <a:gdLst>
              <a:gd name="connsiteX0" fmla="*/ 269271 w 8089770"/>
              <a:gd name="connsiteY0" fmla="*/ 2058803 h 5476581"/>
              <a:gd name="connsiteX1" fmla="*/ 258052 w 8089770"/>
              <a:gd name="connsiteY1" fmla="*/ 1997095 h 5476581"/>
              <a:gd name="connsiteX2" fmla="*/ 246832 w 8089770"/>
              <a:gd name="connsiteY2" fmla="*/ 1980265 h 5476581"/>
              <a:gd name="connsiteX3" fmla="*/ 252442 w 8089770"/>
              <a:gd name="connsiteY3" fmla="*/ 1800751 h 5476581"/>
              <a:gd name="connsiteX4" fmla="*/ 269271 w 8089770"/>
              <a:gd name="connsiteY4" fmla="*/ 1761482 h 5476581"/>
              <a:gd name="connsiteX5" fmla="*/ 280491 w 8089770"/>
              <a:gd name="connsiteY5" fmla="*/ 1733433 h 5476581"/>
              <a:gd name="connsiteX6" fmla="*/ 291711 w 8089770"/>
              <a:gd name="connsiteY6" fmla="*/ 1699774 h 5476581"/>
              <a:gd name="connsiteX7" fmla="*/ 302930 w 8089770"/>
              <a:gd name="connsiteY7" fmla="*/ 1671725 h 5476581"/>
              <a:gd name="connsiteX8" fmla="*/ 308540 w 8089770"/>
              <a:gd name="connsiteY8" fmla="*/ 1643676 h 5476581"/>
              <a:gd name="connsiteX9" fmla="*/ 330979 w 8089770"/>
              <a:gd name="connsiteY9" fmla="*/ 1621237 h 5476581"/>
              <a:gd name="connsiteX10" fmla="*/ 353419 w 8089770"/>
              <a:gd name="connsiteY10" fmla="*/ 1576359 h 5476581"/>
              <a:gd name="connsiteX11" fmla="*/ 375858 w 8089770"/>
              <a:gd name="connsiteY11" fmla="*/ 1525870 h 5476581"/>
              <a:gd name="connsiteX12" fmla="*/ 392687 w 8089770"/>
              <a:gd name="connsiteY12" fmla="*/ 1514651 h 5476581"/>
              <a:gd name="connsiteX13" fmla="*/ 398297 w 8089770"/>
              <a:gd name="connsiteY13" fmla="*/ 1492211 h 5476581"/>
              <a:gd name="connsiteX14" fmla="*/ 443176 w 8089770"/>
              <a:gd name="connsiteY14" fmla="*/ 1441723 h 5476581"/>
              <a:gd name="connsiteX15" fmla="*/ 465615 w 8089770"/>
              <a:gd name="connsiteY15" fmla="*/ 1424893 h 5476581"/>
              <a:gd name="connsiteX16" fmla="*/ 476835 w 8089770"/>
              <a:gd name="connsiteY16" fmla="*/ 1408064 h 5476581"/>
              <a:gd name="connsiteX17" fmla="*/ 521713 w 8089770"/>
              <a:gd name="connsiteY17" fmla="*/ 1363186 h 5476581"/>
              <a:gd name="connsiteX18" fmla="*/ 549762 w 8089770"/>
              <a:gd name="connsiteY18" fmla="*/ 1323917 h 5476581"/>
              <a:gd name="connsiteX19" fmla="*/ 560982 w 8089770"/>
              <a:gd name="connsiteY19" fmla="*/ 1295868 h 5476581"/>
              <a:gd name="connsiteX20" fmla="*/ 577811 w 8089770"/>
              <a:gd name="connsiteY20" fmla="*/ 1273428 h 5476581"/>
              <a:gd name="connsiteX21" fmla="*/ 611470 w 8089770"/>
              <a:gd name="connsiteY21" fmla="*/ 1183671 h 5476581"/>
              <a:gd name="connsiteX22" fmla="*/ 645129 w 8089770"/>
              <a:gd name="connsiteY22" fmla="*/ 1116354 h 5476581"/>
              <a:gd name="connsiteX23" fmla="*/ 661959 w 8089770"/>
              <a:gd name="connsiteY23" fmla="*/ 1071475 h 5476581"/>
              <a:gd name="connsiteX24" fmla="*/ 729276 w 8089770"/>
              <a:gd name="connsiteY24" fmla="*/ 1009767 h 5476581"/>
              <a:gd name="connsiteX25" fmla="*/ 734886 w 8089770"/>
              <a:gd name="connsiteY25" fmla="*/ 987328 h 5476581"/>
              <a:gd name="connsiteX26" fmla="*/ 757325 w 8089770"/>
              <a:gd name="connsiteY26" fmla="*/ 976108 h 5476581"/>
              <a:gd name="connsiteX27" fmla="*/ 802204 w 8089770"/>
              <a:gd name="connsiteY27" fmla="*/ 948059 h 5476581"/>
              <a:gd name="connsiteX28" fmla="*/ 841473 w 8089770"/>
              <a:gd name="connsiteY28" fmla="*/ 931230 h 5476581"/>
              <a:gd name="connsiteX29" fmla="*/ 863912 w 8089770"/>
              <a:gd name="connsiteY29" fmla="*/ 914400 h 5476581"/>
              <a:gd name="connsiteX30" fmla="*/ 891961 w 8089770"/>
              <a:gd name="connsiteY30" fmla="*/ 897571 h 5476581"/>
              <a:gd name="connsiteX31" fmla="*/ 897571 w 8089770"/>
              <a:gd name="connsiteY31" fmla="*/ 880741 h 5476581"/>
              <a:gd name="connsiteX32" fmla="*/ 914400 w 8089770"/>
              <a:gd name="connsiteY32" fmla="*/ 875132 h 5476581"/>
              <a:gd name="connsiteX33" fmla="*/ 931230 w 8089770"/>
              <a:gd name="connsiteY33" fmla="*/ 858302 h 5476581"/>
              <a:gd name="connsiteX34" fmla="*/ 942449 w 8089770"/>
              <a:gd name="connsiteY34" fmla="*/ 835863 h 5476581"/>
              <a:gd name="connsiteX35" fmla="*/ 964889 w 8089770"/>
              <a:gd name="connsiteY35" fmla="*/ 819033 h 5476581"/>
              <a:gd name="connsiteX36" fmla="*/ 998548 w 8089770"/>
              <a:gd name="connsiteY36" fmla="*/ 779765 h 5476581"/>
              <a:gd name="connsiteX37" fmla="*/ 1015377 w 8089770"/>
              <a:gd name="connsiteY37" fmla="*/ 757325 h 5476581"/>
              <a:gd name="connsiteX38" fmla="*/ 1037816 w 8089770"/>
              <a:gd name="connsiteY38" fmla="*/ 734886 h 5476581"/>
              <a:gd name="connsiteX39" fmla="*/ 1043426 w 8089770"/>
              <a:gd name="connsiteY39" fmla="*/ 718057 h 5476581"/>
              <a:gd name="connsiteX40" fmla="*/ 1065865 w 8089770"/>
              <a:gd name="connsiteY40" fmla="*/ 706837 h 5476581"/>
              <a:gd name="connsiteX41" fmla="*/ 1082695 w 8089770"/>
              <a:gd name="connsiteY41" fmla="*/ 695617 h 5476581"/>
              <a:gd name="connsiteX42" fmla="*/ 1127573 w 8089770"/>
              <a:gd name="connsiteY42" fmla="*/ 656349 h 5476581"/>
              <a:gd name="connsiteX43" fmla="*/ 1166842 w 8089770"/>
              <a:gd name="connsiteY43" fmla="*/ 628300 h 5476581"/>
              <a:gd name="connsiteX44" fmla="*/ 1217330 w 8089770"/>
              <a:gd name="connsiteY44" fmla="*/ 594641 h 5476581"/>
              <a:gd name="connsiteX45" fmla="*/ 1267819 w 8089770"/>
              <a:gd name="connsiteY45" fmla="*/ 577811 h 5476581"/>
              <a:gd name="connsiteX46" fmla="*/ 1284648 w 8089770"/>
              <a:gd name="connsiteY46" fmla="*/ 555372 h 5476581"/>
              <a:gd name="connsiteX47" fmla="*/ 1335136 w 8089770"/>
              <a:gd name="connsiteY47" fmla="*/ 538543 h 5476581"/>
              <a:gd name="connsiteX48" fmla="*/ 1351966 w 8089770"/>
              <a:gd name="connsiteY48" fmla="*/ 527323 h 5476581"/>
              <a:gd name="connsiteX49" fmla="*/ 1374405 w 8089770"/>
              <a:gd name="connsiteY49" fmla="*/ 516103 h 5476581"/>
              <a:gd name="connsiteX50" fmla="*/ 1396844 w 8089770"/>
              <a:gd name="connsiteY50" fmla="*/ 499274 h 5476581"/>
              <a:gd name="connsiteX51" fmla="*/ 1436113 w 8089770"/>
              <a:gd name="connsiteY51" fmla="*/ 493664 h 5476581"/>
              <a:gd name="connsiteX52" fmla="*/ 1492211 w 8089770"/>
              <a:gd name="connsiteY52" fmla="*/ 443176 h 5476581"/>
              <a:gd name="connsiteX53" fmla="*/ 1509041 w 8089770"/>
              <a:gd name="connsiteY53" fmla="*/ 426346 h 5476581"/>
              <a:gd name="connsiteX54" fmla="*/ 1548309 w 8089770"/>
              <a:gd name="connsiteY54" fmla="*/ 409517 h 5476581"/>
              <a:gd name="connsiteX55" fmla="*/ 1570749 w 8089770"/>
              <a:gd name="connsiteY55" fmla="*/ 392687 h 5476581"/>
              <a:gd name="connsiteX56" fmla="*/ 1593188 w 8089770"/>
              <a:gd name="connsiteY56" fmla="*/ 381468 h 5476581"/>
              <a:gd name="connsiteX57" fmla="*/ 1615627 w 8089770"/>
              <a:gd name="connsiteY57" fmla="*/ 364638 h 5476581"/>
              <a:gd name="connsiteX58" fmla="*/ 1638067 w 8089770"/>
              <a:gd name="connsiteY58" fmla="*/ 353419 h 5476581"/>
              <a:gd name="connsiteX59" fmla="*/ 1660506 w 8089770"/>
              <a:gd name="connsiteY59" fmla="*/ 336589 h 5476581"/>
              <a:gd name="connsiteX60" fmla="*/ 1688555 w 8089770"/>
              <a:gd name="connsiteY60" fmla="*/ 330979 h 5476581"/>
              <a:gd name="connsiteX61" fmla="*/ 1705384 w 8089770"/>
              <a:gd name="connsiteY61" fmla="*/ 319760 h 5476581"/>
              <a:gd name="connsiteX62" fmla="*/ 1722214 w 8089770"/>
              <a:gd name="connsiteY62" fmla="*/ 302930 h 5476581"/>
              <a:gd name="connsiteX63" fmla="*/ 1744653 w 8089770"/>
              <a:gd name="connsiteY63" fmla="*/ 297320 h 5476581"/>
              <a:gd name="connsiteX64" fmla="*/ 1767092 w 8089770"/>
              <a:gd name="connsiteY64" fmla="*/ 286101 h 5476581"/>
              <a:gd name="connsiteX65" fmla="*/ 1783922 w 8089770"/>
              <a:gd name="connsiteY65" fmla="*/ 280491 h 5476581"/>
              <a:gd name="connsiteX66" fmla="*/ 1806361 w 8089770"/>
              <a:gd name="connsiteY66" fmla="*/ 263662 h 5476581"/>
              <a:gd name="connsiteX67" fmla="*/ 1834410 w 8089770"/>
              <a:gd name="connsiteY67" fmla="*/ 246832 h 5476581"/>
              <a:gd name="connsiteX68" fmla="*/ 1856849 w 8089770"/>
              <a:gd name="connsiteY68" fmla="*/ 224393 h 5476581"/>
              <a:gd name="connsiteX69" fmla="*/ 1918557 w 8089770"/>
              <a:gd name="connsiteY69" fmla="*/ 207563 h 5476581"/>
              <a:gd name="connsiteX70" fmla="*/ 1969046 w 8089770"/>
              <a:gd name="connsiteY70" fmla="*/ 173905 h 5476581"/>
              <a:gd name="connsiteX71" fmla="*/ 2008314 w 8089770"/>
              <a:gd name="connsiteY71" fmla="*/ 162685 h 5476581"/>
              <a:gd name="connsiteX72" fmla="*/ 2053193 w 8089770"/>
              <a:gd name="connsiteY72" fmla="*/ 151465 h 5476581"/>
              <a:gd name="connsiteX73" fmla="*/ 2098071 w 8089770"/>
              <a:gd name="connsiteY73" fmla="*/ 129026 h 5476581"/>
              <a:gd name="connsiteX74" fmla="*/ 2131730 w 8089770"/>
              <a:gd name="connsiteY74" fmla="*/ 117806 h 5476581"/>
              <a:gd name="connsiteX75" fmla="*/ 2215878 w 8089770"/>
              <a:gd name="connsiteY75" fmla="*/ 95367 h 5476581"/>
              <a:gd name="connsiteX76" fmla="*/ 2249536 w 8089770"/>
              <a:gd name="connsiteY76" fmla="*/ 89757 h 5476581"/>
              <a:gd name="connsiteX77" fmla="*/ 2294415 w 8089770"/>
              <a:gd name="connsiteY77" fmla="*/ 78538 h 5476581"/>
              <a:gd name="connsiteX78" fmla="*/ 2328074 w 8089770"/>
              <a:gd name="connsiteY78" fmla="*/ 67318 h 5476581"/>
              <a:gd name="connsiteX79" fmla="*/ 2501978 w 8089770"/>
              <a:gd name="connsiteY79" fmla="*/ 44879 h 5476581"/>
              <a:gd name="connsiteX80" fmla="*/ 2664663 w 8089770"/>
              <a:gd name="connsiteY80" fmla="*/ 22439 h 5476581"/>
              <a:gd name="connsiteX81" fmla="*/ 2950763 w 8089770"/>
              <a:gd name="connsiteY81" fmla="*/ 0 h 5476581"/>
              <a:gd name="connsiteX82" fmla="*/ 3186376 w 8089770"/>
              <a:gd name="connsiteY82" fmla="*/ 28049 h 5476581"/>
              <a:gd name="connsiteX83" fmla="*/ 3225644 w 8089770"/>
              <a:gd name="connsiteY83" fmla="*/ 50489 h 5476581"/>
              <a:gd name="connsiteX84" fmla="*/ 3248084 w 8089770"/>
              <a:gd name="connsiteY84" fmla="*/ 61708 h 5476581"/>
              <a:gd name="connsiteX85" fmla="*/ 3292962 w 8089770"/>
              <a:gd name="connsiteY85" fmla="*/ 78538 h 5476581"/>
              <a:gd name="connsiteX86" fmla="*/ 3315402 w 8089770"/>
              <a:gd name="connsiteY86" fmla="*/ 95367 h 5476581"/>
              <a:gd name="connsiteX87" fmla="*/ 3354670 w 8089770"/>
              <a:gd name="connsiteY87" fmla="*/ 106587 h 5476581"/>
              <a:gd name="connsiteX88" fmla="*/ 3405159 w 8089770"/>
              <a:gd name="connsiteY88" fmla="*/ 117806 h 5476581"/>
              <a:gd name="connsiteX89" fmla="*/ 3421988 w 8089770"/>
              <a:gd name="connsiteY89" fmla="*/ 123416 h 5476581"/>
              <a:gd name="connsiteX90" fmla="*/ 3500525 w 8089770"/>
              <a:gd name="connsiteY90" fmla="*/ 134636 h 5476581"/>
              <a:gd name="connsiteX91" fmla="*/ 3545404 w 8089770"/>
              <a:gd name="connsiteY91" fmla="*/ 151465 h 5476581"/>
              <a:gd name="connsiteX92" fmla="*/ 3567843 w 8089770"/>
              <a:gd name="connsiteY92" fmla="*/ 162685 h 5476581"/>
              <a:gd name="connsiteX93" fmla="*/ 3584673 w 8089770"/>
              <a:gd name="connsiteY93" fmla="*/ 168295 h 5476581"/>
              <a:gd name="connsiteX94" fmla="*/ 3601502 w 8089770"/>
              <a:gd name="connsiteY94" fmla="*/ 179514 h 5476581"/>
              <a:gd name="connsiteX95" fmla="*/ 3685649 w 8089770"/>
              <a:gd name="connsiteY95" fmla="*/ 196344 h 5476581"/>
              <a:gd name="connsiteX96" fmla="*/ 3708089 w 8089770"/>
              <a:gd name="connsiteY96" fmla="*/ 213173 h 5476581"/>
              <a:gd name="connsiteX97" fmla="*/ 3786626 w 8089770"/>
              <a:gd name="connsiteY97" fmla="*/ 269271 h 5476581"/>
              <a:gd name="connsiteX98" fmla="*/ 3825895 w 8089770"/>
              <a:gd name="connsiteY98" fmla="*/ 302930 h 5476581"/>
              <a:gd name="connsiteX99" fmla="*/ 3881993 w 8089770"/>
              <a:gd name="connsiteY99" fmla="*/ 347809 h 5476581"/>
              <a:gd name="connsiteX100" fmla="*/ 3926871 w 8089770"/>
              <a:gd name="connsiteY100" fmla="*/ 381468 h 5476581"/>
              <a:gd name="connsiteX101" fmla="*/ 3943701 w 8089770"/>
              <a:gd name="connsiteY101" fmla="*/ 398297 h 5476581"/>
              <a:gd name="connsiteX102" fmla="*/ 3966140 w 8089770"/>
              <a:gd name="connsiteY102" fmla="*/ 415127 h 5476581"/>
              <a:gd name="connsiteX103" fmla="*/ 3999799 w 8089770"/>
              <a:gd name="connsiteY103" fmla="*/ 437566 h 5476581"/>
              <a:gd name="connsiteX104" fmla="*/ 4044678 w 8089770"/>
              <a:gd name="connsiteY104" fmla="*/ 471225 h 5476581"/>
              <a:gd name="connsiteX105" fmla="*/ 4067117 w 8089770"/>
              <a:gd name="connsiteY105" fmla="*/ 488054 h 5476581"/>
              <a:gd name="connsiteX106" fmla="*/ 4095166 w 8089770"/>
              <a:gd name="connsiteY106" fmla="*/ 493664 h 5476581"/>
              <a:gd name="connsiteX107" fmla="*/ 4123215 w 8089770"/>
              <a:gd name="connsiteY107" fmla="*/ 521713 h 5476581"/>
              <a:gd name="connsiteX108" fmla="*/ 4140044 w 8089770"/>
              <a:gd name="connsiteY108" fmla="*/ 532933 h 5476581"/>
              <a:gd name="connsiteX109" fmla="*/ 4179313 w 8089770"/>
              <a:gd name="connsiteY109" fmla="*/ 577811 h 5476581"/>
              <a:gd name="connsiteX110" fmla="*/ 4224192 w 8089770"/>
              <a:gd name="connsiteY110" fmla="*/ 645129 h 5476581"/>
              <a:gd name="connsiteX111" fmla="*/ 4252241 w 8089770"/>
              <a:gd name="connsiteY111" fmla="*/ 684398 h 5476581"/>
              <a:gd name="connsiteX112" fmla="*/ 4263460 w 8089770"/>
              <a:gd name="connsiteY112" fmla="*/ 701227 h 5476581"/>
              <a:gd name="connsiteX113" fmla="*/ 4269070 w 8089770"/>
              <a:gd name="connsiteY113" fmla="*/ 718057 h 5476581"/>
              <a:gd name="connsiteX114" fmla="*/ 4285900 w 8089770"/>
              <a:gd name="connsiteY114" fmla="*/ 723666 h 5476581"/>
              <a:gd name="connsiteX115" fmla="*/ 4375657 w 8089770"/>
              <a:gd name="connsiteY115" fmla="*/ 813424 h 5476581"/>
              <a:gd name="connsiteX116" fmla="*/ 4398096 w 8089770"/>
              <a:gd name="connsiteY116" fmla="*/ 835863 h 5476581"/>
              <a:gd name="connsiteX117" fmla="*/ 4454194 w 8089770"/>
              <a:gd name="connsiteY117" fmla="*/ 931230 h 5476581"/>
              <a:gd name="connsiteX118" fmla="*/ 4499073 w 8089770"/>
              <a:gd name="connsiteY118" fmla="*/ 981718 h 5476581"/>
              <a:gd name="connsiteX119" fmla="*/ 4532732 w 8089770"/>
              <a:gd name="connsiteY119" fmla="*/ 1043426 h 5476581"/>
              <a:gd name="connsiteX120" fmla="*/ 4605659 w 8089770"/>
              <a:gd name="connsiteY120" fmla="*/ 1121963 h 5476581"/>
              <a:gd name="connsiteX121" fmla="*/ 4639318 w 8089770"/>
              <a:gd name="connsiteY121" fmla="*/ 1166842 h 5476581"/>
              <a:gd name="connsiteX122" fmla="*/ 4813222 w 8089770"/>
              <a:gd name="connsiteY122" fmla="*/ 1374405 h 5476581"/>
              <a:gd name="connsiteX123" fmla="*/ 4835662 w 8089770"/>
              <a:gd name="connsiteY123" fmla="*/ 1447333 h 5476581"/>
              <a:gd name="connsiteX124" fmla="*/ 4891760 w 8089770"/>
              <a:gd name="connsiteY124" fmla="*/ 1531480 h 5476581"/>
              <a:gd name="connsiteX125" fmla="*/ 4897370 w 8089770"/>
              <a:gd name="connsiteY125" fmla="*/ 1559529 h 5476581"/>
              <a:gd name="connsiteX126" fmla="*/ 4936638 w 8089770"/>
              <a:gd name="connsiteY126" fmla="*/ 1553919 h 5476581"/>
              <a:gd name="connsiteX127" fmla="*/ 4959078 w 8089770"/>
              <a:gd name="connsiteY127" fmla="*/ 1559529 h 5476581"/>
              <a:gd name="connsiteX128" fmla="*/ 5032005 w 8089770"/>
              <a:gd name="connsiteY128" fmla="*/ 1598798 h 5476581"/>
              <a:gd name="connsiteX129" fmla="*/ 5110543 w 8089770"/>
              <a:gd name="connsiteY129" fmla="*/ 1654896 h 5476581"/>
              <a:gd name="connsiteX130" fmla="*/ 5183470 w 8089770"/>
              <a:gd name="connsiteY130" fmla="*/ 1666116 h 5476581"/>
              <a:gd name="connsiteX131" fmla="*/ 5245178 w 8089770"/>
              <a:gd name="connsiteY131" fmla="*/ 1688555 h 5476581"/>
              <a:gd name="connsiteX132" fmla="*/ 5312496 w 8089770"/>
              <a:gd name="connsiteY132" fmla="*/ 1699774 h 5476581"/>
              <a:gd name="connsiteX133" fmla="*/ 5463961 w 8089770"/>
              <a:gd name="connsiteY133" fmla="*/ 1727824 h 5476581"/>
              <a:gd name="connsiteX134" fmla="*/ 5592987 w 8089770"/>
              <a:gd name="connsiteY134" fmla="*/ 1739043 h 5476581"/>
              <a:gd name="connsiteX135" fmla="*/ 5789330 w 8089770"/>
              <a:gd name="connsiteY135" fmla="*/ 1755873 h 5476581"/>
              <a:gd name="connsiteX136" fmla="*/ 6210067 w 8089770"/>
              <a:gd name="connsiteY136" fmla="*/ 1772702 h 5476581"/>
              <a:gd name="connsiteX137" fmla="*/ 6361532 w 8089770"/>
              <a:gd name="connsiteY137" fmla="*/ 1783922 h 5476581"/>
              <a:gd name="connsiteX138" fmla="*/ 6423240 w 8089770"/>
              <a:gd name="connsiteY138" fmla="*/ 1795141 h 5476581"/>
              <a:gd name="connsiteX139" fmla="*/ 6602754 w 8089770"/>
              <a:gd name="connsiteY139" fmla="*/ 1823190 h 5476581"/>
              <a:gd name="connsiteX140" fmla="*/ 6653242 w 8089770"/>
              <a:gd name="connsiteY140" fmla="*/ 1834410 h 5476581"/>
              <a:gd name="connsiteX141" fmla="*/ 6726170 w 8089770"/>
              <a:gd name="connsiteY141" fmla="*/ 1856849 h 5476581"/>
              <a:gd name="connsiteX142" fmla="*/ 6950562 w 8089770"/>
              <a:gd name="connsiteY142" fmla="*/ 1896118 h 5476581"/>
              <a:gd name="connsiteX143" fmla="*/ 7017880 w 8089770"/>
              <a:gd name="connsiteY143" fmla="*/ 1929777 h 5476581"/>
              <a:gd name="connsiteX144" fmla="*/ 7085198 w 8089770"/>
              <a:gd name="connsiteY144" fmla="*/ 1985875 h 5476581"/>
              <a:gd name="connsiteX145" fmla="*/ 7169345 w 8089770"/>
              <a:gd name="connsiteY145" fmla="*/ 2047583 h 5476581"/>
              <a:gd name="connsiteX146" fmla="*/ 7292761 w 8089770"/>
              <a:gd name="connsiteY146" fmla="*/ 2120511 h 5476581"/>
              <a:gd name="connsiteX147" fmla="*/ 7376908 w 8089770"/>
              <a:gd name="connsiteY147" fmla="*/ 2148560 h 5476581"/>
              <a:gd name="connsiteX148" fmla="*/ 7466665 w 8089770"/>
              <a:gd name="connsiteY148" fmla="*/ 2098071 h 5476581"/>
              <a:gd name="connsiteX149" fmla="*/ 7483495 w 8089770"/>
              <a:gd name="connsiteY149" fmla="*/ 2075632 h 5476581"/>
              <a:gd name="connsiteX150" fmla="*/ 7533983 w 8089770"/>
              <a:gd name="connsiteY150" fmla="*/ 2114901 h 5476581"/>
              <a:gd name="connsiteX151" fmla="*/ 7573252 w 8089770"/>
              <a:gd name="connsiteY151" fmla="*/ 2154170 h 5476581"/>
              <a:gd name="connsiteX152" fmla="*/ 7629350 w 8089770"/>
              <a:gd name="connsiteY152" fmla="*/ 2221487 h 5476581"/>
              <a:gd name="connsiteX153" fmla="*/ 7814474 w 8089770"/>
              <a:gd name="connsiteY153" fmla="*/ 2401001 h 5476581"/>
              <a:gd name="connsiteX154" fmla="*/ 7960329 w 8089770"/>
              <a:gd name="connsiteY154" fmla="*/ 2552466 h 5476581"/>
              <a:gd name="connsiteX155" fmla="*/ 7982768 w 8089770"/>
              <a:gd name="connsiteY155" fmla="*/ 2586125 h 5476581"/>
              <a:gd name="connsiteX156" fmla="*/ 8022037 w 8089770"/>
              <a:gd name="connsiteY156" fmla="*/ 2743200 h 5476581"/>
              <a:gd name="connsiteX157" fmla="*/ 8044476 w 8089770"/>
              <a:gd name="connsiteY157" fmla="*/ 2816128 h 5476581"/>
              <a:gd name="connsiteX158" fmla="*/ 8061306 w 8089770"/>
              <a:gd name="connsiteY158" fmla="*/ 2945154 h 5476581"/>
              <a:gd name="connsiteX159" fmla="*/ 8072525 w 8089770"/>
              <a:gd name="connsiteY159" fmla="*/ 2973203 h 5476581"/>
              <a:gd name="connsiteX160" fmla="*/ 8078135 w 8089770"/>
              <a:gd name="connsiteY160" fmla="*/ 3018081 h 5476581"/>
              <a:gd name="connsiteX161" fmla="*/ 8089355 w 8089770"/>
              <a:gd name="connsiteY161" fmla="*/ 3051740 h 5476581"/>
              <a:gd name="connsiteX162" fmla="*/ 8083745 w 8089770"/>
              <a:gd name="connsiteY162" fmla="*/ 3410768 h 5476581"/>
              <a:gd name="connsiteX163" fmla="*/ 8078135 w 8089770"/>
              <a:gd name="connsiteY163" fmla="*/ 3444427 h 5476581"/>
              <a:gd name="connsiteX164" fmla="*/ 8050086 w 8089770"/>
              <a:gd name="connsiteY164" fmla="*/ 3522965 h 5476581"/>
              <a:gd name="connsiteX165" fmla="*/ 8033257 w 8089770"/>
              <a:gd name="connsiteY165" fmla="*/ 3556624 h 5476581"/>
              <a:gd name="connsiteX166" fmla="*/ 8022037 w 8089770"/>
              <a:gd name="connsiteY166" fmla="*/ 3590282 h 5476581"/>
              <a:gd name="connsiteX167" fmla="*/ 7993988 w 8089770"/>
              <a:gd name="connsiteY167" fmla="*/ 3685649 h 5476581"/>
              <a:gd name="connsiteX168" fmla="*/ 7977159 w 8089770"/>
              <a:gd name="connsiteY168" fmla="*/ 3736138 h 5476581"/>
              <a:gd name="connsiteX169" fmla="*/ 7965939 w 8089770"/>
              <a:gd name="connsiteY169" fmla="*/ 3752967 h 5476581"/>
              <a:gd name="connsiteX170" fmla="*/ 7954719 w 8089770"/>
              <a:gd name="connsiteY170" fmla="*/ 3781016 h 5476581"/>
              <a:gd name="connsiteX171" fmla="*/ 7932280 w 8089770"/>
              <a:gd name="connsiteY171" fmla="*/ 3809065 h 5476581"/>
              <a:gd name="connsiteX172" fmla="*/ 7921060 w 8089770"/>
              <a:gd name="connsiteY172" fmla="*/ 3831505 h 5476581"/>
              <a:gd name="connsiteX173" fmla="*/ 7881792 w 8089770"/>
              <a:gd name="connsiteY173" fmla="*/ 3881993 h 5476581"/>
              <a:gd name="connsiteX174" fmla="*/ 7848133 w 8089770"/>
              <a:gd name="connsiteY174" fmla="*/ 3921262 h 5476581"/>
              <a:gd name="connsiteX175" fmla="*/ 7820084 w 8089770"/>
              <a:gd name="connsiteY175" fmla="*/ 3949311 h 5476581"/>
              <a:gd name="connsiteX176" fmla="*/ 7797644 w 8089770"/>
              <a:gd name="connsiteY176" fmla="*/ 3994189 h 5476581"/>
              <a:gd name="connsiteX177" fmla="*/ 7780815 w 8089770"/>
              <a:gd name="connsiteY177" fmla="*/ 4016628 h 5476581"/>
              <a:gd name="connsiteX178" fmla="*/ 7769595 w 8089770"/>
              <a:gd name="connsiteY178" fmla="*/ 4033458 h 5476581"/>
              <a:gd name="connsiteX179" fmla="*/ 7719107 w 8089770"/>
              <a:gd name="connsiteY179" fmla="*/ 4162484 h 5476581"/>
              <a:gd name="connsiteX180" fmla="*/ 7696668 w 8089770"/>
              <a:gd name="connsiteY180" fmla="*/ 4190533 h 5476581"/>
              <a:gd name="connsiteX181" fmla="*/ 7618130 w 8089770"/>
              <a:gd name="connsiteY181" fmla="*/ 4285900 h 5476581"/>
              <a:gd name="connsiteX182" fmla="*/ 7427397 w 8089770"/>
              <a:gd name="connsiteY182" fmla="*/ 4403706 h 5476581"/>
              <a:gd name="connsiteX183" fmla="*/ 7376908 w 8089770"/>
              <a:gd name="connsiteY183" fmla="*/ 4454194 h 5476581"/>
              <a:gd name="connsiteX184" fmla="*/ 7253492 w 8089770"/>
              <a:gd name="connsiteY184" fmla="*/ 4594439 h 5476581"/>
              <a:gd name="connsiteX185" fmla="*/ 7102027 w 8089770"/>
              <a:gd name="connsiteY185" fmla="*/ 4813222 h 5476581"/>
              <a:gd name="connsiteX186" fmla="*/ 7062759 w 8089770"/>
              <a:gd name="connsiteY186" fmla="*/ 4886150 h 5476581"/>
              <a:gd name="connsiteX187" fmla="*/ 6855195 w 8089770"/>
              <a:gd name="connsiteY187" fmla="*/ 5037615 h 5476581"/>
              <a:gd name="connsiteX188" fmla="*/ 6512997 w 8089770"/>
              <a:gd name="connsiteY188" fmla="*/ 5110543 h 5476581"/>
              <a:gd name="connsiteX189" fmla="*/ 6412020 w 8089770"/>
              <a:gd name="connsiteY189" fmla="*/ 5138592 h 5476581"/>
              <a:gd name="connsiteX190" fmla="*/ 6311043 w 8089770"/>
              <a:gd name="connsiteY190" fmla="*/ 5149811 h 5476581"/>
              <a:gd name="connsiteX191" fmla="*/ 6052992 w 8089770"/>
              <a:gd name="connsiteY191" fmla="*/ 5189080 h 5476581"/>
              <a:gd name="connsiteX192" fmla="*/ 5727622 w 8089770"/>
              <a:gd name="connsiteY192" fmla="*/ 5267617 h 5476581"/>
              <a:gd name="connsiteX193" fmla="*/ 5665914 w 8089770"/>
              <a:gd name="connsiteY193" fmla="*/ 5295666 h 5476581"/>
              <a:gd name="connsiteX194" fmla="*/ 5604206 w 8089770"/>
              <a:gd name="connsiteY194" fmla="*/ 5329325 h 5476581"/>
              <a:gd name="connsiteX195" fmla="*/ 5486400 w 8089770"/>
              <a:gd name="connsiteY195" fmla="*/ 5351765 h 5476581"/>
              <a:gd name="connsiteX196" fmla="*/ 5290057 w 8089770"/>
              <a:gd name="connsiteY196" fmla="*/ 5385424 h 5476581"/>
              <a:gd name="connsiteX197" fmla="*/ 5026395 w 8089770"/>
              <a:gd name="connsiteY197" fmla="*/ 5447132 h 5476581"/>
              <a:gd name="connsiteX198" fmla="*/ 4442975 w 8089770"/>
              <a:gd name="connsiteY198" fmla="*/ 5458351 h 5476581"/>
              <a:gd name="connsiteX199" fmla="*/ 3893213 w 8089770"/>
              <a:gd name="connsiteY199" fmla="*/ 5463961 h 5476581"/>
              <a:gd name="connsiteX200" fmla="*/ 3781016 w 8089770"/>
              <a:gd name="connsiteY200" fmla="*/ 5435912 h 5476581"/>
              <a:gd name="connsiteX201" fmla="*/ 3696869 w 8089770"/>
              <a:gd name="connsiteY201" fmla="*/ 5419082 h 5476581"/>
              <a:gd name="connsiteX202" fmla="*/ 3657600 w 8089770"/>
              <a:gd name="connsiteY202" fmla="*/ 5396643 h 5476581"/>
              <a:gd name="connsiteX203" fmla="*/ 3545404 w 8089770"/>
              <a:gd name="connsiteY203" fmla="*/ 5368594 h 5476581"/>
              <a:gd name="connsiteX204" fmla="*/ 2709541 w 8089770"/>
              <a:gd name="connsiteY204" fmla="*/ 5334935 h 5476581"/>
              <a:gd name="connsiteX205" fmla="*/ 2294415 w 8089770"/>
              <a:gd name="connsiteY205" fmla="*/ 5312496 h 5476581"/>
              <a:gd name="connsiteX206" fmla="*/ 2041973 w 8089770"/>
              <a:gd name="connsiteY206" fmla="*/ 5306886 h 5476581"/>
              <a:gd name="connsiteX207" fmla="*/ 1924167 w 8089770"/>
              <a:gd name="connsiteY207" fmla="*/ 5295666 h 5476581"/>
              <a:gd name="connsiteX208" fmla="*/ 1374405 w 8089770"/>
              <a:gd name="connsiteY208" fmla="*/ 5273227 h 5476581"/>
              <a:gd name="connsiteX209" fmla="*/ 1284648 w 8089770"/>
              <a:gd name="connsiteY209" fmla="*/ 5183470 h 5476581"/>
              <a:gd name="connsiteX210" fmla="*/ 1256599 w 8089770"/>
              <a:gd name="connsiteY210" fmla="*/ 5155421 h 5476581"/>
              <a:gd name="connsiteX211" fmla="*/ 1222940 w 8089770"/>
              <a:gd name="connsiteY211" fmla="*/ 5132982 h 5476581"/>
              <a:gd name="connsiteX212" fmla="*/ 1178062 w 8089770"/>
              <a:gd name="connsiteY212" fmla="*/ 5104933 h 5476581"/>
              <a:gd name="connsiteX213" fmla="*/ 1105134 w 8089770"/>
              <a:gd name="connsiteY213" fmla="*/ 4964687 h 5476581"/>
              <a:gd name="connsiteX214" fmla="*/ 1026597 w 8089770"/>
              <a:gd name="connsiteY214" fmla="*/ 4768344 h 5476581"/>
              <a:gd name="connsiteX215" fmla="*/ 1015377 w 8089770"/>
              <a:gd name="connsiteY215" fmla="*/ 4706636 h 5476581"/>
              <a:gd name="connsiteX216" fmla="*/ 998548 w 8089770"/>
              <a:gd name="connsiteY216" fmla="*/ 4684197 h 5476581"/>
              <a:gd name="connsiteX217" fmla="*/ 970498 w 8089770"/>
              <a:gd name="connsiteY217" fmla="*/ 4611269 h 5476581"/>
              <a:gd name="connsiteX218" fmla="*/ 953669 w 8089770"/>
              <a:gd name="connsiteY218" fmla="*/ 4504682 h 5476581"/>
              <a:gd name="connsiteX219" fmla="*/ 942449 w 8089770"/>
              <a:gd name="connsiteY219" fmla="*/ 4386876 h 5476581"/>
              <a:gd name="connsiteX220" fmla="*/ 931230 w 8089770"/>
              <a:gd name="connsiteY220" fmla="*/ 3915652 h 5476581"/>
              <a:gd name="connsiteX221" fmla="*/ 914400 w 8089770"/>
              <a:gd name="connsiteY221" fmla="*/ 3893212 h 5476581"/>
              <a:gd name="connsiteX222" fmla="*/ 852692 w 8089770"/>
              <a:gd name="connsiteY222" fmla="*/ 3837114 h 5476581"/>
              <a:gd name="connsiteX223" fmla="*/ 729276 w 8089770"/>
              <a:gd name="connsiteY223" fmla="*/ 3775406 h 5476581"/>
              <a:gd name="connsiteX224" fmla="*/ 690008 w 8089770"/>
              <a:gd name="connsiteY224" fmla="*/ 3741747 h 5476581"/>
              <a:gd name="connsiteX225" fmla="*/ 611470 w 8089770"/>
              <a:gd name="connsiteY225" fmla="*/ 3674430 h 5476581"/>
              <a:gd name="connsiteX226" fmla="*/ 504884 w 8089770"/>
              <a:gd name="connsiteY226" fmla="*/ 3573453 h 5476581"/>
              <a:gd name="connsiteX227" fmla="*/ 403907 w 8089770"/>
              <a:gd name="connsiteY227" fmla="*/ 3478086 h 5476581"/>
              <a:gd name="connsiteX228" fmla="*/ 325370 w 8089770"/>
              <a:gd name="connsiteY228" fmla="*/ 3438817 h 5476581"/>
              <a:gd name="connsiteX229" fmla="*/ 258052 w 8089770"/>
              <a:gd name="connsiteY229" fmla="*/ 3393939 h 5476581"/>
              <a:gd name="connsiteX230" fmla="*/ 241222 w 8089770"/>
              <a:gd name="connsiteY230" fmla="*/ 3371500 h 5476581"/>
              <a:gd name="connsiteX231" fmla="*/ 117806 w 8089770"/>
              <a:gd name="connsiteY231" fmla="*/ 3203205 h 5476581"/>
              <a:gd name="connsiteX232" fmla="*/ 72928 w 8089770"/>
              <a:gd name="connsiteY232" fmla="*/ 3085399 h 5476581"/>
              <a:gd name="connsiteX233" fmla="*/ 56098 w 8089770"/>
              <a:gd name="connsiteY233" fmla="*/ 3068570 h 5476581"/>
              <a:gd name="connsiteX234" fmla="*/ 39269 w 8089770"/>
              <a:gd name="connsiteY234" fmla="*/ 3040520 h 5476581"/>
              <a:gd name="connsiteX235" fmla="*/ 22440 w 8089770"/>
              <a:gd name="connsiteY235" fmla="*/ 3023691 h 5476581"/>
              <a:gd name="connsiteX236" fmla="*/ 0 w 8089770"/>
              <a:gd name="connsiteY236" fmla="*/ 2995642 h 5476581"/>
              <a:gd name="connsiteX237" fmla="*/ 11220 w 8089770"/>
              <a:gd name="connsiteY237" fmla="*/ 2664663 h 5476581"/>
              <a:gd name="connsiteX238" fmla="*/ 28049 w 8089770"/>
              <a:gd name="connsiteY238" fmla="*/ 2569296 h 5476581"/>
              <a:gd name="connsiteX239" fmla="*/ 44879 w 8089770"/>
              <a:gd name="connsiteY239" fmla="*/ 2552466 h 5476581"/>
              <a:gd name="connsiteX240" fmla="*/ 50489 w 8089770"/>
              <a:gd name="connsiteY240" fmla="*/ 2496368 h 5476581"/>
              <a:gd name="connsiteX241" fmla="*/ 78538 w 8089770"/>
              <a:gd name="connsiteY241" fmla="*/ 2423441 h 5476581"/>
              <a:gd name="connsiteX242" fmla="*/ 100977 w 8089770"/>
              <a:gd name="connsiteY242" fmla="*/ 2372952 h 5476581"/>
              <a:gd name="connsiteX243" fmla="*/ 123416 w 8089770"/>
              <a:gd name="connsiteY243" fmla="*/ 2333684 h 5476581"/>
              <a:gd name="connsiteX244" fmla="*/ 129026 w 8089770"/>
              <a:gd name="connsiteY244" fmla="*/ 2305635 h 5476581"/>
              <a:gd name="connsiteX245" fmla="*/ 140246 w 8089770"/>
              <a:gd name="connsiteY245" fmla="*/ 2288805 h 5476581"/>
              <a:gd name="connsiteX246" fmla="*/ 157075 w 8089770"/>
              <a:gd name="connsiteY246" fmla="*/ 2255146 h 5476581"/>
              <a:gd name="connsiteX247" fmla="*/ 179514 w 8089770"/>
              <a:gd name="connsiteY247" fmla="*/ 2204658 h 5476581"/>
              <a:gd name="connsiteX248" fmla="*/ 185124 w 8089770"/>
              <a:gd name="connsiteY248" fmla="*/ 2182219 h 5476581"/>
              <a:gd name="connsiteX249" fmla="*/ 218783 w 8089770"/>
              <a:gd name="connsiteY249" fmla="*/ 2154170 h 5476581"/>
              <a:gd name="connsiteX250" fmla="*/ 241222 w 8089770"/>
              <a:gd name="connsiteY250" fmla="*/ 2120511 h 5476581"/>
              <a:gd name="connsiteX251" fmla="*/ 269271 w 8089770"/>
              <a:gd name="connsiteY251" fmla="*/ 2058803 h 547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8089770" h="5476581">
                <a:moveTo>
                  <a:pt x="269271" y="2058803"/>
                </a:moveTo>
                <a:cubicBezTo>
                  <a:pt x="267971" y="2049699"/>
                  <a:pt x="263721" y="2010323"/>
                  <a:pt x="258052" y="1997095"/>
                </a:cubicBezTo>
                <a:cubicBezTo>
                  <a:pt x="255396" y="1990898"/>
                  <a:pt x="250572" y="1985875"/>
                  <a:pt x="246832" y="1980265"/>
                </a:cubicBezTo>
                <a:cubicBezTo>
                  <a:pt x="248702" y="1920427"/>
                  <a:pt x="249026" y="1860521"/>
                  <a:pt x="252442" y="1800751"/>
                </a:cubicBezTo>
                <a:cubicBezTo>
                  <a:pt x="253008" y="1790838"/>
                  <a:pt x="266281" y="1768210"/>
                  <a:pt x="269271" y="1761482"/>
                </a:cubicBezTo>
                <a:cubicBezTo>
                  <a:pt x="273361" y="1752280"/>
                  <a:pt x="277050" y="1742897"/>
                  <a:pt x="280491" y="1733433"/>
                </a:cubicBezTo>
                <a:cubicBezTo>
                  <a:pt x="284533" y="1722318"/>
                  <a:pt x="287669" y="1710889"/>
                  <a:pt x="291711" y="1699774"/>
                </a:cubicBezTo>
                <a:cubicBezTo>
                  <a:pt x="295152" y="1690310"/>
                  <a:pt x="300037" y="1681370"/>
                  <a:pt x="302930" y="1671725"/>
                </a:cubicBezTo>
                <a:cubicBezTo>
                  <a:pt x="305670" y="1662592"/>
                  <a:pt x="303909" y="1652011"/>
                  <a:pt x="308540" y="1643676"/>
                </a:cubicBezTo>
                <a:cubicBezTo>
                  <a:pt x="313677" y="1634429"/>
                  <a:pt x="325111" y="1630038"/>
                  <a:pt x="330979" y="1621237"/>
                </a:cubicBezTo>
                <a:cubicBezTo>
                  <a:pt x="340257" y="1607321"/>
                  <a:pt x="346831" y="1591732"/>
                  <a:pt x="353419" y="1576359"/>
                </a:cubicBezTo>
                <a:cubicBezTo>
                  <a:pt x="361752" y="1556915"/>
                  <a:pt x="360939" y="1540789"/>
                  <a:pt x="375858" y="1525870"/>
                </a:cubicBezTo>
                <a:cubicBezTo>
                  <a:pt x="380625" y="1521103"/>
                  <a:pt x="387077" y="1518391"/>
                  <a:pt x="392687" y="1514651"/>
                </a:cubicBezTo>
                <a:cubicBezTo>
                  <a:pt x="394557" y="1507171"/>
                  <a:pt x="395260" y="1499298"/>
                  <a:pt x="398297" y="1492211"/>
                </a:cubicBezTo>
                <a:cubicBezTo>
                  <a:pt x="405202" y="1476099"/>
                  <a:pt x="435619" y="1447391"/>
                  <a:pt x="443176" y="1441723"/>
                </a:cubicBezTo>
                <a:cubicBezTo>
                  <a:pt x="450656" y="1436113"/>
                  <a:pt x="459004" y="1431504"/>
                  <a:pt x="465615" y="1424893"/>
                </a:cubicBezTo>
                <a:cubicBezTo>
                  <a:pt x="470382" y="1420126"/>
                  <a:pt x="472068" y="1412831"/>
                  <a:pt x="476835" y="1408064"/>
                </a:cubicBezTo>
                <a:cubicBezTo>
                  <a:pt x="540863" y="1344038"/>
                  <a:pt x="452440" y="1449778"/>
                  <a:pt x="521713" y="1363186"/>
                </a:cubicBezTo>
                <a:cubicBezTo>
                  <a:pt x="535628" y="1321440"/>
                  <a:pt x="514268" y="1377157"/>
                  <a:pt x="549762" y="1323917"/>
                </a:cubicBezTo>
                <a:cubicBezTo>
                  <a:pt x="555348" y="1315538"/>
                  <a:pt x="556092" y="1304671"/>
                  <a:pt x="560982" y="1295868"/>
                </a:cubicBezTo>
                <a:cubicBezTo>
                  <a:pt x="565523" y="1287695"/>
                  <a:pt x="572201" y="1280908"/>
                  <a:pt x="577811" y="1273428"/>
                </a:cubicBezTo>
                <a:cubicBezTo>
                  <a:pt x="598497" y="1190689"/>
                  <a:pt x="576268" y="1265809"/>
                  <a:pt x="611470" y="1183671"/>
                </a:cubicBezTo>
                <a:cubicBezTo>
                  <a:pt x="639339" y="1118643"/>
                  <a:pt x="602009" y="1181033"/>
                  <a:pt x="645129" y="1116354"/>
                </a:cubicBezTo>
                <a:cubicBezTo>
                  <a:pt x="648362" y="1106654"/>
                  <a:pt x="658012" y="1076606"/>
                  <a:pt x="661959" y="1071475"/>
                </a:cubicBezTo>
                <a:cubicBezTo>
                  <a:pt x="685362" y="1041052"/>
                  <a:pt x="702325" y="1029981"/>
                  <a:pt x="729276" y="1009767"/>
                </a:cubicBezTo>
                <a:cubicBezTo>
                  <a:pt x="731146" y="1002287"/>
                  <a:pt x="729950" y="993251"/>
                  <a:pt x="734886" y="987328"/>
                </a:cubicBezTo>
                <a:cubicBezTo>
                  <a:pt x="740240" y="980904"/>
                  <a:pt x="750234" y="980540"/>
                  <a:pt x="757325" y="976108"/>
                </a:cubicBezTo>
                <a:cubicBezTo>
                  <a:pt x="792465" y="954146"/>
                  <a:pt x="766027" y="963564"/>
                  <a:pt x="802204" y="948059"/>
                </a:cubicBezTo>
                <a:cubicBezTo>
                  <a:pt x="826492" y="937649"/>
                  <a:pt x="814415" y="948141"/>
                  <a:pt x="841473" y="931230"/>
                </a:cubicBezTo>
                <a:cubicBezTo>
                  <a:pt x="849402" y="926275"/>
                  <a:pt x="856133" y="919586"/>
                  <a:pt x="863912" y="914400"/>
                </a:cubicBezTo>
                <a:cubicBezTo>
                  <a:pt x="872984" y="908352"/>
                  <a:pt x="882611" y="903181"/>
                  <a:pt x="891961" y="897571"/>
                </a:cubicBezTo>
                <a:cubicBezTo>
                  <a:pt x="893831" y="891961"/>
                  <a:pt x="893390" y="884922"/>
                  <a:pt x="897571" y="880741"/>
                </a:cubicBezTo>
                <a:cubicBezTo>
                  <a:pt x="901752" y="876560"/>
                  <a:pt x="909480" y="878412"/>
                  <a:pt x="914400" y="875132"/>
                </a:cubicBezTo>
                <a:cubicBezTo>
                  <a:pt x="921001" y="870731"/>
                  <a:pt x="925620" y="863912"/>
                  <a:pt x="931230" y="858302"/>
                </a:cubicBezTo>
                <a:cubicBezTo>
                  <a:pt x="934970" y="850822"/>
                  <a:pt x="937007" y="842212"/>
                  <a:pt x="942449" y="835863"/>
                </a:cubicBezTo>
                <a:cubicBezTo>
                  <a:pt x="948534" y="828764"/>
                  <a:pt x="959454" y="826641"/>
                  <a:pt x="964889" y="819033"/>
                </a:cubicBezTo>
                <a:cubicBezTo>
                  <a:pt x="999969" y="769921"/>
                  <a:pt x="925947" y="823323"/>
                  <a:pt x="998548" y="779765"/>
                </a:cubicBezTo>
                <a:cubicBezTo>
                  <a:pt x="1004158" y="772285"/>
                  <a:pt x="1009220" y="764362"/>
                  <a:pt x="1015377" y="757325"/>
                </a:cubicBezTo>
                <a:cubicBezTo>
                  <a:pt x="1022342" y="749364"/>
                  <a:pt x="1031668" y="743494"/>
                  <a:pt x="1037816" y="734886"/>
                </a:cubicBezTo>
                <a:cubicBezTo>
                  <a:pt x="1041253" y="730074"/>
                  <a:pt x="1039245" y="722238"/>
                  <a:pt x="1043426" y="718057"/>
                </a:cubicBezTo>
                <a:cubicBezTo>
                  <a:pt x="1049339" y="712144"/>
                  <a:pt x="1058604" y="710986"/>
                  <a:pt x="1065865" y="706837"/>
                </a:cubicBezTo>
                <a:cubicBezTo>
                  <a:pt x="1071719" y="703492"/>
                  <a:pt x="1077085" y="699357"/>
                  <a:pt x="1082695" y="695617"/>
                </a:cubicBezTo>
                <a:cubicBezTo>
                  <a:pt x="1104414" y="663037"/>
                  <a:pt x="1082263" y="691590"/>
                  <a:pt x="1127573" y="656349"/>
                </a:cubicBezTo>
                <a:cubicBezTo>
                  <a:pt x="1201353" y="598965"/>
                  <a:pt x="1083512" y="679580"/>
                  <a:pt x="1166842" y="628300"/>
                </a:cubicBezTo>
                <a:cubicBezTo>
                  <a:pt x="1184068" y="617699"/>
                  <a:pt x="1198142" y="601037"/>
                  <a:pt x="1217330" y="594641"/>
                </a:cubicBezTo>
                <a:lnTo>
                  <a:pt x="1267819" y="577811"/>
                </a:lnTo>
                <a:cubicBezTo>
                  <a:pt x="1273429" y="570331"/>
                  <a:pt x="1276572" y="560083"/>
                  <a:pt x="1284648" y="555372"/>
                </a:cubicBezTo>
                <a:cubicBezTo>
                  <a:pt x="1299971" y="546434"/>
                  <a:pt x="1335136" y="538543"/>
                  <a:pt x="1335136" y="538543"/>
                </a:cubicBezTo>
                <a:cubicBezTo>
                  <a:pt x="1340746" y="534803"/>
                  <a:pt x="1346112" y="530668"/>
                  <a:pt x="1351966" y="527323"/>
                </a:cubicBezTo>
                <a:cubicBezTo>
                  <a:pt x="1359227" y="523174"/>
                  <a:pt x="1367314" y="520535"/>
                  <a:pt x="1374405" y="516103"/>
                </a:cubicBezTo>
                <a:cubicBezTo>
                  <a:pt x="1382333" y="511148"/>
                  <a:pt x="1388057" y="502469"/>
                  <a:pt x="1396844" y="499274"/>
                </a:cubicBezTo>
                <a:cubicBezTo>
                  <a:pt x="1409270" y="494755"/>
                  <a:pt x="1423023" y="495534"/>
                  <a:pt x="1436113" y="493664"/>
                </a:cubicBezTo>
                <a:cubicBezTo>
                  <a:pt x="1484012" y="445765"/>
                  <a:pt x="1429533" y="498890"/>
                  <a:pt x="1492211" y="443176"/>
                </a:cubicBezTo>
                <a:cubicBezTo>
                  <a:pt x="1498141" y="437905"/>
                  <a:pt x="1502238" y="430428"/>
                  <a:pt x="1509041" y="426346"/>
                </a:cubicBezTo>
                <a:cubicBezTo>
                  <a:pt x="1521252" y="419019"/>
                  <a:pt x="1535807" y="416336"/>
                  <a:pt x="1548309" y="409517"/>
                </a:cubicBezTo>
                <a:cubicBezTo>
                  <a:pt x="1556517" y="405040"/>
                  <a:pt x="1562820" y="397642"/>
                  <a:pt x="1570749" y="392687"/>
                </a:cubicBezTo>
                <a:cubicBezTo>
                  <a:pt x="1577840" y="388255"/>
                  <a:pt x="1586097" y="385900"/>
                  <a:pt x="1593188" y="381468"/>
                </a:cubicBezTo>
                <a:cubicBezTo>
                  <a:pt x="1601117" y="376513"/>
                  <a:pt x="1607698" y="369593"/>
                  <a:pt x="1615627" y="364638"/>
                </a:cubicBezTo>
                <a:cubicBezTo>
                  <a:pt x="1622719" y="360206"/>
                  <a:pt x="1630975" y="357851"/>
                  <a:pt x="1638067" y="353419"/>
                </a:cubicBezTo>
                <a:cubicBezTo>
                  <a:pt x="1645996" y="348464"/>
                  <a:pt x="1651962" y="340386"/>
                  <a:pt x="1660506" y="336589"/>
                </a:cubicBezTo>
                <a:cubicBezTo>
                  <a:pt x="1669219" y="332716"/>
                  <a:pt x="1679205" y="332849"/>
                  <a:pt x="1688555" y="330979"/>
                </a:cubicBezTo>
                <a:cubicBezTo>
                  <a:pt x="1694165" y="327239"/>
                  <a:pt x="1700205" y="324076"/>
                  <a:pt x="1705384" y="319760"/>
                </a:cubicBezTo>
                <a:cubicBezTo>
                  <a:pt x="1711479" y="314681"/>
                  <a:pt x="1715326" y="306866"/>
                  <a:pt x="1722214" y="302930"/>
                </a:cubicBezTo>
                <a:cubicBezTo>
                  <a:pt x="1728908" y="299105"/>
                  <a:pt x="1737434" y="300027"/>
                  <a:pt x="1744653" y="297320"/>
                </a:cubicBezTo>
                <a:cubicBezTo>
                  <a:pt x="1752483" y="294384"/>
                  <a:pt x="1759406" y="289395"/>
                  <a:pt x="1767092" y="286101"/>
                </a:cubicBezTo>
                <a:cubicBezTo>
                  <a:pt x="1772527" y="283772"/>
                  <a:pt x="1778312" y="282361"/>
                  <a:pt x="1783922" y="280491"/>
                </a:cubicBezTo>
                <a:cubicBezTo>
                  <a:pt x="1791402" y="274881"/>
                  <a:pt x="1798582" y="268848"/>
                  <a:pt x="1806361" y="263662"/>
                </a:cubicBezTo>
                <a:cubicBezTo>
                  <a:pt x="1815433" y="257614"/>
                  <a:pt x="1825803" y="253526"/>
                  <a:pt x="1834410" y="246832"/>
                </a:cubicBezTo>
                <a:cubicBezTo>
                  <a:pt x="1842760" y="240338"/>
                  <a:pt x="1848048" y="230261"/>
                  <a:pt x="1856849" y="224393"/>
                </a:cubicBezTo>
                <a:cubicBezTo>
                  <a:pt x="1874868" y="212380"/>
                  <a:pt x="1898224" y="210952"/>
                  <a:pt x="1918557" y="207563"/>
                </a:cubicBezTo>
                <a:cubicBezTo>
                  <a:pt x="1935387" y="196344"/>
                  <a:pt x="1949598" y="179462"/>
                  <a:pt x="1969046" y="173905"/>
                </a:cubicBezTo>
                <a:lnTo>
                  <a:pt x="2008314" y="162685"/>
                </a:lnTo>
                <a:cubicBezTo>
                  <a:pt x="2023213" y="158712"/>
                  <a:pt x="2038755" y="156879"/>
                  <a:pt x="2053193" y="151465"/>
                </a:cubicBezTo>
                <a:cubicBezTo>
                  <a:pt x="2068853" y="145592"/>
                  <a:pt x="2082698" y="135614"/>
                  <a:pt x="2098071" y="129026"/>
                </a:cubicBezTo>
                <a:cubicBezTo>
                  <a:pt x="2108941" y="124367"/>
                  <a:pt x="2120426" y="121284"/>
                  <a:pt x="2131730" y="117806"/>
                </a:cubicBezTo>
                <a:cubicBezTo>
                  <a:pt x="2153480" y="111114"/>
                  <a:pt x="2194431" y="99963"/>
                  <a:pt x="2215878" y="95367"/>
                </a:cubicBezTo>
                <a:cubicBezTo>
                  <a:pt x="2227000" y="92984"/>
                  <a:pt x="2238414" y="92140"/>
                  <a:pt x="2249536" y="89757"/>
                </a:cubicBezTo>
                <a:cubicBezTo>
                  <a:pt x="2264614" y="86526"/>
                  <a:pt x="2279588" y="82774"/>
                  <a:pt x="2294415" y="78538"/>
                </a:cubicBezTo>
                <a:cubicBezTo>
                  <a:pt x="2305787" y="75289"/>
                  <a:pt x="2316562" y="70027"/>
                  <a:pt x="2328074" y="67318"/>
                </a:cubicBezTo>
                <a:cubicBezTo>
                  <a:pt x="2387757" y="53275"/>
                  <a:pt x="2439099" y="51167"/>
                  <a:pt x="2501978" y="44879"/>
                </a:cubicBezTo>
                <a:cubicBezTo>
                  <a:pt x="2587710" y="23445"/>
                  <a:pt x="2524894" y="36774"/>
                  <a:pt x="2664663" y="22439"/>
                </a:cubicBezTo>
                <a:cubicBezTo>
                  <a:pt x="2860151" y="2389"/>
                  <a:pt x="2671472" y="16927"/>
                  <a:pt x="2950763" y="0"/>
                </a:cubicBezTo>
                <a:cubicBezTo>
                  <a:pt x="2972421" y="2166"/>
                  <a:pt x="3131749" y="14392"/>
                  <a:pt x="3186376" y="28049"/>
                </a:cubicBezTo>
                <a:cubicBezTo>
                  <a:pt x="3201447" y="31817"/>
                  <a:pt x="3212659" y="43069"/>
                  <a:pt x="3225644" y="50489"/>
                </a:cubicBezTo>
                <a:cubicBezTo>
                  <a:pt x="3232905" y="54638"/>
                  <a:pt x="3240397" y="58414"/>
                  <a:pt x="3248084" y="61708"/>
                </a:cubicBezTo>
                <a:cubicBezTo>
                  <a:pt x="3270124" y="71153"/>
                  <a:pt x="3266818" y="64014"/>
                  <a:pt x="3292962" y="78538"/>
                </a:cubicBezTo>
                <a:cubicBezTo>
                  <a:pt x="3301135" y="83079"/>
                  <a:pt x="3306890" y="91498"/>
                  <a:pt x="3315402" y="95367"/>
                </a:cubicBezTo>
                <a:cubicBezTo>
                  <a:pt x="3327795" y="101000"/>
                  <a:pt x="3341463" y="103285"/>
                  <a:pt x="3354670" y="106587"/>
                </a:cubicBezTo>
                <a:cubicBezTo>
                  <a:pt x="3371395" y="110768"/>
                  <a:pt x="3388434" y="113625"/>
                  <a:pt x="3405159" y="117806"/>
                </a:cubicBezTo>
                <a:cubicBezTo>
                  <a:pt x="3410896" y="119240"/>
                  <a:pt x="3416165" y="122388"/>
                  <a:pt x="3421988" y="123416"/>
                </a:cubicBezTo>
                <a:cubicBezTo>
                  <a:pt x="3448030" y="128012"/>
                  <a:pt x="3474346" y="130896"/>
                  <a:pt x="3500525" y="134636"/>
                </a:cubicBezTo>
                <a:cubicBezTo>
                  <a:pt x="3535095" y="157680"/>
                  <a:pt x="3496876" y="135288"/>
                  <a:pt x="3545404" y="151465"/>
                </a:cubicBezTo>
                <a:cubicBezTo>
                  <a:pt x="3553337" y="154110"/>
                  <a:pt x="3560157" y="159391"/>
                  <a:pt x="3567843" y="162685"/>
                </a:cubicBezTo>
                <a:cubicBezTo>
                  <a:pt x="3573278" y="165014"/>
                  <a:pt x="3579384" y="165650"/>
                  <a:pt x="3584673" y="168295"/>
                </a:cubicBezTo>
                <a:cubicBezTo>
                  <a:pt x="3590703" y="171310"/>
                  <a:pt x="3595006" y="177710"/>
                  <a:pt x="3601502" y="179514"/>
                </a:cubicBezTo>
                <a:cubicBezTo>
                  <a:pt x="3629063" y="187170"/>
                  <a:pt x="3685649" y="196344"/>
                  <a:pt x="3685649" y="196344"/>
                </a:cubicBezTo>
                <a:cubicBezTo>
                  <a:pt x="3693129" y="201954"/>
                  <a:pt x="3700160" y="208218"/>
                  <a:pt x="3708089" y="213173"/>
                </a:cubicBezTo>
                <a:cubicBezTo>
                  <a:pt x="3743217" y="235127"/>
                  <a:pt x="3748996" y="219098"/>
                  <a:pt x="3786626" y="269271"/>
                </a:cubicBezTo>
                <a:cubicBezTo>
                  <a:pt x="3808473" y="298401"/>
                  <a:pt x="3795093" y="287530"/>
                  <a:pt x="3825895" y="302930"/>
                </a:cubicBezTo>
                <a:cubicBezTo>
                  <a:pt x="3869344" y="346381"/>
                  <a:pt x="3847602" y="336345"/>
                  <a:pt x="3881993" y="347809"/>
                </a:cubicBezTo>
                <a:cubicBezTo>
                  <a:pt x="3903027" y="389874"/>
                  <a:pt x="3878881" y="354807"/>
                  <a:pt x="3926871" y="381468"/>
                </a:cubicBezTo>
                <a:cubicBezTo>
                  <a:pt x="3933806" y="385321"/>
                  <a:pt x="3937677" y="393134"/>
                  <a:pt x="3943701" y="398297"/>
                </a:cubicBezTo>
                <a:cubicBezTo>
                  <a:pt x="3950800" y="404382"/>
                  <a:pt x="3958480" y="409765"/>
                  <a:pt x="3966140" y="415127"/>
                </a:cubicBezTo>
                <a:cubicBezTo>
                  <a:pt x="3977187" y="422860"/>
                  <a:pt x="3990264" y="428031"/>
                  <a:pt x="3999799" y="437566"/>
                </a:cubicBezTo>
                <a:cubicBezTo>
                  <a:pt x="4029411" y="467176"/>
                  <a:pt x="4002856" y="443343"/>
                  <a:pt x="4044678" y="471225"/>
                </a:cubicBezTo>
                <a:cubicBezTo>
                  <a:pt x="4052457" y="476411"/>
                  <a:pt x="4058573" y="484257"/>
                  <a:pt x="4067117" y="488054"/>
                </a:cubicBezTo>
                <a:cubicBezTo>
                  <a:pt x="4075830" y="491926"/>
                  <a:pt x="4085816" y="491794"/>
                  <a:pt x="4095166" y="493664"/>
                </a:cubicBezTo>
                <a:cubicBezTo>
                  <a:pt x="4140043" y="523584"/>
                  <a:pt x="4085816" y="484314"/>
                  <a:pt x="4123215" y="521713"/>
                </a:cubicBezTo>
                <a:cubicBezTo>
                  <a:pt x="4127982" y="526480"/>
                  <a:pt x="4134434" y="529193"/>
                  <a:pt x="4140044" y="532933"/>
                </a:cubicBezTo>
                <a:cubicBezTo>
                  <a:pt x="4184134" y="606414"/>
                  <a:pt x="4128901" y="522358"/>
                  <a:pt x="4179313" y="577811"/>
                </a:cubicBezTo>
                <a:cubicBezTo>
                  <a:pt x="4220939" y="623600"/>
                  <a:pt x="4203290" y="608550"/>
                  <a:pt x="4224192" y="645129"/>
                </a:cubicBezTo>
                <a:cubicBezTo>
                  <a:pt x="4231754" y="658363"/>
                  <a:pt x="4243628" y="672340"/>
                  <a:pt x="4252241" y="684398"/>
                </a:cubicBezTo>
                <a:cubicBezTo>
                  <a:pt x="4256160" y="689884"/>
                  <a:pt x="4260445" y="695197"/>
                  <a:pt x="4263460" y="701227"/>
                </a:cubicBezTo>
                <a:cubicBezTo>
                  <a:pt x="4266105" y="706516"/>
                  <a:pt x="4264888" y="713876"/>
                  <a:pt x="4269070" y="718057"/>
                </a:cubicBezTo>
                <a:cubicBezTo>
                  <a:pt x="4273251" y="722238"/>
                  <a:pt x="4280290" y="721796"/>
                  <a:pt x="4285900" y="723666"/>
                </a:cubicBezTo>
                <a:lnTo>
                  <a:pt x="4375657" y="813424"/>
                </a:lnTo>
                <a:cubicBezTo>
                  <a:pt x="4383137" y="820904"/>
                  <a:pt x="4393365" y="826402"/>
                  <a:pt x="4398096" y="835863"/>
                </a:cubicBezTo>
                <a:cubicBezTo>
                  <a:pt x="4418929" y="877529"/>
                  <a:pt x="4424140" y="892589"/>
                  <a:pt x="4454194" y="931230"/>
                </a:cubicBezTo>
                <a:cubicBezTo>
                  <a:pt x="4468018" y="949004"/>
                  <a:pt x="4486160" y="963271"/>
                  <a:pt x="4499073" y="981718"/>
                </a:cubicBezTo>
                <a:cubicBezTo>
                  <a:pt x="4512509" y="1000913"/>
                  <a:pt x="4518555" y="1024772"/>
                  <a:pt x="4532732" y="1043426"/>
                </a:cubicBezTo>
                <a:cubicBezTo>
                  <a:pt x="4554349" y="1071869"/>
                  <a:pt x="4582309" y="1094926"/>
                  <a:pt x="4605659" y="1121963"/>
                </a:cubicBezTo>
                <a:cubicBezTo>
                  <a:pt x="4617881" y="1136115"/>
                  <a:pt x="4627291" y="1152524"/>
                  <a:pt x="4639318" y="1166842"/>
                </a:cubicBezTo>
                <a:cubicBezTo>
                  <a:pt x="4866374" y="1437148"/>
                  <a:pt x="4571332" y="1072044"/>
                  <a:pt x="4813222" y="1374405"/>
                </a:cubicBezTo>
                <a:cubicBezTo>
                  <a:pt x="4820702" y="1398714"/>
                  <a:pt x="4826032" y="1423793"/>
                  <a:pt x="4835662" y="1447333"/>
                </a:cubicBezTo>
                <a:cubicBezTo>
                  <a:pt x="4852605" y="1488750"/>
                  <a:pt x="4865191" y="1499598"/>
                  <a:pt x="4891760" y="1531480"/>
                </a:cubicBezTo>
                <a:cubicBezTo>
                  <a:pt x="4893630" y="1540830"/>
                  <a:pt x="4888842" y="1555265"/>
                  <a:pt x="4897370" y="1559529"/>
                </a:cubicBezTo>
                <a:cubicBezTo>
                  <a:pt x="4909196" y="1565442"/>
                  <a:pt x="4923416" y="1553919"/>
                  <a:pt x="4936638" y="1553919"/>
                </a:cubicBezTo>
                <a:cubicBezTo>
                  <a:pt x="4944348" y="1553919"/>
                  <a:pt x="4951961" y="1556564"/>
                  <a:pt x="4959078" y="1559529"/>
                </a:cubicBezTo>
                <a:cubicBezTo>
                  <a:pt x="4976231" y="1566676"/>
                  <a:pt x="5014047" y="1586511"/>
                  <a:pt x="5032005" y="1598798"/>
                </a:cubicBezTo>
                <a:cubicBezTo>
                  <a:pt x="5058557" y="1616965"/>
                  <a:pt x="5081144" y="1641830"/>
                  <a:pt x="5110543" y="1654896"/>
                </a:cubicBezTo>
                <a:cubicBezTo>
                  <a:pt x="5133018" y="1664885"/>
                  <a:pt x="5159161" y="1662376"/>
                  <a:pt x="5183470" y="1666116"/>
                </a:cubicBezTo>
                <a:cubicBezTo>
                  <a:pt x="5204039" y="1673596"/>
                  <a:pt x="5224000" y="1683030"/>
                  <a:pt x="5245178" y="1688555"/>
                </a:cubicBezTo>
                <a:cubicBezTo>
                  <a:pt x="5267190" y="1694297"/>
                  <a:pt x="5290149" y="1695517"/>
                  <a:pt x="5312496" y="1699774"/>
                </a:cubicBezTo>
                <a:cubicBezTo>
                  <a:pt x="5376099" y="1711889"/>
                  <a:pt x="5385953" y="1721041"/>
                  <a:pt x="5463961" y="1727824"/>
                </a:cubicBezTo>
                <a:lnTo>
                  <a:pt x="5592987" y="1739043"/>
                </a:lnTo>
                <a:cubicBezTo>
                  <a:pt x="5774257" y="1757635"/>
                  <a:pt x="5586309" y="1745187"/>
                  <a:pt x="5789330" y="1755873"/>
                </a:cubicBezTo>
                <a:cubicBezTo>
                  <a:pt x="5953876" y="1783293"/>
                  <a:pt x="5771187" y="1754415"/>
                  <a:pt x="6210067" y="1772702"/>
                </a:cubicBezTo>
                <a:cubicBezTo>
                  <a:pt x="6260650" y="1774810"/>
                  <a:pt x="6311044" y="1780182"/>
                  <a:pt x="6361532" y="1783922"/>
                </a:cubicBezTo>
                <a:cubicBezTo>
                  <a:pt x="6382101" y="1787662"/>
                  <a:pt x="6402596" y="1791838"/>
                  <a:pt x="6423240" y="1795141"/>
                </a:cubicBezTo>
                <a:cubicBezTo>
                  <a:pt x="6539556" y="1813751"/>
                  <a:pt x="6470533" y="1798705"/>
                  <a:pt x="6602754" y="1823190"/>
                </a:cubicBezTo>
                <a:cubicBezTo>
                  <a:pt x="6619706" y="1826329"/>
                  <a:pt x="6636610" y="1829874"/>
                  <a:pt x="6653242" y="1834410"/>
                </a:cubicBezTo>
                <a:cubicBezTo>
                  <a:pt x="6677780" y="1841102"/>
                  <a:pt x="6701267" y="1851680"/>
                  <a:pt x="6726170" y="1856849"/>
                </a:cubicBezTo>
                <a:cubicBezTo>
                  <a:pt x="6800520" y="1872280"/>
                  <a:pt x="6950562" y="1896118"/>
                  <a:pt x="6950562" y="1896118"/>
                </a:cubicBezTo>
                <a:cubicBezTo>
                  <a:pt x="6973001" y="1907338"/>
                  <a:pt x="6996168" y="1917207"/>
                  <a:pt x="7017880" y="1929777"/>
                </a:cubicBezTo>
                <a:cubicBezTo>
                  <a:pt x="7080673" y="1966130"/>
                  <a:pt x="7035283" y="1945943"/>
                  <a:pt x="7085198" y="1985875"/>
                </a:cubicBezTo>
                <a:cubicBezTo>
                  <a:pt x="7112359" y="2007604"/>
                  <a:pt x="7140747" y="2027784"/>
                  <a:pt x="7169345" y="2047583"/>
                </a:cubicBezTo>
                <a:cubicBezTo>
                  <a:pt x="7194580" y="2065053"/>
                  <a:pt x="7263696" y="2108214"/>
                  <a:pt x="7292761" y="2120511"/>
                </a:cubicBezTo>
                <a:cubicBezTo>
                  <a:pt x="7319991" y="2132031"/>
                  <a:pt x="7348859" y="2139210"/>
                  <a:pt x="7376908" y="2148560"/>
                </a:cubicBezTo>
                <a:cubicBezTo>
                  <a:pt x="7406827" y="2131730"/>
                  <a:pt x="7438334" y="2117455"/>
                  <a:pt x="7466665" y="2098071"/>
                </a:cubicBezTo>
                <a:cubicBezTo>
                  <a:pt x="7474381" y="2092791"/>
                  <a:pt x="7474424" y="2073364"/>
                  <a:pt x="7483495" y="2075632"/>
                </a:cubicBezTo>
                <a:cubicBezTo>
                  <a:pt x="7504179" y="2080803"/>
                  <a:pt x="7518907" y="2099825"/>
                  <a:pt x="7533983" y="2114901"/>
                </a:cubicBezTo>
                <a:cubicBezTo>
                  <a:pt x="7547073" y="2127991"/>
                  <a:pt x="7560909" y="2140374"/>
                  <a:pt x="7573252" y="2154170"/>
                </a:cubicBezTo>
                <a:cubicBezTo>
                  <a:pt x="7592729" y="2175938"/>
                  <a:pt x="7608935" y="2200597"/>
                  <a:pt x="7629350" y="2221487"/>
                </a:cubicBezTo>
                <a:cubicBezTo>
                  <a:pt x="7689428" y="2282962"/>
                  <a:pt x="7752297" y="2341650"/>
                  <a:pt x="7814474" y="2401001"/>
                </a:cubicBezTo>
                <a:cubicBezTo>
                  <a:pt x="7870105" y="2454103"/>
                  <a:pt x="7914896" y="2484316"/>
                  <a:pt x="7960329" y="2552466"/>
                </a:cubicBezTo>
                <a:cubicBezTo>
                  <a:pt x="7967809" y="2563686"/>
                  <a:pt x="7977066" y="2573906"/>
                  <a:pt x="7982768" y="2586125"/>
                </a:cubicBezTo>
                <a:cubicBezTo>
                  <a:pt x="8003163" y="2629828"/>
                  <a:pt x="8012147" y="2703638"/>
                  <a:pt x="8022037" y="2743200"/>
                </a:cubicBezTo>
                <a:cubicBezTo>
                  <a:pt x="8028206" y="2767875"/>
                  <a:pt x="8036996" y="2791819"/>
                  <a:pt x="8044476" y="2816128"/>
                </a:cubicBezTo>
                <a:cubicBezTo>
                  <a:pt x="8048743" y="2867334"/>
                  <a:pt x="8048917" y="2895596"/>
                  <a:pt x="8061306" y="2945154"/>
                </a:cubicBezTo>
                <a:cubicBezTo>
                  <a:pt x="8063748" y="2954923"/>
                  <a:pt x="8068785" y="2963853"/>
                  <a:pt x="8072525" y="2973203"/>
                </a:cubicBezTo>
                <a:cubicBezTo>
                  <a:pt x="8074395" y="2988162"/>
                  <a:pt x="8074976" y="3003340"/>
                  <a:pt x="8078135" y="3018081"/>
                </a:cubicBezTo>
                <a:cubicBezTo>
                  <a:pt x="8080613" y="3029645"/>
                  <a:pt x="8089186" y="3039915"/>
                  <a:pt x="8089355" y="3051740"/>
                </a:cubicBezTo>
                <a:cubicBezTo>
                  <a:pt x="8091065" y="3171418"/>
                  <a:pt x="8087163" y="3291126"/>
                  <a:pt x="8083745" y="3410768"/>
                </a:cubicBezTo>
                <a:cubicBezTo>
                  <a:pt x="8083420" y="3422138"/>
                  <a:pt x="8081066" y="3433437"/>
                  <a:pt x="8078135" y="3444427"/>
                </a:cubicBezTo>
                <a:cubicBezTo>
                  <a:pt x="8073875" y="3460404"/>
                  <a:pt x="8058953" y="3503458"/>
                  <a:pt x="8050086" y="3522965"/>
                </a:cubicBezTo>
                <a:cubicBezTo>
                  <a:pt x="8044895" y="3534385"/>
                  <a:pt x="8038082" y="3545045"/>
                  <a:pt x="8033257" y="3556624"/>
                </a:cubicBezTo>
                <a:cubicBezTo>
                  <a:pt x="8028708" y="3567541"/>
                  <a:pt x="8025777" y="3579063"/>
                  <a:pt x="8022037" y="3590282"/>
                </a:cubicBezTo>
                <a:cubicBezTo>
                  <a:pt x="8012681" y="3655774"/>
                  <a:pt x="8022706" y="3607700"/>
                  <a:pt x="7993988" y="3685649"/>
                </a:cubicBezTo>
                <a:cubicBezTo>
                  <a:pt x="7987855" y="3702295"/>
                  <a:pt x="7983982" y="3719763"/>
                  <a:pt x="7977159" y="3736138"/>
                </a:cubicBezTo>
                <a:cubicBezTo>
                  <a:pt x="7974566" y="3742361"/>
                  <a:pt x="7968954" y="3746937"/>
                  <a:pt x="7965939" y="3752967"/>
                </a:cubicBezTo>
                <a:cubicBezTo>
                  <a:pt x="7961435" y="3761974"/>
                  <a:pt x="7959900" y="3772381"/>
                  <a:pt x="7954719" y="3781016"/>
                </a:cubicBezTo>
                <a:cubicBezTo>
                  <a:pt x="7948559" y="3791283"/>
                  <a:pt x="7938922" y="3799103"/>
                  <a:pt x="7932280" y="3809065"/>
                </a:cubicBezTo>
                <a:cubicBezTo>
                  <a:pt x="7927641" y="3816023"/>
                  <a:pt x="7925121" y="3824194"/>
                  <a:pt x="7921060" y="3831505"/>
                </a:cubicBezTo>
                <a:cubicBezTo>
                  <a:pt x="7870930" y="3921741"/>
                  <a:pt x="7938968" y="3800313"/>
                  <a:pt x="7881792" y="3881993"/>
                </a:cubicBezTo>
                <a:cubicBezTo>
                  <a:pt x="7852157" y="3924328"/>
                  <a:pt x="7881652" y="3910088"/>
                  <a:pt x="7848133" y="3921262"/>
                </a:cubicBezTo>
                <a:cubicBezTo>
                  <a:pt x="7838783" y="3930612"/>
                  <a:pt x="7828344" y="3938986"/>
                  <a:pt x="7820084" y="3949311"/>
                </a:cubicBezTo>
                <a:cubicBezTo>
                  <a:pt x="7775019" y="4005642"/>
                  <a:pt x="7820365" y="3954428"/>
                  <a:pt x="7797644" y="3994189"/>
                </a:cubicBezTo>
                <a:cubicBezTo>
                  <a:pt x="7793005" y="4002307"/>
                  <a:pt x="7786249" y="4009020"/>
                  <a:pt x="7780815" y="4016628"/>
                </a:cubicBezTo>
                <a:cubicBezTo>
                  <a:pt x="7776896" y="4022115"/>
                  <a:pt x="7773335" y="4027848"/>
                  <a:pt x="7769595" y="4033458"/>
                </a:cubicBezTo>
                <a:cubicBezTo>
                  <a:pt x="7761874" y="4087511"/>
                  <a:pt x="7763276" y="4107273"/>
                  <a:pt x="7719107" y="4162484"/>
                </a:cubicBezTo>
                <a:cubicBezTo>
                  <a:pt x="7711627" y="4171834"/>
                  <a:pt x="7702943" y="4180336"/>
                  <a:pt x="7696668" y="4190533"/>
                </a:cubicBezTo>
                <a:cubicBezTo>
                  <a:pt x="7661517" y="4247653"/>
                  <a:pt x="7688858" y="4239655"/>
                  <a:pt x="7618130" y="4285900"/>
                </a:cubicBezTo>
                <a:cubicBezTo>
                  <a:pt x="7429315" y="4409356"/>
                  <a:pt x="7632349" y="4236708"/>
                  <a:pt x="7427397" y="4403706"/>
                </a:cubicBezTo>
                <a:cubicBezTo>
                  <a:pt x="7408946" y="4418740"/>
                  <a:pt x="7392944" y="4436607"/>
                  <a:pt x="7376908" y="4454194"/>
                </a:cubicBezTo>
                <a:cubicBezTo>
                  <a:pt x="7334952" y="4500210"/>
                  <a:pt x="7291348" y="4544995"/>
                  <a:pt x="7253492" y="4594439"/>
                </a:cubicBezTo>
                <a:cubicBezTo>
                  <a:pt x="7199571" y="4664866"/>
                  <a:pt x="7150567" y="4738983"/>
                  <a:pt x="7102027" y="4813222"/>
                </a:cubicBezTo>
                <a:cubicBezTo>
                  <a:pt x="7086918" y="4836330"/>
                  <a:pt x="7081147" y="4865555"/>
                  <a:pt x="7062759" y="4886150"/>
                </a:cubicBezTo>
                <a:cubicBezTo>
                  <a:pt x="7029180" y="4923759"/>
                  <a:pt x="6903224" y="5017336"/>
                  <a:pt x="6855195" y="5037615"/>
                </a:cubicBezTo>
                <a:cubicBezTo>
                  <a:pt x="6763482" y="5076338"/>
                  <a:pt x="6603000" y="5091863"/>
                  <a:pt x="6512997" y="5110543"/>
                </a:cubicBezTo>
                <a:cubicBezTo>
                  <a:pt x="6478792" y="5117642"/>
                  <a:pt x="6446311" y="5131924"/>
                  <a:pt x="6412020" y="5138592"/>
                </a:cubicBezTo>
                <a:cubicBezTo>
                  <a:pt x="6378776" y="5145056"/>
                  <a:pt x="6344579" y="5145095"/>
                  <a:pt x="6311043" y="5149811"/>
                </a:cubicBezTo>
                <a:cubicBezTo>
                  <a:pt x="6224883" y="5161927"/>
                  <a:pt x="6138748" y="5174379"/>
                  <a:pt x="6052992" y="5189080"/>
                </a:cubicBezTo>
                <a:cubicBezTo>
                  <a:pt x="5960983" y="5204853"/>
                  <a:pt x="5809147" y="5242254"/>
                  <a:pt x="5727622" y="5267617"/>
                </a:cubicBezTo>
                <a:cubicBezTo>
                  <a:pt x="5706047" y="5274329"/>
                  <a:pt x="5686123" y="5285561"/>
                  <a:pt x="5665914" y="5295666"/>
                </a:cubicBezTo>
                <a:cubicBezTo>
                  <a:pt x="5644957" y="5306144"/>
                  <a:pt x="5626570" y="5322336"/>
                  <a:pt x="5604206" y="5329325"/>
                </a:cubicBezTo>
                <a:cubicBezTo>
                  <a:pt x="5566051" y="5341249"/>
                  <a:pt x="5525752" y="5344738"/>
                  <a:pt x="5486400" y="5351765"/>
                </a:cubicBezTo>
                <a:cubicBezTo>
                  <a:pt x="5421032" y="5363438"/>
                  <a:pt x="5355035" y="5371745"/>
                  <a:pt x="5290057" y="5385424"/>
                </a:cubicBezTo>
                <a:cubicBezTo>
                  <a:pt x="5205092" y="5403311"/>
                  <a:pt x="5114040" y="5442376"/>
                  <a:pt x="5026395" y="5447132"/>
                </a:cubicBezTo>
                <a:cubicBezTo>
                  <a:pt x="4832171" y="5457671"/>
                  <a:pt x="4637448" y="5454611"/>
                  <a:pt x="4442975" y="5458351"/>
                </a:cubicBezTo>
                <a:cubicBezTo>
                  <a:pt x="4211241" y="5485615"/>
                  <a:pt x="4313018" y="5477801"/>
                  <a:pt x="3893213" y="5463961"/>
                </a:cubicBezTo>
                <a:cubicBezTo>
                  <a:pt x="3857628" y="5462788"/>
                  <a:pt x="3814781" y="5444016"/>
                  <a:pt x="3781016" y="5435912"/>
                </a:cubicBezTo>
                <a:cubicBezTo>
                  <a:pt x="3753201" y="5429236"/>
                  <a:pt x="3724918" y="5424692"/>
                  <a:pt x="3696869" y="5419082"/>
                </a:cubicBezTo>
                <a:cubicBezTo>
                  <a:pt x="3683779" y="5411602"/>
                  <a:pt x="3671651" y="5402107"/>
                  <a:pt x="3657600" y="5396643"/>
                </a:cubicBezTo>
                <a:cubicBezTo>
                  <a:pt x="3637817" y="5388950"/>
                  <a:pt x="3569355" y="5373384"/>
                  <a:pt x="3545404" y="5368594"/>
                </a:cubicBezTo>
                <a:cubicBezTo>
                  <a:pt x="3210682" y="5301649"/>
                  <a:pt x="3358352" y="5345073"/>
                  <a:pt x="2709541" y="5334935"/>
                </a:cubicBezTo>
                <a:cubicBezTo>
                  <a:pt x="2561865" y="5275868"/>
                  <a:pt x="2688720" y="5322873"/>
                  <a:pt x="2294415" y="5312496"/>
                </a:cubicBezTo>
                <a:lnTo>
                  <a:pt x="2041973" y="5306886"/>
                </a:lnTo>
                <a:cubicBezTo>
                  <a:pt x="2002704" y="5303146"/>
                  <a:pt x="1963588" y="5297074"/>
                  <a:pt x="1924167" y="5295666"/>
                </a:cubicBezTo>
                <a:cubicBezTo>
                  <a:pt x="1371266" y="5275920"/>
                  <a:pt x="1579634" y="5331865"/>
                  <a:pt x="1374405" y="5273227"/>
                </a:cubicBezTo>
                <a:lnTo>
                  <a:pt x="1284648" y="5183470"/>
                </a:lnTo>
                <a:cubicBezTo>
                  <a:pt x="1275298" y="5174120"/>
                  <a:pt x="1267601" y="5162755"/>
                  <a:pt x="1256599" y="5155421"/>
                </a:cubicBezTo>
                <a:cubicBezTo>
                  <a:pt x="1245379" y="5147941"/>
                  <a:pt x="1234503" y="5139920"/>
                  <a:pt x="1222940" y="5132982"/>
                </a:cubicBezTo>
                <a:cubicBezTo>
                  <a:pt x="1171606" y="5102182"/>
                  <a:pt x="1230147" y="5143996"/>
                  <a:pt x="1178062" y="5104933"/>
                </a:cubicBezTo>
                <a:cubicBezTo>
                  <a:pt x="1146597" y="5048296"/>
                  <a:pt x="1136333" y="5031540"/>
                  <a:pt x="1105134" y="4964687"/>
                </a:cubicBezTo>
                <a:cubicBezTo>
                  <a:pt x="1074757" y="4899594"/>
                  <a:pt x="1052350" y="4835947"/>
                  <a:pt x="1026597" y="4768344"/>
                </a:cubicBezTo>
                <a:cubicBezTo>
                  <a:pt x="1022857" y="4747775"/>
                  <a:pt x="1021988" y="4726470"/>
                  <a:pt x="1015377" y="4706636"/>
                </a:cubicBezTo>
                <a:cubicBezTo>
                  <a:pt x="1012420" y="4697766"/>
                  <a:pt x="1002529" y="4692657"/>
                  <a:pt x="998548" y="4684197"/>
                </a:cubicBezTo>
                <a:cubicBezTo>
                  <a:pt x="987458" y="4660631"/>
                  <a:pt x="978081" y="4636186"/>
                  <a:pt x="970498" y="4611269"/>
                </a:cubicBezTo>
                <a:cubicBezTo>
                  <a:pt x="960965" y="4579948"/>
                  <a:pt x="956939" y="4537379"/>
                  <a:pt x="953669" y="4504682"/>
                </a:cubicBezTo>
                <a:cubicBezTo>
                  <a:pt x="949744" y="4465431"/>
                  <a:pt x="946189" y="4426145"/>
                  <a:pt x="942449" y="4386876"/>
                </a:cubicBezTo>
                <a:cubicBezTo>
                  <a:pt x="938709" y="4229801"/>
                  <a:pt x="940143" y="4072518"/>
                  <a:pt x="931230" y="3915652"/>
                </a:cubicBezTo>
                <a:cubicBezTo>
                  <a:pt x="930700" y="3906317"/>
                  <a:pt x="920485" y="3900311"/>
                  <a:pt x="914400" y="3893212"/>
                </a:cubicBezTo>
                <a:cubicBezTo>
                  <a:pt x="902266" y="3879056"/>
                  <a:pt x="856559" y="3839692"/>
                  <a:pt x="852692" y="3837114"/>
                </a:cubicBezTo>
                <a:cubicBezTo>
                  <a:pt x="795940" y="3799279"/>
                  <a:pt x="799794" y="3845924"/>
                  <a:pt x="729276" y="3775406"/>
                </a:cubicBezTo>
                <a:cubicBezTo>
                  <a:pt x="666337" y="3712467"/>
                  <a:pt x="738413" y="3781610"/>
                  <a:pt x="690008" y="3741747"/>
                </a:cubicBezTo>
                <a:cubicBezTo>
                  <a:pt x="663392" y="3719828"/>
                  <a:pt x="636983" y="3697624"/>
                  <a:pt x="611470" y="3674430"/>
                </a:cubicBezTo>
                <a:cubicBezTo>
                  <a:pt x="575257" y="3641509"/>
                  <a:pt x="539490" y="3608059"/>
                  <a:pt x="504884" y="3573453"/>
                </a:cubicBezTo>
                <a:cubicBezTo>
                  <a:pt x="446222" y="3514791"/>
                  <a:pt x="469092" y="3521543"/>
                  <a:pt x="403907" y="3478086"/>
                </a:cubicBezTo>
                <a:cubicBezTo>
                  <a:pt x="331474" y="3429797"/>
                  <a:pt x="378168" y="3465216"/>
                  <a:pt x="325370" y="3438817"/>
                </a:cubicBezTo>
                <a:cubicBezTo>
                  <a:pt x="309137" y="3430701"/>
                  <a:pt x="268411" y="3403262"/>
                  <a:pt x="258052" y="3393939"/>
                </a:cubicBezTo>
                <a:cubicBezTo>
                  <a:pt x="251102" y="3387684"/>
                  <a:pt x="247166" y="3378717"/>
                  <a:pt x="241222" y="3371500"/>
                </a:cubicBezTo>
                <a:cubicBezTo>
                  <a:pt x="187209" y="3305914"/>
                  <a:pt x="158583" y="3282210"/>
                  <a:pt x="117806" y="3203205"/>
                </a:cubicBezTo>
                <a:cubicBezTo>
                  <a:pt x="113882" y="3195602"/>
                  <a:pt x="85894" y="3107009"/>
                  <a:pt x="72928" y="3085399"/>
                </a:cubicBezTo>
                <a:cubicBezTo>
                  <a:pt x="68846" y="3078596"/>
                  <a:pt x="60858" y="3074917"/>
                  <a:pt x="56098" y="3068570"/>
                </a:cubicBezTo>
                <a:cubicBezTo>
                  <a:pt x="49556" y="3059847"/>
                  <a:pt x="45811" y="3049243"/>
                  <a:pt x="39269" y="3040520"/>
                </a:cubicBezTo>
                <a:cubicBezTo>
                  <a:pt x="34509" y="3034173"/>
                  <a:pt x="27664" y="3029661"/>
                  <a:pt x="22440" y="3023691"/>
                </a:cubicBezTo>
                <a:cubicBezTo>
                  <a:pt x="14555" y="3014680"/>
                  <a:pt x="7480" y="3004992"/>
                  <a:pt x="0" y="2995642"/>
                </a:cubicBezTo>
                <a:cubicBezTo>
                  <a:pt x="3740" y="2885316"/>
                  <a:pt x="6425" y="2774949"/>
                  <a:pt x="11220" y="2664663"/>
                </a:cubicBezTo>
                <a:cubicBezTo>
                  <a:pt x="12258" y="2640798"/>
                  <a:pt x="15961" y="2593472"/>
                  <a:pt x="28049" y="2569296"/>
                </a:cubicBezTo>
                <a:cubicBezTo>
                  <a:pt x="31597" y="2562200"/>
                  <a:pt x="39269" y="2558076"/>
                  <a:pt x="44879" y="2552466"/>
                </a:cubicBezTo>
                <a:cubicBezTo>
                  <a:pt x="46749" y="2533767"/>
                  <a:pt x="47026" y="2514839"/>
                  <a:pt x="50489" y="2496368"/>
                </a:cubicBezTo>
                <a:cubicBezTo>
                  <a:pt x="54532" y="2474803"/>
                  <a:pt x="71112" y="2442748"/>
                  <a:pt x="78538" y="2423441"/>
                </a:cubicBezTo>
                <a:cubicBezTo>
                  <a:pt x="96746" y="2376100"/>
                  <a:pt x="80428" y="2403776"/>
                  <a:pt x="100977" y="2372952"/>
                </a:cubicBezTo>
                <a:cubicBezTo>
                  <a:pt x="119339" y="2299508"/>
                  <a:pt x="89994" y="2400528"/>
                  <a:pt x="123416" y="2333684"/>
                </a:cubicBezTo>
                <a:cubicBezTo>
                  <a:pt x="127680" y="2325156"/>
                  <a:pt x="125678" y="2314563"/>
                  <a:pt x="129026" y="2305635"/>
                </a:cubicBezTo>
                <a:cubicBezTo>
                  <a:pt x="131393" y="2299322"/>
                  <a:pt x="137231" y="2294836"/>
                  <a:pt x="140246" y="2288805"/>
                </a:cubicBezTo>
                <a:cubicBezTo>
                  <a:pt x="163477" y="2242345"/>
                  <a:pt x="124916" y="2303389"/>
                  <a:pt x="157075" y="2255146"/>
                </a:cubicBezTo>
                <a:cubicBezTo>
                  <a:pt x="170231" y="2202523"/>
                  <a:pt x="151786" y="2267046"/>
                  <a:pt x="179514" y="2204658"/>
                </a:cubicBezTo>
                <a:cubicBezTo>
                  <a:pt x="182645" y="2197613"/>
                  <a:pt x="181299" y="2188913"/>
                  <a:pt x="185124" y="2182219"/>
                </a:cubicBezTo>
                <a:cubicBezTo>
                  <a:pt x="191770" y="2170589"/>
                  <a:pt x="208058" y="2161320"/>
                  <a:pt x="218783" y="2154170"/>
                </a:cubicBezTo>
                <a:lnTo>
                  <a:pt x="241222" y="2120511"/>
                </a:lnTo>
                <a:lnTo>
                  <a:pt x="269271" y="2058803"/>
                </a:lnTo>
                <a:close/>
              </a:path>
            </a:pathLst>
          </a:custGeom>
          <a:no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9EC4634C-5173-49A8-AD59-5A915874B42D}"/>
              </a:ext>
            </a:extLst>
          </p:cNvPr>
          <p:cNvSpPr>
            <a:spLocks noGrp="1"/>
          </p:cNvSpPr>
          <p:nvPr>
            <p:ph idx="1"/>
          </p:nvPr>
        </p:nvSpPr>
        <p:spPr>
          <a:xfrm>
            <a:off x="838200" y="5828321"/>
            <a:ext cx="10515600" cy="914956"/>
          </a:xfrm>
        </p:spPr>
        <p:txBody>
          <a:bodyPr/>
          <a:lstStyle/>
          <a:p>
            <a:pPr marL="0" indent="0">
              <a:buNone/>
            </a:pPr>
            <a:r>
              <a:rPr lang="en-US" dirty="0"/>
              <a:t>The parts included in our system form an initial system boundary</a:t>
            </a:r>
          </a:p>
        </p:txBody>
      </p:sp>
      <p:pic>
        <p:nvPicPr>
          <p:cNvPr id="4" name="Picture 3">
            <a:extLst>
              <a:ext uri="{FF2B5EF4-FFF2-40B4-BE49-F238E27FC236}">
                <a16:creationId xmlns:a16="http://schemas.microsoft.com/office/drawing/2014/main" id="{E66EEC80-88C4-48D7-870B-A98C05F8CA78}"/>
              </a:ext>
            </a:extLst>
          </p:cNvPr>
          <p:cNvPicPr>
            <a:picLocks noChangeAspect="1"/>
          </p:cNvPicPr>
          <p:nvPr/>
        </p:nvPicPr>
        <p:blipFill rotWithShape="1">
          <a:blip r:embed="rId4">
            <a:extLst>
              <a:ext uri="{28A0092B-C50C-407E-A947-70E740481C1C}">
                <a14:useLocalDpi xmlns:a14="http://schemas.microsoft.com/office/drawing/2010/main" val="0"/>
              </a:ext>
            </a:extLst>
          </a:blip>
          <a:srcRect l="30286" t="3840" r="16425" b="21159"/>
          <a:stretch/>
        </p:blipFill>
        <p:spPr>
          <a:xfrm>
            <a:off x="152029" y="112195"/>
            <a:ext cx="3740386" cy="2961205"/>
          </a:xfrm>
          <a:prstGeom prst="rect">
            <a:avLst/>
          </a:prstGeom>
        </p:spPr>
      </p:pic>
    </p:spTree>
    <p:extLst>
      <p:ext uri="{BB962C8B-B14F-4D97-AF65-F5344CB8AC3E}">
        <p14:creationId xmlns:p14="http://schemas.microsoft.com/office/powerpoint/2010/main" val="226478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fade">
                                      <p:cBhvr>
                                        <p:cTn id="12" dur="1000"/>
                                        <p:tgtEl>
                                          <p:spTgt spid="23">
                                            <p:txEl>
                                              <p:pRg st="0" end="0"/>
                                            </p:txEl>
                                          </p:spTgt>
                                        </p:tgtEl>
                                      </p:cBhvr>
                                    </p:animEffect>
                                    <p:anim calcmode="lin" valueType="num">
                                      <p:cBhvr>
                                        <p:cTn id="13"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60B7877-622E-459F-940B-7B4219EA6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751" y="532932"/>
            <a:ext cx="8084173" cy="4547347"/>
          </a:xfrm>
          <a:prstGeom prst="rect">
            <a:avLst/>
          </a:prstGeom>
        </p:spPr>
      </p:pic>
      <p:sp>
        <p:nvSpPr>
          <p:cNvPr id="2" name="Freeform: Shape 1">
            <a:extLst>
              <a:ext uri="{FF2B5EF4-FFF2-40B4-BE49-F238E27FC236}">
                <a16:creationId xmlns:a16="http://schemas.microsoft.com/office/drawing/2014/main" id="{1DD98A85-9097-49ED-83E7-64C202347323}"/>
              </a:ext>
            </a:extLst>
          </p:cNvPr>
          <p:cNvSpPr/>
          <p:nvPr/>
        </p:nvSpPr>
        <p:spPr>
          <a:xfrm>
            <a:off x="2002704" y="112195"/>
            <a:ext cx="8089770" cy="5476581"/>
          </a:xfrm>
          <a:custGeom>
            <a:avLst/>
            <a:gdLst>
              <a:gd name="connsiteX0" fmla="*/ 269271 w 8089770"/>
              <a:gd name="connsiteY0" fmla="*/ 2058803 h 5476581"/>
              <a:gd name="connsiteX1" fmla="*/ 258052 w 8089770"/>
              <a:gd name="connsiteY1" fmla="*/ 1997095 h 5476581"/>
              <a:gd name="connsiteX2" fmla="*/ 246832 w 8089770"/>
              <a:gd name="connsiteY2" fmla="*/ 1980265 h 5476581"/>
              <a:gd name="connsiteX3" fmla="*/ 252442 w 8089770"/>
              <a:gd name="connsiteY3" fmla="*/ 1800751 h 5476581"/>
              <a:gd name="connsiteX4" fmla="*/ 269271 w 8089770"/>
              <a:gd name="connsiteY4" fmla="*/ 1761482 h 5476581"/>
              <a:gd name="connsiteX5" fmla="*/ 280491 w 8089770"/>
              <a:gd name="connsiteY5" fmla="*/ 1733433 h 5476581"/>
              <a:gd name="connsiteX6" fmla="*/ 291711 w 8089770"/>
              <a:gd name="connsiteY6" fmla="*/ 1699774 h 5476581"/>
              <a:gd name="connsiteX7" fmla="*/ 302930 w 8089770"/>
              <a:gd name="connsiteY7" fmla="*/ 1671725 h 5476581"/>
              <a:gd name="connsiteX8" fmla="*/ 308540 w 8089770"/>
              <a:gd name="connsiteY8" fmla="*/ 1643676 h 5476581"/>
              <a:gd name="connsiteX9" fmla="*/ 330979 w 8089770"/>
              <a:gd name="connsiteY9" fmla="*/ 1621237 h 5476581"/>
              <a:gd name="connsiteX10" fmla="*/ 353419 w 8089770"/>
              <a:gd name="connsiteY10" fmla="*/ 1576359 h 5476581"/>
              <a:gd name="connsiteX11" fmla="*/ 375858 w 8089770"/>
              <a:gd name="connsiteY11" fmla="*/ 1525870 h 5476581"/>
              <a:gd name="connsiteX12" fmla="*/ 392687 w 8089770"/>
              <a:gd name="connsiteY12" fmla="*/ 1514651 h 5476581"/>
              <a:gd name="connsiteX13" fmla="*/ 398297 w 8089770"/>
              <a:gd name="connsiteY13" fmla="*/ 1492211 h 5476581"/>
              <a:gd name="connsiteX14" fmla="*/ 443176 w 8089770"/>
              <a:gd name="connsiteY14" fmla="*/ 1441723 h 5476581"/>
              <a:gd name="connsiteX15" fmla="*/ 465615 w 8089770"/>
              <a:gd name="connsiteY15" fmla="*/ 1424893 h 5476581"/>
              <a:gd name="connsiteX16" fmla="*/ 476835 w 8089770"/>
              <a:gd name="connsiteY16" fmla="*/ 1408064 h 5476581"/>
              <a:gd name="connsiteX17" fmla="*/ 521713 w 8089770"/>
              <a:gd name="connsiteY17" fmla="*/ 1363186 h 5476581"/>
              <a:gd name="connsiteX18" fmla="*/ 549762 w 8089770"/>
              <a:gd name="connsiteY18" fmla="*/ 1323917 h 5476581"/>
              <a:gd name="connsiteX19" fmla="*/ 560982 w 8089770"/>
              <a:gd name="connsiteY19" fmla="*/ 1295868 h 5476581"/>
              <a:gd name="connsiteX20" fmla="*/ 577811 w 8089770"/>
              <a:gd name="connsiteY20" fmla="*/ 1273428 h 5476581"/>
              <a:gd name="connsiteX21" fmla="*/ 611470 w 8089770"/>
              <a:gd name="connsiteY21" fmla="*/ 1183671 h 5476581"/>
              <a:gd name="connsiteX22" fmla="*/ 645129 w 8089770"/>
              <a:gd name="connsiteY22" fmla="*/ 1116354 h 5476581"/>
              <a:gd name="connsiteX23" fmla="*/ 661959 w 8089770"/>
              <a:gd name="connsiteY23" fmla="*/ 1071475 h 5476581"/>
              <a:gd name="connsiteX24" fmla="*/ 729276 w 8089770"/>
              <a:gd name="connsiteY24" fmla="*/ 1009767 h 5476581"/>
              <a:gd name="connsiteX25" fmla="*/ 734886 w 8089770"/>
              <a:gd name="connsiteY25" fmla="*/ 987328 h 5476581"/>
              <a:gd name="connsiteX26" fmla="*/ 757325 w 8089770"/>
              <a:gd name="connsiteY26" fmla="*/ 976108 h 5476581"/>
              <a:gd name="connsiteX27" fmla="*/ 802204 w 8089770"/>
              <a:gd name="connsiteY27" fmla="*/ 948059 h 5476581"/>
              <a:gd name="connsiteX28" fmla="*/ 841473 w 8089770"/>
              <a:gd name="connsiteY28" fmla="*/ 931230 h 5476581"/>
              <a:gd name="connsiteX29" fmla="*/ 863912 w 8089770"/>
              <a:gd name="connsiteY29" fmla="*/ 914400 h 5476581"/>
              <a:gd name="connsiteX30" fmla="*/ 891961 w 8089770"/>
              <a:gd name="connsiteY30" fmla="*/ 897571 h 5476581"/>
              <a:gd name="connsiteX31" fmla="*/ 897571 w 8089770"/>
              <a:gd name="connsiteY31" fmla="*/ 880741 h 5476581"/>
              <a:gd name="connsiteX32" fmla="*/ 914400 w 8089770"/>
              <a:gd name="connsiteY32" fmla="*/ 875132 h 5476581"/>
              <a:gd name="connsiteX33" fmla="*/ 931230 w 8089770"/>
              <a:gd name="connsiteY33" fmla="*/ 858302 h 5476581"/>
              <a:gd name="connsiteX34" fmla="*/ 942449 w 8089770"/>
              <a:gd name="connsiteY34" fmla="*/ 835863 h 5476581"/>
              <a:gd name="connsiteX35" fmla="*/ 964889 w 8089770"/>
              <a:gd name="connsiteY35" fmla="*/ 819033 h 5476581"/>
              <a:gd name="connsiteX36" fmla="*/ 998548 w 8089770"/>
              <a:gd name="connsiteY36" fmla="*/ 779765 h 5476581"/>
              <a:gd name="connsiteX37" fmla="*/ 1015377 w 8089770"/>
              <a:gd name="connsiteY37" fmla="*/ 757325 h 5476581"/>
              <a:gd name="connsiteX38" fmla="*/ 1037816 w 8089770"/>
              <a:gd name="connsiteY38" fmla="*/ 734886 h 5476581"/>
              <a:gd name="connsiteX39" fmla="*/ 1043426 w 8089770"/>
              <a:gd name="connsiteY39" fmla="*/ 718057 h 5476581"/>
              <a:gd name="connsiteX40" fmla="*/ 1065865 w 8089770"/>
              <a:gd name="connsiteY40" fmla="*/ 706837 h 5476581"/>
              <a:gd name="connsiteX41" fmla="*/ 1082695 w 8089770"/>
              <a:gd name="connsiteY41" fmla="*/ 695617 h 5476581"/>
              <a:gd name="connsiteX42" fmla="*/ 1127573 w 8089770"/>
              <a:gd name="connsiteY42" fmla="*/ 656349 h 5476581"/>
              <a:gd name="connsiteX43" fmla="*/ 1166842 w 8089770"/>
              <a:gd name="connsiteY43" fmla="*/ 628300 h 5476581"/>
              <a:gd name="connsiteX44" fmla="*/ 1217330 w 8089770"/>
              <a:gd name="connsiteY44" fmla="*/ 594641 h 5476581"/>
              <a:gd name="connsiteX45" fmla="*/ 1267819 w 8089770"/>
              <a:gd name="connsiteY45" fmla="*/ 577811 h 5476581"/>
              <a:gd name="connsiteX46" fmla="*/ 1284648 w 8089770"/>
              <a:gd name="connsiteY46" fmla="*/ 555372 h 5476581"/>
              <a:gd name="connsiteX47" fmla="*/ 1335136 w 8089770"/>
              <a:gd name="connsiteY47" fmla="*/ 538543 h 5476581"/>
              <a:gd name="connsiteX48" fmla="*/ 1351966 w 8089770"/>
              <a:gd name="connsiteY48" fmla="*/ 527323 h 5476581"/>
              <a:gd name="connsiteX49" fmla="*/ 1374405 w 8089770"/>
              <a:gd name="connsiteY49" fmla="*/ 516103 h 5476581"/>
              <a:gd name="connsiteX50" fmla="*/ 1396844 w 8089770"/>
              <a:gd name="connsiteY50" fmla="*/ 499274 h 5476581"/>
              <a:gd name="connsiteX51" fmla="*/ 1436113 w 8089770"/>
              <a:gd name="connsiteY51" fmla="*/ 493664 h 5476581"/>
              <a:gd name="connsiteX52" fmla="*/ 1492211 w 8089770"/>
              <a:gd name="connsiteY52" fmla="*/ 443176 h 5476581"/>
              <a:gd name="connsiteX53" fmla="*/ 1509041 w 8089770"/>
              <a:gd name="connsiteY53" fmla="*/ 426346 h 5476581"/>
              <a:gd name="connsiteX54" fmla="*/ 1548309 w 8089770"/>
              <a:gd name="connsiteY54" fmla="*/ 409517 h 5476581"/>
              <a:gd name="connsiteX55" fmla="*/ 1570749 w 8089770"/>
              <a:gd name="connsiteY55" fmla="*/ 392687 h 5476581"/>
              <a:gd name="connsiteX56" fmla="*/ 1593188 w 8089770"/>
              <a:gd name="connsiteY56" fmla="*/ 381468 h 5476581"/>
              <a:gd name="connsiteX57" fmla="*/ 1615627 w 8089770"/>
              <a:gd name="connsiteY57" fmla="*/ 364638 h 5476581"/>
              <a:gd name="connsiteX58" fmla="*/ 1638067 w 8089770"/>
              <a:gd name="connsiteY58" fmla="*/ 353419 h 5476581"/>
              <a:gd name="connsiteX59" fmla="*/ 1660506 w 8089770"/>
              <a:gd name="connsiteY59" fmla="*/ 336589 h 5476581"/>
              <a:gd name="connsiteX60" fmla="*/ 1688555 w 8089770"/>
              <a:gd name="connsiteY60" fmla="*/ 330979 h 5476581"/>
              <a:gd name="connsiteX61" fmla="*/ 1705384 w 8089770"/>
              <a:gd name="connsiteY61" fmla="*/ 319760 h 5476581"/>
              <a:gd name="connsiteX62" fmla="*/ 1722214 w 8089770"/>
              <a:gd name="connsiteY62" fmla="*/ 302930 h 5476581"/>
              <a:gd name="connsiteX63" fmla="*/ 1744653 w 8089770"/>
              <a:gd name="connsiteY63" fmla="*/ 297320 h 5476581"/>
              <a:gd name="connsiteX64" fmla="*/ 1767092 w 8089770"/>
              <a:gd name="connsiteY64" fmla="*/ 286101 h 5476581"/>
              <a:gd name="connsiteX65" fmla="*/ 1783922 w 8089770"/>
              <a:gd name="connsiteY65" fmla="*/ 280491 h 5476581"/>
              <a:gd name="connsiteX66" fmla="*/ 1806361 w 8089770"/>
              <a:gd name="connsiteY66" fmla="*/ 263662 h 5476581"/>
              <a:gd name="connsiteX67" fmla="*/ 1834410 w 8089770"/>
              <a:gd name="connsiteY67" fmla="*/ 246832 h 5476581"/>
              <a:gd name="connsiteX68" fmla="*/ 1856849 w 8089770"/>
              <a:gd name="connsiteY68" fmla="*/ 224393 h 5476581"/>
              <a:gd name="connsiteX69" fmla="*/ 1918557 w 8089770"/>
              <a:gd name="connsiteY69" fmla="*/ 207563 h 5476581"/>
              <a:gd name="connsiteX70" fmla="*/ 1969046 w 8089770"/>
              <a:gd name="connsiteY70" fmla="*/ 173905 h 5476581"/>
              <a:gd name="connsiteX71" fmla="*/ 2008314 w 8089770"/>
              <a:gd name="connsiteY71" fmla="*/ 162685 h 5476581"/>
              <a:gd name="connsiteX72" fmla="*/ 2053193 w 8089770"/>
              <a:gd name="connsiteY72" fmla="*/ 151465 h 5476581"/>
              <a:gd name="connsiteX73" fmla="*/ 2098071 w 8089770"/>
              <a:gd name="connsiteY73" fmla="*/ 129026 h 5476581"/>
              <a:gd name="connsiteX74" fmla="*/ 2131730 w 8089770"/>
              <a:gd name="connsiteY74" fmla="*/ 117806 h 5476581"/>
              <a:gd name="connsiteX75" fmla="*/ 2215878 w 8089770"/>
              <a:gd name="connsiteY75" fmla="*/ 95367 h 5476581"/>
              <a:gd name="connsiteX76" fmla="*/ 2249536 w 8089770"/>
              <a:gd name="connsiteY76" fmla="*/ 89757 h 5476581"/>
              <a:gd name="connsiteX77" fmla="*/ 2294415 w 8089770"/>
              <a:gd name="connsiteY77" fmla="*/ 78538 h 5476581"/>
              <a:gd name="connsiteX78" fmla="*/ 2328074 w 8089770"/>
              <a:gd name="connsiteY78" fmla="*/ 67318 h 5476581"/>
              <a:gd name="connsiteX79" fmla="*/ 2501978 w 8089770"/>
              <a:gd name="connsiteY79" fmla="*/ 44879 h 5476581"/>
              <a:gd name="connsiteX80" fmla="*/ 2664663 w 8089770"/>
              <a:gd name="connsiteY80" fmla="*/ 22439 h 5476581"/>
              <a:gd name="connsiteX81" fmla="*/ 2950763 w 8089770"/>
              <a:gd name="connsiteY81" fmla="*/ 0 h 5476581"/>
              <a:gd name="connsiteX82" fmla="*/ 3186376 w 8089770"/>
              <a:gd name="connsiteY82" fmla="*/ 28049 h 5476581"/>
              <a:gd name="connsiteX83" fmla="*/ 3225644 w 8089770"/>
              <a:gd name="connsiteY83" fmla="*/ 50489 h 5476581"/>
              <a:gd name="connsiteX84" fmla="*/ 3248084 w 8089770"/>
              <a:gd name="connsiteY84" fmla="*/ 61708 h 5476581"/>
              <a:gd name="connsiteX85" fmla="*/ 3292962 w 8089770"/>
              <a:gd name="connsiteY85" fmla="*/ 78538 h 5476581"/>
              <a:gd name="connsiteX86" fmla="*/ 3315402 w 8089770"/>
              <a:gd name="connsiteY86" fmla="*/ 95367 h 5476581"/>
              <a:gd name="connsiteX87" fmla="*/ 3354670 w 8089770"/>
              <a:gd name="connsiteY87" fmla="*/ 106587 h 5476581"/>
              <a:gd name="connsiteX88" fmla="*/ 3405159 w 8089770"/>
              <a:gd name="connsiteY88" fmla="*/ 117806 h 5476581"/>
              <a:gd name="connsiteX89" fmla="*/ 3421988 w 8089770"/>
              <a:gd name="connsiteY89" fmla="*/ 123416 h 5476581"/>
              <a:gd name="connsiteX90" fmla="*/ 3500525 w 8089770"/>
              <a:gd name="connsiteY90" fmla="*/ 134636 h 5476581"/>
              <a:gd name="connsiteX91" fmla="*/ 3545404 w 8089770"/>
              <a:gd name="connsiteY91" fmla="*/ 151465 h 5476581"/>
              <a:gd name="connsiteX92" fmla="*/ 3567843 w 8089770"/>
              <a:gd name="connsiteY92" fmla="*/ 162685 h 5476581"/>
              <a:gd name="connsiteX93" fmla="*/ 3584673 w 8089770"/>
              <a:gd name="connsiteY93" fmla="*/ 168295 h 5476581"/>
              <a:gd name="connsiteX94" fmla="*/ 3601502 w 8089770"/>
              <a:gd name="connsiteY94" fmla="*/ 179514 h 5476581"/>
              <a:gd name="connsiteX95" fmla="*/ 3685649 w 8089770"/>
              <a:gd name="connsiteY95" fmla="*/ 196344 h 5476581"/>
              <a:gd name="connsiteX96" fmla="*/ 3708089 w 8089770"/>
              <a:gd name="connsiteY96" fmla="*/ 213173 h 5476581"/>
              <a:gd name="connsiteX97" fmla="*/ 3786626 w 8089770"/>
              <a:gd name="connsiteY97" fmla="*/ 269271 h 5476581"/>
              <a:gd name="connsiteX98" fmla="*/ 3825895 w 8089770"/>
              <a:gd name="connsiteY98" fmla="*/ 302930 h 5476581"/>
              <a:gd name="connsiteX99" fmla="*/ 3881993 w 8089770"/>
              <a:gd name="connsiteY99" fmla="*/ 347809 h 5476581"/>
              <a:gd name="connsiteX100" fmla="*/ 3926871 w 8089770"/>
              <a:gd name="connsiteY100" fmla="*/ 381468 h 5476581"/>
              <a:gd name="connsiteX101" fmla="*/ 3943701 w 8089770"/>
              <a:gd name="connsiteY101" fmla="*/ 398297 h 5476581"/>
              <a:gd name="connsiteX102" fmla="*/ 3966140 w 8089770"/>
              <a:gd name="connsiteY102" fmla="*/ 415127 h 5476581"/>
              <a:gd name="connsiteX103" fmla="*/ 3999799 w 8089770"/>
              <a:gd name="connsiteY103" fmla="*/ 437566 h 5476581"/>
              <a:gd name="connsiteX104" fmla="*/ 4044678 w 8089770"/>
              <a:gd name="connsiteY104" fmla="*/ 471225 h 5476581"/>
              <a:gd name="connsiteX105" fmla="*/ 4067117 w 8089770"/>
              <a:gd name="connsiteY105" fmla="*/ 488054 h 5476581"/>
              <a:gd name="connsiteX106" fmla="*/ 4095166 w 8089770"/>
              <a:gd name="connsiteY106" fmla="*/ 493664 h 5476581"/>
              <a:gd name="connsiteX107" fmla="*/ 4123215 w 8089770"/>
              <a:gd name="connsiteY107" fmla="*/ 521713 h 5476581"/>
              <a:gd name="connsiteX108" fmla="*/ 4140044 w 8089770"/>
              <a:gd name="connsiteY108" fmla="*/ 532933 h 5476581"/>
              <a:gd name="connsiteX109" fmla="*/ 4179313 w 8089770"/>
              <a:gd name="connsiteY109" fmla="*/ 577811 h 5476581"/>
              <a:gd name="connsiteX110" fmla="*/ 4224192 w 8089770"/>
              <a:gd name="connsiteY110" fmla="*/ 645129 h 5476581"/>
              <a:gd name="connsiteX111" fmla="*/ 4252241 w 8089770"/>
              <a:gd name="connsiteY111" fmla="*/ 684398 h 5476581"/>
              <a:gd name="connsiteX112" fmla="*/ 4263460 w 8089770"/>
              <a:gd name="connsiteY112" fmla="*/ 701227 h 5476581"/>
              <a:gd name="connsiteX113" fmla="*/ 4269070 w 8089770"/>
              <a:gd name="connsiteY113" fmla="*/ 718057 h 5476581"/>
              <a:gd name="connsiteX114" fmla="*/ 4285900 w 8089770"/>
              <a:gd name="connsiteY114" fmla="*/ 723666 h 5476581"/>
              <a:gd name="connsiteX115" fmla="*/ 4375657 w 8089770"/>
              <a:gd name="connsiteY115" fmla="*/ 813424 h 5476581"/>
              <a:gd name="connsiteX116" fmla="*/ 4398096 w 8089770"/>
              <a:gd name="connsiteY116" fmla="*/ 835863 h 5476581"/>
              <a:gd name="connsiteX117" fmla="*/ 4454194 w 8089770"/>
              <a:gd name="connsiteY117" fmla="*/ 931230 h 5476581"/>
              <a:gd name="connsiteX118" fmla="*/ 4499073 w 8089770"/>
              <a:gd name="connsiteY118" fmla="*/ 981718 h 5476581"/>
              <a:gd name="connsiteX119" fmla="*/ 4532732 w 8089770"/>
              <a:gd name="connsiteY119" fmla="*/ 1043426 h 5476581"/>
              <a:gd name="connsiteX120" fmla="*/ 4605659 w 8089770"/>
              <a:gd name="connsiteY120" fmla="*/ 1121963 h 5476581"/>
              <a:gd name="connsiteX121" fmla="*/ 4639318 w 8089770"/>
              <a:gd name="connsiteY121" fmla="*/ 1166842 h 5476581"/>
              <a:gd name="connsiteX122" fmla="*/ 4813222 w 8089770"/>
              <a:gd name="connsiteY122" fmla="*/ 1374405 h 5476581"/>
              <a:gd name="connsiteX123" fmla="*/ 4835662 w 8089770"/>
              <a:gd name="connsiteY123" fmla="*/ 1447333 h 5476581"/>
              <a:gd name="connsiteX124" fmla="*/ 4891760 w 8089770"/>
              <a:gd name="connsiteY124" fmla="*/ 1531480 h 5476581"/>
              <a:gd name="connsiteX125" fmla="*/ 4897370 w 8089770"/>
              <a:gd name="connsiteY125" fmla="*/ 1559529 h 5476581"/>
              <a:gd name="connsiteX126" fmla="*/ 4936638 w 8089770"/>
              <a:gd name="connsiteY126" fmla="*/ 1553919 h 5476581"/>
              <a:gd name="connsiteX127" fmla="*/ 4959078 w 8089770"/>
              <a:gd name="connsiteY127" fmla="*/ 1559529 h 5476581"/>
              <a:gd name="connsiteX128" fmla="*/ 5032005 w 8089770"/>
              <a:gd name="connsiteY128" fmla="*/ 1598798 h 5476581"/>
              <a:gd name="connsiteX129" fmla="*/ 5110543 w 8089770"/>
              <a:gd name="connsiteY129" fmla="*/ 1654896 h 5476581"/>
              <a:gd name="connsiteX130" fmla="*/ 5183470 w 8089770"/>
              <a:gd name="connsiteY130" fmla="*/ 1666116 h 5476581"/>
              <a:gd name="connsiteX131" fmla="*/ 5245178 w 8089770"/>
              <a:gd name="connsiteY131" fmla="*/ 1688555 h 5476581"/>
              <a:gd name="connsiteX132" fmla="*/ 5312496 w 8089770"/>
              <a:gd name="connsiteY132" fmla="*/ 1699774 h 5476581"/>
              <a:gd name="connsiteX133" fmla="*/ 5463961 w 8089770"/>
              <a:gd name="connsiteY133" fmla="*/ 1727824 h 5476581"/>
              <a:gd name="connsiteX134" fmla="*/ 5592987 w 8089770"/>
              <a:gd name="connsiteY134" fmla="*/ 1739043 h 5476581"/>
              <a:gd name="connsiteX135" fmla="*/ 5789330 w 8089770"/>
              <a:gd name="connsiteY135" fmla="*/ 1755873 h 5476581"/>
              <a:gd name="connsiteX136" fmla="*/ 6210067 w 8089770"/>
              <a:gd name="connsiteY136" fmla="*/ 1772702 h 5476581"/>
              <a:gd name="connsiteX137" fmla="*/ 6361532 w 8089770"/>
              <a:gd name="connsiteY137" fmla="*/ 1783922 h 5476581"/>
              <a:gd name="connsiteX138" fmla="*/ 6423240 w 8089770"/>
              <a:gd name="connsiteY138" fmla="*/ 1795141 h 5476581"/>
              <a:gd name="connsiteX139" fmla="*/ 6602754 w 8089770"/>
              <a:gd name="connsiteY139" fmla="*/ 1823190 h 5476581"/>
              <a:gd name="connsiteX140" fmla="*/ 6653242 w 8089770"/>
              <a:gd name="connsiteY140" fmla="*/ 1834410 h 5476581"/>
              <a:gd name="connsiteX141" fmla="*/ 6726170 w 8089770"/>
              <a:gd name="connsiteY141" fmla="*/ 1856849 h 5476581"/>
              <a:gd name="connsiteX142" fmla="*/ 6950562 w 8089770"/>
              <a:gd name="connsiteY142" fmla="*/ 1896118 h 5476581"/>
              <a:gd name="connsiteX143" fmla="*/ 7017880 w 8089770"/>
              <a:gd name="connsiteY143" fmla="*/ 1929777 h 5476581"/>
              <a:gd name="connsiteX144" fmla="*/ 7085198 w 8089770"/>
              <a:gd name="connsiteY144" fmla="*/ 1985875 h 5476581"/>
              <a:gd name="connsiteX145" fmla="*/ 7169345 w 8089770"/>
              <a:gd name="connsiteY145" fmla="*/ 2047583 h 5476581"/>
              <a:gd name="connsiteX146" fmla="*/ 7292761 w 8089770"/>
              <a:gd name="connsiteY146" fmla="*/ 2120511 h 5476581"/>
              <a:gd name="connsiteX147" fmla="*/ 7376908 w 8089770"/>
              <a:gd name="connsiteY147" fmla="*/ 2148560 h 5476581"/>
              <a:gd name="connsiteX148" fmla="*/ 7466665 w 8089770"/>
              <a:gd name="connsiteY148" fmla="*/ 2098071 h 5476581"/>
              <a:gd name="connsiteX149" fmla="*/ 7483495 w 8089770"/>
              <a:gd name="connsiteY149" fmla="*/ 2075632 h 5476581"/>
              <a:gd name="connsiteX150" fmla="*/ 7533983 w 8089770"/>
              <a:gd name="connsiteY150" fmla="*/ 2114901 h 5476581"/>
              <a:gd name="connsiteX151" fmla="*/ 7573252 w 8089770"/>
              <a:gd name="connsiteY151" fmla="*/ 2154170 h 5476581"/>
              <a:gd name="connsiteX152" fmla="*/ 7629350 w 8089770"/>
              <a:gd name="connsiteY152" fmla="*/ 2221487 h 5476581"/>
              <a:gd name="connsiteX153" fmla="*/ 7814474 w 8089770"/>
              <a:gd name="connsiteY153" fmla="*/ 2401001 h 5476581"/>
              <a:gd name="connsiteX154" fmla="*/ 7960329 w 8089770"/>
              <a:gd name="connsiteY154" fmla="*/ 2552466 h 5476581"/>
              <a:gd name="connsiteX155" fmla="*/ 7982768 w 8089770"/>
              <a:gd name="connsiteY155" fmla="*/ 2586125 h 5476581"/>
              <a:gd name="connsiteX156" fmla="*/ 8022037 w 8089770"/>
              <a:gd name="connsiteY156" fmla="*/ 2743200 h 5476581"/>
              <a:gd name="connsiteX157" fmla="*/ 8044476 w 8089770"/>
              <a:gd name="connsiteY157" fmla="*/ 2816128 h 5476581"/>
              <a:gd name="connsiteX158" fmla="*/ 8061306 w 8089770"/>
              <a:gd name="connsiteY158" fmla="*/ 2945154 h 5476581"/>
              <a:gd name="connsiteX159" fmla="*/ 8072525 w 8089770"/>
              <a:gd name="connsiteY159" fmla="*/ 2973203 h 5476581"/>
              <a:gd name="connsiteX160" fmla="*/ 8078135 w 8089770"/>
              <a:gd name="connsiteY160" fmla="*/ 3018081 h 5476581"/>
              <a:gd name="connsiteX161" fmla="*/ 8089355 w 8089770"/>
              <a:gd name="connsiteY161" fmla="*/ 3051740 h 5476581"/>
              <a:gd name="connsiteX162" fmla="*/ 8083745 w 8089770"/>
              <a:gd name="connsiteY162" fmla="*/ 3410768 h 5476581"/>
              <a:gd name="connsiteX163" fmla="*/ 8078135 w 8089770"/>
              <a:gd name="connsiteY163" fmla="*/ 3444427 h 5476581"/>
              <a:gd name="connsiteX164" fmla="*/ 8050086 w 8089770"/>
              <a:gd name="connsiteY164" fmla="*/ 3522965 h 5476581"/>
              <a:gd name="connsiteX165" fmla="*/ 8033257 w 8089770"/>
              <a:gd name="connsiteY165" fmla="*/ 3556624 h 5476581"/>
              <a:gd name="connsiteX166" fmla="*/ 8022037 w 8089770"/>
              <a:gd name="connsiteY166" fmla="*/ 3590282 h 5476581"/>
              <a:gd name="connsiteX167" fmla="*/ 7993988 w 8089770"/>
              <a:gd name="connsiteY167" fmla="*/ 3685649 h 5476581"/>
              <a:gd name="connsiteX168" fmla="*/ 7977159 w 8089770"/>
              <a:gd name="connsiteY168" fmla="*/ 3736138 h 5476581"/>
              <a:gd name="connsiteX169" fmla="*/ 7965939 w 8089770"/>
              <a:gd name="connsiteY169" fmla="*/ 3752967 h 5476581"/>
              <a:gd name="connsiteX170" fmla="*/ 7954719 w 8089770"/>
              <a:gd name="connsiteY170" fmla="*/ 3781016 h 5476581"/>
              <a:gd name="connsiteX171" fmla="*/ 7932280 w 8089770"/>
              <a:gd name="connsiteY171" fmla="*/ 3809065 h 5476581"/>
              <a:gd name="connsiteX172" fmla="*/ 7921060 w 8089770"/>
              <a:gd name="connsiteY172" fmla="*/ 3831505 h 5476581"/>
              <a:gd name="connsiteX173" fmla="*/ 7881792 w 8089770"/>
              <a:gd name="connsiteY173" fmla="*/ 3881993 h 5476581"/>
              <a:gd name="connsiteX174" fmla="*/ 7848133 w 8089770"/>
              <a:gd name="connsiteY174" fmla="*/ 3921262 h 5476581"/>
              <a:gd name="connsiteX175" fmla="*/ 7820084 w 8089770"/>
              <a:gd name="connsiteY175" fmla="*/ 3949311 h 5476581"/>
              <a:gd name="connsiteX176" fmla="*/ 7797644 w 8089770"/>
              <a:gd name="connsiteY176" fmla="*/ 3994189 h 5476581"/>
              <a:gd name="connsiteX177" fmla="*/ 7780815 w 8089770"/>
              <a:gd name="connsiteY177" fmla="*/ 4016628 h 5476581"/>
              <a:gd name="connsiteX178" fmla="*/ 7769595 w 8089770"/>
              <a:gd name="connsiteY178" fmla="*/ 4033458 h 5476581"/>
              <a:gd name="connsiteX179" fmla="*/ 7719107 w 8089770"/>
              <a:gd name="connsiteY179" fmla="*/ 4162484 h 5476581"/>
              <a:gd name="connsiteX180" fmla="*/ 7696668 w 8089770"/>
              <a:gd name="connsiteY180" fmla="*/ 4190533 h 5476581"/>
              <a:gd name="connsiteX181" fmla="*/ 7618130 w 8089770"/>
              <a:gd name="connsiteY181" fmla="*/ 4285900 h 5476581"/>
              <a:gd name="connsiteX182" fmla="*/ 7427397 w 8089770"/>
              <a:gd name="connsiteY182" fmla="*/ 4403706 h 5476581"/>
              <a:gd name="connsiteX183" fmla="*/ 7376908 w 8089770"/>
              <a:gd name="connsiteY183" fmla="*/ 4454194 h 5476581"/>
              <a:gd name="connsiteX184" fmla="*/ 7253492 w 8089770"/>
              <a:gd name="connsiteY184" fmla="*/ 4594439 h 5476581"/>
              <a:gd name="connsiteX185" fmla="*/ 7102027 w 8089770"/>
              <a:gd name="connsiteY185" fmla="*/ 4813222 h 5476581"/>
              <a:gd name="connsiteX186" fmla="*/ 7062759 w 8089770"/>
              <a:gd name="connsiteY186" fmla="*/ 4886150 h 5476581"/>
              <a:gd name="connsiteX187" fmla="*/ 6855195 w 8089770"/>
              <a:gd name="connsiteY187" fmla="*/ 5037615 h 5476581"/>
              <a:gd name="connsiteX188" fmla="*/ 6512997 w 8089770"/>
              <a:gd name="connsiteY188" fmla="*/ 5110543 h 5476581"/>
              <a:gd name="connsiteX189" fmla="*/ 6412020 w 8089770"/>
              <a:gd name="connsiteY189" fmla="*/ 5138592 h 5476581"/>
              <a:gd name="connsiteX190" fmla="*/ 6311043 w 8089770"/>
              <a:gd name="connsiteY190" fmla="*/ 5149811 h 5476581"/>
              <a:gd name="connsiteX191" fmla="*/ 6052992 w 8089770"/>
              <a:gd name="connsiteY191" fmla="*/ 5189080 h 5476581"/>
              <a:gd name="connsiteX192" fmla="*/ 5727622 w 8089770"/>
              <a:gd name="connsiteY192" fmla="*/ 5267617 h 5476581"/>
              <a:gd name="connsiteX193" fmla="*/ 5665914 w 8089770"/>
              <a:gd name="connsiteY193" fmla="*/ 5295666 h 5476581"/>
              <a:gd name="connsiteX194" fmla="*/ 5604206 w 8089770"/>
              <a:gd name="connsiteY194" fmla="*/ 5329325 h 5476581"/>
              <a:gd name="connsiteX195" fmla="*/ 5486400 w 8089770"/>
              <a:gd name="connsiteY195" fmla="*/ 5351765 h 5476581"/>
              <a:gd name="connsiteX196" fmla="*/ 5290057 w 8089770"/>
              <a:gd name="connsiteY196" fmla="*/ 5385424 h 5476581"/>
              <a:gd name="connsiteX197" fmla="*/ 5026395 w 8089770"/>
              <a:gd name="connsiteY197" fmla="*/ 5447132 h 5476581"/>
              <a:gd name="connsiteX198" fmla="*/ 4442975 w 8089770"/>
              <a:gd name="connsiteY198" fmla="*/ 5458351 h 5476581"/>
              <a:gd name="connsiteX199" fmla="*/ 3893213 w 8089770"/>
              <a:gd name="connsiteY199" fmla="*/ 5463961 h 5476581"/>
              <a:gd name="connsiteX200" fmla="*/ 3781016 w 8089770"/>
              <a:gd name="connsiteY200" fmla="*/ 5435912 h 5476581"/>
              <a:gd name="connsiteX201" fmla="*/ 3696869 w 8089770"/>
              <a:gd name="connsiteY201" fmla="*/ 5419082 h 5476581"/>
              <a:gd name="connsiteX202" fmla="*/ 3657600 w 8089770"/>
              <a:gd name="connsiteY202" fmla="*/ 5396643 h 5476581"/>
              <a:gd name="connsiteX203" fmla="*/ 3545404 w 8089770"/>
              <a:gd name="connsiteY203" fmla="*/ 5368594 h 5476581"/>
              <a:gd name="connsiteX204" fmla="*/ 2709541 w 8089770"/>
              <a:gd name="connsiteY204" fmla="*/ 5334935 h 5476581"/>
              <a:gd name="connsiteX205" fmla="*/ 2294415 w 8089770"/>
              <a:gd name="connsiteY205" fmla="*/ 5312496 h 5476581"/>
              <a:gd name="connsiteX206" fmla="*/ 2041973 w 8089770"/>
              <a:gd name="connsiteY206" fmla="*/ 5306886 h 5476581"/>
              <a:gd name="connsiteX207" fmla="*/ 1924167 w 8089770"/>
              <a:gd name="connsiteY207" fmla="*/ 5295666 h 5476581"/>
              <a:gd name="connsiteX208" fmla="*/ 1374405 w 8089770"/>
              <a:gd name="connsiteY208" fmla="*/ 5273227 h 5476581"/>
              <a:gd name="connsiteX209" fmla="*/ 1284648 w 8089770"/>
              <a:gd name="connsiteY209" fmla="*/ 5183470 h 5476581"/>
              <a:gd name="connsiteX210" fmla="*/ 1256599 w 8089770"/>
              <a:gd name="connsiteY210" fmla="*/ 5155421 h 5476581"/>
              <a:gd name="connsiteX211" fmla="*/ 1222940 w 8089770"/>
              <a:gd name="connsiteY211" fmla="*/ 5132982 h 5476581"/>
              <a:gd name="connsiteX212" fmla="*/ 1178062 w 8089770"/>
              <a:gd name="connsiteY212" fmla="*/ 5104933 h 5476581"/>
              <a:gd name="connsiteX213" fmla="*/ 1105134 w 8089770"/>
              <a:gd name="connsiteY213" fmla="*/ 4964687 h 5476581"/>
              <a:gd name="connsiteX214" fmla="*/ 1026597 w 8089770"/>
              <a:gd name="connsiteY214" fmla="*/ 4768344 h 5476581"/>
              <a:gd name="connsiteX215" fmla="*/ 1015377 w 8089770"/>
              <a:gd name="connsiteY215" fmla="*/ 4706636 h 5476581"/>
              <a:gd name="connsiteX216" fmla="*/ 998548 w 8089770"/>
              <a:gd name="connsiteY216" fmla="*/ 4684197 h 5476581"/>
              <a:gd name="connsiteX217" fmla="*/ 970498 w 8089770"/>
              <a:gd name="connsiteY217" fmla="*/ 4611269 h 5476581"/>
              <a:gd name="connsiteX218" fmla="*/ 953669 w 8089770"/>
              <a:gd name="connsiteY218" fmla="*/ 4504682 h 5476581"/>
              <a:gd name="connsiteX219" fmla="*/ 942449 w 8089770"/>
              <a:gd name="connsiteY219" fmla="*/ 4386876 h 5476581"/>
              <a:gd name="connsiteX220" fmla="*/ 931230 w 8089770"/>
              <a:gd name="connsiteY220" fmla="*/ 3915652 h 5476581"/>
              <a:gd name="connsiteX221" fmla="*/ 914400 w 8089770"/>
              <a:gd name="connsiteY221" fmla="*/ 3893212 h 5476581"/>
              <a:gd name="connsiteX222" fmla="*/ 852692 w 8089770"/>
              <a:gd name="connsiteY222" fmla="*/ 3837114 h 5476581"/>
              <a:gd name="connsiteX223" fmla="*/ 729276 w 8089770"/>
              <a:gd name="connsiteY223" fmla="*/ 3775406 h 5476581"/>
              <a:gd name="connsiteX224" fmla="*/ 690008 w 8089770"/>
              <a:gd name="connsiteY224" fmla="*/ 3741747 h 5476581"/>
              <a:gd name="connsiteX225" fmla="*/ 611470 w 8089770"/>
              <a:gd name="connsiteY225" fmla="*/ 3674430 h 5476581"/>
              <a:gd name="connsiteX226" fmla="*/ 504884 w 8089770"/>
              <a:gd name="connsiteY226" fmla="*/ 3573453 h 5476581"/>
              <a:gd name="connsiteX227" fmla="*/ 403907 w 8089770"/>
              <a:gd name="connsiteY227" fmla="*/ 3478086 h 5476581"/>
              <a:gd name="connsiteX228" fmla="*/ 325370 w 8089770"/>
              <a:gd name="connsiteY228" fmla="*/ 3438817 h 5476581"/>
              <a:gd name="connsiteX229" fmla="*/ 258052 w 8089770"/>
              <a:gd name="connsiteY229" fmla="*/ 3393939 h 5476581"/>
              <a:gd name="connsiteX230" fmla="*/ 241222 w 8089770"/>
              <a:gd name="connsiteY230" fmla="*/ 3371500 h 5476581"/>
              <a:gd name="connsiteX231" fmla="*/ 117806 w 8089770"/>
              <a:gd name="connsiteY231" fmla="*/ 3203205 h 5476581"/>
              <a:gd name="connsiteX232" fmla="*/ 72928 w 8089770"/>
              <a:gd name="connsiteY232" fmla="*/ 3085399 h 5476581"/>
              <a:gd name="connsiteX233" fmla="*/ 56098 w 8089770"/>
              <a:gd name="connsiteY233" fmla="*/ 3068570 h 5476581"/>
              <a:gd name="connsiteX234" fmla="*/ 39269 w 8089770"/>
              <a:gd name="connsiteY234" fmla="*/ 3040520 h 5476581"/>
              <a:gd name="connsiteX235" fmla="*/ 22440 w 8089770"/>
              <a:gd name="connsiteY235" fmla="*/ 3023691 h 5476581"/>
              <a:gd name="connsiteX236" fmla="*/ 0 w 8089770"/>
              <a:gd name="connsiteY236" fmla="*/ 2995642 h 5476581"/>
              <a:gd name="connsiteX237" fmla="*/ 11220 w 8089770"/>
              <a:gd name="connsiteY237" fmla="*/ 2664663 h 5476581"/>
              <a:gd name="connsiteX238" fmla="*/ 28049 w 8089770"/>
              <a:gd name="connsiteY238" fmla="*/ 2569296 h 5476581"/>
              <a:gd name="connsiteX239" fmla="*/ 44879 w 8089770"/>
              <a:gd name="connsiteY239" fmla="*/ 2552466 h 5476581"/>
              <a:gd name="connsiteX240" fmla="*/ 50489 w 8089770"/>
              <a:gd name="connsiteY240" fmla="*/ 2496368 h 5476581"/>
              <a:gd name="connsiteX241" fmla="*/ 78538 w 8089770"/>
              <a:gd name="connsiteY241" fmla="*/ 2423441 h 5476581"/>
              <a:gd name="connsiteX242" fmla="*/ 100977 w 8089770"/>
              <a:gd name="connsiteY242" fmla="*/ 2372952 h 5476581"/>
              <a:gd name="connsiteX243" fmla="*/ 123416 w 8089770"/>
              <a:gd name="connsiteY243" fmla="*/ 2333684 h 5476581"/>
              <a:gd name="connsiteX244" fmla="*/ 129026 w 8089770"/>
              <a:gd name="connsiteY244" fmla="*/ 2305635 h 5476581"/>
              <a:gd name="connsiteX245" fmla="*/ 140246 w 8089770"/>
              <a:gd name="connsiteY245" fmla="*/ 2288805 h 5476581"/>
              <a:gd name="connsiteX246" fmla="*/ 157075 w 8089770"/>
              <a:gd name="connsiteY246" fmla="*/ 2255146 h 5476581"/>
              <a:gd name="connsiteX247" fmla="*/ 179514 w 8089770"/>
              <a:gd name="connsiteY247" fmla="*/ 2204658 h 5476581"/>
              <a:gd name="connsiteX248" fmla="*/ 185124 w 8089770"/>
              <a:gd name="connsiteY248" fmla="*/ 2182219 h 5476581"/>
              <a:gd name="connsiteX249" fmla="*/ 218783 w 8089770"/>
              <a:gd name="connsiteY249" fmla="*/ 2154170 h 5476581"/>
              <a:gd name="connsiteX250" fmla="*/ 241222 w 8089770"/>
              <a:gd name="connsiteY250" fmla="*/ 2120511 h 5476581"/>
              <a:gd name="connsiteX251" fmla="*/ 269271 w 8089770"/>
              <a:gd name="connsiteY251" fmla="*/ 2058803 h 547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8089770" h="5476581">
                <a:moveTo>
                  <a:pt x="269271" y="2058803"/>
                </a:moveTo>
                <a:cubicBezTo>
                  <a:pt x="267971" y="2049699"/>
                  <a:pt x="263721" y="2010323"/>
                  <a:pt x="258052" y="1997095"/>
                </a:cubicBezTo>
                <a:cubicBezTo>
                  <a:pt x="255396" y="1990898"/>
                  <a:pt x="250572" y="1985875"/>
                  <a:pt x="246832" y="1980265"/>
                </a:cubicBezTo>
                <a:cubicBezTo>
                  <a:pt x="248702" y="1920427"/>
                  <a:pt x="249026" y="1860521"/>
                  <a:pt x="252442" y="1800751"/>
                </a:cubicBezTo>
                <a:cubicBezTo>
                  <a:pt x="253008" y="1790838"/>
                  <a:pt x="266281" y="1768210"/>
                  <a:pt x="269271" y="1761482"/>
                </a:cubicBezTo>
                <a:cubicBezTo>
                  <a:pt x="273361" y="1752280"/>
                  <a:pt x="277050" y="1742897"/>
                  <a:pt x="280491" y="1733433"/>
                </a:cubicBezTo>
                <a:cubicBezTo>
                  <a:pt x="284533" y="1722318"/>
                  <a:pt x="287669" y="1710889"/>
                  <a:pt x="291711" y="1699774"/>
                </a:cubicBezTo>
                <a:cubicBezTo>
                  <a:pt x="295152" y="1690310"/>
                  <a:pt x="300037" y="1681370"/>
                  <a:pt x="302930" y="1671725"/>
                </a:cubicBezTo>
                <a:cubicBezTo>
                  <a:pt x="305670" y="1662592"/>
                  <a:pt x="303909" y="1652011"/>
                  <a:pt x="308540" y="1643676"/>
                </a:cubicBezTo>
                <a:cubicBezTo>
                  <a:pt x="313677" y="1634429"/>
                  <a:pt x="325111" y="1630038"/>
                  <a:pt x="330979" y="1621237"/>
                </a:cubicBezTo>
                <a:cubicBezTo>
                  <a:pt x="340257" y="1607321"/>
                  <a:pt x="346831" y="1591732"/>
                  <a:pt x="353419" y="1576359"/>
                </a:cubicBezTo>
                <a:cubicBezTo>
                  <a:pt x="361752" y="1556915"/>
                  <a:pt x="360939" y="1540789"/>
                  <a:pt x="375858" y="1525870"/>
                </a:cubicBezTo>
                <a:cubicBezTo>
                  <a:pt x="380625" y="1521103"/>
                  <a:pt x="387077" y="1518391"/>
                  <a:pt x="392687" y="1514651"/>
                </a:cubicBezTo>
                <a:cubicBezTo>
                  <a:pt x="394557" y="1507171"/>
                  <a:pt x="395260" y="1499298"/>
                  <a:pt x="398297" y="1492211"/>
                </a:cubicBezTo>
                <a:cubicBezTo>
                  <a:pt x="405202" y="1476099"/>
                  <a:pt x="435619" y="1447391"/>
                  <a:pt x="443176" y="1441723"/>
                </a:cubicBezTo>
                <a:cubicBezTo>
                  <a:pt x="450656" y="1436113"/>
                  <a:pt x="459004" y="1431504"/>
                  <a:pt x="465615" y="1424893"/>
                </a:cubicBezTo>
                <a:cubicBezTo>
                  <a:pt x="470382" y="1420126"/>
                  <a:pt x="472068" y="1412831"/>
                  <a:pt x="476835" y="1408064"/>
                </a:cubicBezTo>
                <a:cubicBezTo>
                  <a:pt x="540863" y="1344038"/>
                  <a:pt x="452440" y="1449778"/>
                  <a:pt x="521713" y="1363186"/>
                </a:cubicBezTo>
                <a:cubicBezTo>
                  <a:pt x="535628" y="1321440"/>
                  <a:pt x="514268" y="1377157"/>
                  <a:pt x="549762" y="1323917"/>
                </a:cubicBezTo>
                <a:cubicBezTo>
                  <a:pt x="555348" y="1315538"/>
                  <a:pt x="556092" y="1304671"/>
                  <a:pt x="560982" y="1295868"/>
                </a:cubicBezTo>
                <a:cubicBezTo>
                  <a:pt x="565523" y="1287695"/>
                  <a:pt x="572201" y="1280908"/>
                  <a:pt x="577811" y="1273428"/>
                </a:cubicBezTo>
                <a:cubicBezTo>
                  <a:pt x="598497" y="1190689"/>
                  <a:pt x="576268" y="1265809"/>
                  <a:pt x="611470" y="1183671"/>
                </a:cubicBezTo>
                <a:cubicBezTo>
                  <a:pt x="639339" y="1118643"/>
                  <a:pt x="602009" y="1181033"/>
                  <a:pt x="645129" y="1116354"/>
                </a:cubicBezTo>
                <a:cubicBezTo>
                  <a:pt x="648362" y="1106654"/>
                  <a:pt x="658012" y="1076606"/>
                  <a:pt x="661959" y="1071475"/>
                </a:cubicBezTo>
                <a:cubicBezTo>
                  <a:pt x="685362" y="1041052"/>
                  <a:pt x="702325" y="1029981"/>
                  <a:pt x="729276" y="1009767"/>
                </a:cubicBezTo>
                <a:cubicBezTo>
                  <a:pt x="731146" y="1002287"/>
                  <a:pt x="729950" y="993251"/>
                  <a:pt x="734886" y="987328"/>
                </a:cubicBezTo>
                <a:cubicBezTo>
                  <a:pt x="740240" y="980904"/>
                  <a:pt x="750234" y="980540"/>
                  <a:pt x="757325" y="976108"/>
                </a:cubicBezTo>
                <a:cubicBezTo>
                  <a:pt x="792465" y="954146"/>
                  <a:pt x="766027" y="963564"/>
                  <a:pt x="802204" y="948059"/>
                </a:cubicBezTo>
                <a:cubicBezTo>
                  <a:pt x="826492" y="937649"/>
                  <a:pt x="814415" y="948141"/>
                  <a:pt x="841473" y="931230"/>
                </a:cubicBezTo>
                <a:cubicBezTo>
                  <a:pt x="849402" y="926275"/>
                  <a:pt x="856133" y="919586"/>
                  <a:pt x="863912" y="914400"/>
                </a:cubicBezTo>
                <a:cubicBezTo>
                  <a:pt x="872984" y="908352"/>
                  <a:pt x="882611" y="903181"/>
                  <a:pt x="891961" y="897571"/>
                </a:cubicBezTo>
                <a:cubicBezTo>
                  <a:pt x="893831" y="891961"/>
                  <a:pt x="893390" y="884922"/>
                  <a:pt x="897571" y="880741"/>
                </a:cubicBezTo>
                <a:cubicBezTo>
                  <a:pt x="901752" y="876560"/>
                  <a:pt x="909480" y="878412"/>
                  <a:pt x="914400" y="875132"/>
                </a:cubicBezTo>
                <a:cubicBezTo>
                  <a:pt x="921001" y="870731"/>
                  <a:pt x="925620" y="863912"/>
                  <a:pt x="931230" y="858302"/>
                </a:cubicBezTo>
                <a:cubicBezTo>
                  <a:pt x="934970" y="850822"/>
                  <a:pt x="937007" y="842212"/>
                  <a:pt x="942449" y="835863"/>
                </a:cubicBezTo>
                <a:cubicBezTo>
                  <a:pt x="948534" y="828764"/>
                  <a:pt x="959454" y="826641"/>
                  <a:pt x="964889" y="819033"/>
                </a:cubicBezTo>
                <a:cubicBezTo>
                  <a:pt x="999969" y="769921"/>
                  <a:pt x="925947" y="823323"/>
                  <a:pt x="998548" y="779765"/>
                </a:cubicBezTo>
                <a:cubicBezTo>
                  <a:pt x="1004158" y="772285"/>
                  <a:pt x="1009220" y="764362"/>
                  <a:pt x="1015377" y="757325"/>
                </a:cubicBezTo>
                <a:cubicBezTo>
                  <a:pt x="1022342" y="749364"/>
                  <a:pt x="1031668" y="743494"/>
                  <a:pt x="1037816" y="734886"/>
                </a:cubicBezTo>
                <a:cubicBezTo>
                  <a:pt x="1041253" y="730074"/>
                  <a:pt x="1039245" y="722238"/>
                  <a:pt x="1043426" y="718057"/>
                </a:cubicBezTo>
                <a:cubicBezTo>
                  <a:pt x="1049339" y="712144"/>
                  <a:pt x="1058604" y="710986"/>
                  <a:pt x="1065865" y="706837"/>
                </a:cubicBezTo>
                <a:cubicBezTo>
                  <a:pt x="1071719" y="703492"/>
                  <a:pt x="1077085" y="699357"/>
                  <a:pt x="1082695" y="695617"/>
                </a:cubicBezTo>
                <a:cubicBezTo>
                  <a:pt x="1104414" y="663037"/>
                  <a:pt x="1082263" y="691590"/>
                  <a:pt x="1127573" y="656349"/>
                </a:cubicBezTo>
                <a:cubicBezTo>
                  <a:pt x="1201353" y="598965"/>
                  <a:pt x="1083512" y="679580"/>
                  <a:pt x="1166842" y="628300"/>
                </a:cubicBezTo>
                <a:cubicBezTo>
                  <a:pt x="1184068" y="617699"/>
                  <a:pt x="1198142" y="601037"/>
                  <a:pt x="1217330" y="594641"/>
                </a:cubicBezTo>
                <a:lnTo>
                  <a:pt x="1267819" y="577811"/>
                </a:lnTo>
                <a:cubicBezTo>
                  <a:pt x="1273429" y="570331"/>
                  <a:pt x="1276572" y="560083"/>
                  <a:pt x="1284648" y="555372"/>
                </a:cubicBezTo>
                <a:cubicBezTo>
                  <a:pt x="1299971" y="546434"/>
                  <a:pt x="1335136" y="538543"/>
                  <a:pt x="1335136" y="538543"/>
                </a:cubicBezTo>
                <a:cubicBezTo>
                  <a:pt x="1340746" y="534803"/>
                  <a:pt x="1346112" y="530668"/>
                  <a:pt x="1351966" y="527323"/>
                </a:cubicBezTo>
                <a:cubicBezTo>
                  <a:pt x="1359227" y="523174"/>
                  <a:pt x="1367314" y="520535"/>
                  <a:pt x="1374405" y="516103"/>
                </a:cubicBezTo>
                <a:cubicBezTo>
                  <a:pt x="1382333" y="511148"/>
                  <a:pt x="1388057" y="502469"/>
                  <a:pt x="1396844" y="499274"/>
                </a:cubicBezTo>
                <a:cubicBezTo>
                  <a:pt x="1409270" y="494755"/>
                  <a:pt x="1423023" y="495534"/>
                  <a:pt x="1436113" y="493664"/>
                </a:cubicBezTo>
                <a:cubicBezTo>
                  <a:pt x="1484012" y="445765"/>
                  <a:pt x="1429533" y="498890"/>
                  <a:pt x="1492211" y="443176"/>
                </a:cubicBezTo>
                <a:cubicBezTo>
                  <a:pt x="1498141" y="437905"/>
                  <a:pt x="1502238" y="430428"/>
                  <a:pt x="1509041" y="426346"/>
                </a:cubicBezTo>
                <a:cubicBezTo>
                  <a:pt x="1521252" y="419019"/>
                  <a:pt x="1535807" y="416336"/>
                  <a:pt x="1548309" y="409517"/>
                </a:cubicBezTo>
                <a:cubicBezTo>
                  <a:pt x="1556517" y="405040"/>
                  <a:pt x="1562820" y="397642"/>
                  <a:pt x="1570749" y="392687"/>
                </a:cubicBezTo>
                <a:cubicBezTo>
                  <a:pt x="1577840" y="388255"/>
                  <a:pt x="1586097" y="385900"/>
                  <a:pt x="1593188" y="381468"/>
                </a:cubicBezTo>
                <a:cubicBezTo>
                  <a:pt x="1601117" y="376513"/>
                  <a:pt x="1607698" y="369593"/>
                  <a:pt x="1615627" y="364638"/>
                </a:cubicBezTo>
                <a:cubicBezTo>
                  <a:pt x="1622719" y="360206"/>
                  <a:pt x="1630975" y="357851"/>
                  <a:pt x="1638067" y="353419"/>
                </a:cubicBezTo>
                <a:cubicBezTo>
                  <a:pt x="1645996" y="348464"/>
                  <a:pt x="1651962" y="340386"/>
                  <a:pt x="1660506" y="336589"/>
                </a:cubicBezTo>
                <a:cubicBezTo>
                  <a:pt x="1669219" y="332716"/>
                  <a:pt x="1679205" y="332849"/>
                  <a:pt x="1688555" y="330979"/>
                </a:cubicBezTo>
                <a:cubicBezTo>
                  <a:pt x="1694165" y="327239"/>
                  <a:pt x="1700205" y="324076"/>
                  <a:pt x="1705384" y="319760"/>
                </a:cubicBezTo>
                <a:cubicBezTo>
                  <a:pt x="1711479" y="314681"/>
                  <a:pt x="1715326" y="306866"/>
                  <a:pt x="1722214" y="302930"/>
                </a:cubicBezTo>
                <a:cubicBezTo>
                  <a:pt x="1728908" y="299105"/>
                  <a:pt x="1737434" y="300027"/>
                  <a:pt x="1744653" y="297320"/>
                </a:cubicBezTo>
                <a:cubicBezTo>
                  <a:pt x="1752483" y="294384"/>
                  <a:pt x="1759406" y="289395"/>
                  <a:pt x="1767092" y="286101"/>
                </a:cubicBezTo>
                <a:cubicBezTo>
                  <a:pt x="1772527" y="283772"/>
                  <a:pt x="1778312" y="282361"/>
                  <a:pt x="1783922" y="280491"/>
                </a:cubicBezTo>
                <a:cubicBezTo>
                  <a:pt x="1791402" y="274881"/>
                  <a:pt x="1798582" y="268848"/>
                  <a:pt x="1806361" y="263662"/>
                </a:cubicBezTo>
                <a:cubicBezTo>
                  <a:pt x="1815433" y="257614"/>
                  <a:pt x="1825803" y="253526"/>
                  <a:pt x="1834410" y="246832"/>
                </a:cubicBezTo>
                <a:cubicBezTo>
                  <a:pt x="1842760" y="240338"/>
                  <a:pt x="1848048" y="230261"/>
                  <a:pt x="1856849" y="224393"/>
                </a:cubicBezTo>
                <a:cubicBezTo>
                  <a:pt x="1874868" y="212380"/>
                  <a:pt x="1898224" y="210952"/>
                  <a:pt x="1918557" y="207563"/>
                </a:cubicBezTo>
                <a:cubicBezTo>
                  <a:pt x="1935387" y="196344"/>
                  <a:pt x="1949598" y="179462"/>
                  <a:pt x="1969046" y="173905"/>
                </a:cubicBezTo>
                <a:lnTo>
                  <a:pt x="2008314" y="162685"/>
                </a:lnTo>
                <a:cubicBezTo>
                  <a:pt x="2023213" y="158712"/>
                  <a:pt x="2038755" y="156879"/>
                  <a:pt x="2053193" y="151465"/>
                </a:cubicBezTo>
                <a:cubicBezTo>
                  <a:pt x="2068853" y="145592"/>
                  <a:pt x="2082698" y="135614"/>
                  <a:pt x="2098071" y="129026"/>
                </a:cubicBezTo>
                <a:cubicBezTo>
                  <a:pt x="2108941" y="124367"/>
                  <a:pt x="2120426" y="121284"/>
                  <a:pt x="2131730" y="117806"/>
                </a:cubicBezTo>
                <a:cubicBezTo>
                  <a:pt x="2153480" y="111114"/>
                  <a:pt x="2194431" y="99963"/>
                  <a:pt x="2215878" y="95367"/>
                </a:cubicBezTo>
                <a:cubicBezTo>
                  <a:pt x="2227000" y="92984"/>
                  <a:pt x="2238414" y="92140"/>
                  <a:pt x="2249536" y="89757"/>
                </a:cubicBezTo>
                <a:cubicBezTo>
                  <a:pt x="2264614" y="86526"/>
                  <a:pt x="2279588" y="82774"/>
                  <a:pt x="2294415" y="78538"/>
                </a:cubicBezTo>
                <a:cubicBezTo>
                  <a:pt x="2305787" y="75289"/>
                  <a:pt x="2316562" y="70027"/>
                  <a:pt x="2328074" y="67318"/>
                </a:cubicBezTo>
                <a:cubicBezTo>
                  <a:pt x="2387757" y="53275"/>
                  <a:pt x="2439099" y="51167"/>
                  <a:pt x="2501978" y="44879"/>
                </a:cubicBezTo>
                <a:cubicBezTo>
                  <a:pt x="2587710" y="23445"/>
                  <a:pt x="2524894" y="36774"/>
                  <a:pt x="2664663" y="22439"/>
                </a:cubicBezTo>
                <a:cubicBezTo>
                  <a:pt x="2860151" y="2389"/>
                  <a:pt x="2671472" y="16927"/>
                  <a:pt x="2950763" y="0"/>
                </a:cubicBezTo>
                <a:cubicBezTo>
                  <a:pt x="2972421" y="2166"/>
                  <a:pt x="3131749" y="14392"/>
                  <a:pt x="3186376" y="28049"/>
                </a:cubicBezTo>
                <a:cubicBezTo>
                  <a:pt x="3201447" y="31817"/>
                  <a:pt x="3212659" y="43069"/>
                  <a:pt x="3225644" y="50489"/>
                </a:cubicBezTo>
                <a:cubicBezTo>
                  <a:pt x="3232905" y="54638"/>
                  <a:pt x="3240397" y="58414"/>
                  <a:pt x="3248084" y="61708"/>
                </a:cubicBezTo>
                <a:cubicBezTo>
                  <a:pt x="3270124" y="71153"/>
                  <a:pt x="3266818" y="64014"/>
                  <a:pt x="3292962" y="78538"/>
                </a:cubicBezTo>
                <a:cubicBezTo>
                  <a:pt x="3301135" y="83079"/>
                  <a:pt x="3306890" y="91498"/>
                  <a:pt x="3315402" y="95367"/>
                </a:cubicBezTo>
                <a:cubicBezTo>
                  <a:pt x="3327795" y="101000"/>
                  <a:pt x="3341463" y="103285"/>
                  <a:pt x="3354670" y="106587"/>
                </a:cubicBezTo>
                <a:cubicBezTo>
                  <a:pt x="3371395" y="110768"/>
                  <a:pt x="3388434" y="113625"/>
                  <a:pt x="3405159" y="117806"/>
                </a:cubicBezTo>
                <a:cubicBezTo>
                  <a:pt x="3410896" y="119240"/>
                  <a:pt x="3416165" y="122388"/>
                  <a:pt x="3421988" y="123416"/>
                </a:cubicBezTo>
                <a:cubicBezTo>
                  <a:pt x="3448030" y="128012"/>
                  <a:pt x="3474346" y="130896"/>
                  <a:pt x="3500525" y="134636"/>
                </a:cubicBezTo>
                <a:cubicBezTo>
                  <a:pt x="3535095" y="157680"/>
                  <a:pt x="3496876" y="135288"/>
                  <a:pt x="3545404" y="151465"/>
                </a:cubicBezTo>
                <a:cubicBezTo>
                  <a:pt x="3553337" y="154110"/>
                  <a:pt x="3560157" y="159391"/>
                  <a:pt x="3567843" y="162685"/>
                </a:cubicBezTo>
                <a:cubicBezTo>
                  <a:pt x="3573278" y="165014"/>
                  <a:pt x="3579384" y="165650"/>
                  <a:pt x="3584673" y="168295"/>
                </a:cubicBezTo>
                <a:cubicBezTo>
                  <a:pt x="3590703" y="171310"/>
                  <a:pt x="3595006" y="177710"/>
                  <a:pt x="3601502" y="179514"/>
                </a:cubicBezTo>
                <a:cubicBezTo>
                  <a:pt x="3629063" y="187170"/>
                  <a:pt x="3685649" y="196344"/>
                  <a:pt x="3685649" y="196344"/>
                </a:cubicBezTo>
                <a:cubicBezTo>
                  <a:pt x="3693129" y="201954"/>
                  <a:pt x="3700160" y="208218"/>
                  <a:pt x="3708089" y="213173"/>
                </a:cubicBezTo>
                <a:cubicBezTo>
                  <a:pt x="3743217" y="235127"/>
                  <a:pt x="3748996" y="219098"/>
                  <a:pt x="3786626" y="269271"/>
                </a:cubicBezTo>
                <a:cubicBezTo>
                  <a:pt x="3808473" y="298401"/>
                  <a:pt x="3795093" y="287530"/>
                  <a:pt x="3825895" y="302930"/>
                </a:cubicBezTo>
                <a:cubicBezTo>
                  <a:pt x="3869344" y="346381"/>
                  <a:pt x="3847602" y="336345"/>
                  <a:pt x="3881993" y="347809"/>
                </a:cubicBezTo>
                <a:cubicBezTo>
                  <a:pt x="3903027" y="389874"/>
                  <a:pt x="3878881" y="354807"/>
                  <a:pt x="3926871" y="381468"/>
                </a:cubicBezTo>
                <a:cubicBezTo>
                  <a:pt x="3933806" y="385321"/>
                  <a:pt x="3937677" y="393134"/>
                  <a:pt x="3943701" y="398297"/>
                </a:cubicBezTo>
                <a:cubicBezTo>
                  <a:pt x="3950800" y="404382"/>
                  <a:pt x="3958480" y="409765"/>
                  <a:pt x="3966140" y="415127"/>
                </a:cubicBezTo>
                <a:cubicBezTo>
                  <a:pt x="3977187" y="422860"/>
                  <a:pt x="3990264" y="428031"/>
                  <a:pt x="3999799" y="437566"/>
                </a:cubicBezTo>
                <a:cubicBezTo>
                  <a:pt x="4029411" y="467176"/>
                  <a:pt x="4002856" y="443343"/>
                  <a:pt x="4044678" y="471225"/>
                </a:cubicBezTo>
                <a:cubicBezTo>
                  <a:pt x="4052457" y="476411"/>
                  <a:pt x="4058573" y="484257"/>
                  <a:pt x="4067117" y="488054"/>
                </a:cubicBezTo>
                <a:cubicBezTo>
                  <a:pt x="4075830" y="491926"/>
                  <a:pt x="4085816" y="491794"/>
                  <a:pt x="4095166" y="493664"/>
                </a:cubicBezTo>
                <a:cubicBezTo>
                  <a:pt x="4140043" y="523584"/>
                  <a:pt x="4085816" y="484314"/>
                  <a:pt x="4123215" y="521713"/>
                </a:cubicBezTo>
                <a:cubicBezTo>
                  <a:pt x="4127982" y="526480"/>
                  <a:pt x="4134434" y="529193"/>
                  <a:pt x="4140044" y="532933"/>
                </a:cubicBezTo>
                <a:cubicBezTo>
                  <a:pt x="4184134" y="606414"/>
                  <a:pt x="4128901" y="522358"/>
                  <a:pt x="4179313" y="577811"/>
                </a:cubicBezTo>
                <a:cubicBezTo>
                  <a:pt x="4220939" y="623600"/>
                  <a:pt x="4203290" y="608550"/>
                  <a:pt x="4224192" y="645129"/>
                </a:cubicBezTo>
                <a:cubicBezTo>
                  <a:pt x="4231754" y="658363"/>
                  <a:pt x="4243628" y="672340"/>
                  <a:pt x="4252241" y="684398"/>
                </a:cubicBezTo>
                <a:cubicBezTo>
                  <a:pt x="4256160" y="689884"/>
                  <a:pt x="4260445" y="695197"/>
                  <a:pt x="4263460" y="701227"/>
                </a:cubicBezTo>
                <a:cubicBezTo>
                  <a:pt x="4266105" y="706516"/>
                  <a:pt x="4264888" y="713876"/>
                  <a:pt x="4269070" y="718057"/>
                </a:cubicBezTo>
                <a:cubicBezTo>
                  <a:pt x="4273251" y="722238"/>
                  <a:pt x="4280290" y="721796"/>
                  <a:pt x="4285900" y="723666"/>
                </a:cubicBezTo>
                <a:lnTo>
                  <a:pt x="4375657" y="813424"/>
                </a:lnTo>
                <a:cubicBezTo>
                  <a:pt x="4383137" y="820904"/>
                  <a:pt x="4393365" y="826402"/>
                  <a:pt x="4398096" y="835863"/>
                </a:cubicBezTo>
                <a:cubicBezTo>
                  <a:pt x="4418929" y="877529"/>
                  <a:pt x="4424140" y="892589"/>
                  <a:pt x="4454194" y="931230"/>
                </a:cubicBezTo>
                <a:cubicBezTo>
                  <a:pt x="4468018" y="949004"/>
                  <a:pt x="4486160" y="963271"/>
                  <a:pt x="4499073" y="981718"/>
                </a:cubicBezTo>
                <a:cubicBezTo>
                  <a:pt x="4512509" y="1000913"/>
                  <a:pt x="4518555" y="1024772"/>
                  <a:pt x="4532732" y="1043426"/>
                </a:cubicBezTo>
                <a:cubicBezTo>
                  <a:pt x="4554349" y="1071869"/>
                  <a:pt x="4582309" y="1094926"/>
                  <a:pt x="4605659" y="1121963"/>
                </a:cubicBezTo>
                <a:cubicBezTo>
                  <a:pt x="4617881" y="1136115"/>
                  <a:pt x="4627291" y="1152524"/>
                  <a:pt x="4639318" y="1166842"/>
                </a:cubicBezTo>
                <a:cubicBezTo>
                  <a:pt x="4866374" y="1437148"/>
                  <a:pt x="4571332" y="1072044"/>
                  <a:pt x="4813222" y="1374405"/>
                </a:cubicBezTo>
                <a:cubicBezTo>
                  <a:pt x="4820702" y="1398714"/>
                  <a:pt x="4826032" y="1423793"/>
                  <a:pt x="4835662" y="1447333"/>
                </a:cubicBezTo>
                <a:cubicBezTo>
                  <a:pt x="4852605" y="1488750"/>
                  <a:pt x="4865191" y="1499598"/>
                  <a:pt x="4891760" y="1531480"/>
                </a:cubicBezTo>
                <a:cubicBezTo>
                  <a:pt x="4893630" y="1540830"/>
                  <a:pt x="4888842" y="1555265"/>
                  <a:pt x="4897370" y="1559529"/>
                </a:cubicBezTo>
                <a:cubicBezTo>
                  <a:pt x="4909196" y="1565442"/>
                  <a:pt x="4923416" y="1553919"/>
                  <a:pt x="4936638" y="1553919"/>
                </a:cubicBezTo>
                <a:cubicBezTo>
                  <a:pt x="4944348" y="1553919"/>
                  <a:pt x="4951961" y="1556564"/>
                  <a:pt x="4959078" y="1559529"/>
                </a:cubicBezTo>
                <a:cubicBezTo>
                  <a:pt x="4976231" y="1566676"/>
                  <a:pt x="5014047" y="1586511"/>
                  <a:pt x="5032005" y="1598798"/>
                </a:cubicBezTo>
                <a:cubicBezTo>
                  <a:pt x="5058557" y="1616965"/>
                  <a:pt x="5081144" y="1641830"/>
                  <a:pt x="5110543" y="1654896"/>
                </a:cubicBezTo>
                <a:cubicBezTo>
                  <a:pt x="5133018" y="1664885"/>
                  <a:pt x="5159161" y="1662376"/>
                  <a:pt x="5183470" y="1666116"/>
                </a:cubicBezTo>
                <a:cubicBezTo>
                  <a:pt x="5204039" y="1673596"/>
                  <a:pt x="5224000" y="1683030"/>
                  <a:pt x="5245178" y="1688555"/>
                </a:cubicBezTo>
                <a:cubicBezTo>
                  <a:pt x="5267190" y="1694297"/>
                  <a:pt x="5290149" y="1695517"/>
                  <a:pt x="5312496" y="1699774"/>
                </a:cubicBezTo>
                <a:cubicBezTo>
                  <a:pt x="5376099" y="1711889"/>
                  <a:pt x="5385953" y="1721041"/>
                  <a:pt x="5463961" y="1727824"/>
                </a:cubicBezTo>
                <a:lnTo>
                  <a:pt x="5592987" y="1739043"/>
                </a:lnTo>
                <a:cubicBezTo>
                  <a:pt x="5774257" y="1757635"/>
                  <a:pt x="5586309" y="1745187"/>
                  <a:pt x="5789330" y="1755873"/>
                </a:cubicBezTo>
                <a:cubicBezTo>
                  <a:pt x="5953876" y="1783293"/>
                  <a:pt x="5771187" y="1754415"/>
                  <a:pt x="6210067" y="1772702"/>
                </a:cubicBezTo>
                <a:cubicBezTo>
                  <a:pt x="6260650" y="1774810"/>
                  <a:pt x="6311044" y="1780182"/>
                  <a:pt x="6361532" y="1783922"/>
                </a:cubicBezTo>
                <a:cubicBezTo>
                  <a:pt x="6382101" y="1787662"/>
                  <a:pt x="6402596" y="1791838"/>
                  <a:pt x="6423240" y="1795141"/>
                </a:cubicBezTo>
                <a:cubicBezTo>
                  <a:pt x="6539556" y="1813751"/>
                  <a:pt x="6470533" y="1798705"/>
                  <a:pt x="6602754" y="1823190"/>
                </a:cubicBezTo>
                <a:cubicBezTo>
                  <a:pt x="6619706" y="1826329"/>
                  <a:pt x="6636610" y="1829874"/>
                  <a:pt x="6653242" y="1834410"/>
                </a:cubicBezTo>
                <a:cubicBezTo>
                  <a:pt x="6677780" y="1841102"/>
                  <a:pt x="6701267" y="1851680"/>
                  <a:pt x="6726170" y="1856849"/>
                </a:cubicBezTo>
                <a:cubicBezTo>
                  <a:pt x="6800520" y="1872280"/>
                  <a:pt x="6950562" y="1896118"/>
                  <a:pt x="6950562" y="1896118"/>
                </a:cubicBezTo>
                <a:cubicBezTo>
                  <a:pt x="6973001" y="1907338"/>
                  <a:pt x="6996168" y="1917207"/>
                  <a:pt x="7017880" y="1929777"/>
                </a:cubicBezTo>
                <a:cubicBezTo>
                  <a:pt x="7080673" y="1966130"/>
                  <a:pt x="7035283" y="1945943"/>
                  <a:pt x="7085198" y="1985875"/>
                </a:cubicBezTo>
                <a:cubicBezTo>
                  <a:pt x="7112359" y="2007604"/>
                  <a:pt x="7140747" y="2027784"/>
                  <a:pt x="7169345" y="2047583"/>
                </a:cubicBezTo>
                <a:cubicBezTo>
                  <a:pt x="7194580" y="2065053"/>
                  <a:pt x="7263696" y="2108214"/>
                  <a:pt x="7292761" y="2120511"/>
                </a:cubicBezTo>
                <a:cubicBezTo>
                  <a:pt x="7319991" y="2132031"/>
                  <a:pt x="7348859" y="2139210"/>
                  <a:pt x="7376908" y="2148560"/>
                </a:cubicBezTo>
                <a:cubicBezTo>
                  <a:pt x="7406827" y="2131730"/>
                  <a:pt x="7438334" y="2117455"/>
                  <a:pt x="7466665" y="2098071"/>
                </a:cubicBezTo>
                <a:cubicBezTo>
                  <a:pt x="7474381" y="2092791"/>
                  <a:pt x="7474424" y="2073364"/>
                  <a:pt x="7483495" y="2075632"/>
                </a:cubicBezTo>
                <a:cubicBezTo>
                  <a:pt x="7504179" y="2080803"/>
                  <a:pt x="7518907" y="2099825"/>
                  <a:pt x="7533983" y="2114901"/>
                </a:cubicBezTo>
                <a:cubicBezTo>
                  <a:pt x="7547073" y="2127991"/>
                  <a:pt x="7560909" y="2140374"/>
                  <a:pt x="7573252" y="2154170"/>
                </a:cubicBezTo>
                <a:cubicBezTo>
                  <a:pt x="7592729" y="2175938"/>
                  <a:pt x="7608935" y="2200597"/>
                  <a:pt x="7629350" y="2221487"/>
                </a:cubicBezTo>
                <a:cubicBezTo>
                  <a:pt x="7689428" y="2282962"/>
                  <a:pt x="7752297" y="2341650"/>
                  <a:pt x="7814474" y="2401001"/>
                </a:cubicBezTo>
                <a:cubicBezTo>
                  <a:pt x="7870105" y="2454103"/>
                  <a:pt x="7914896" y="2484316"/>
                  <a:pt x="7960329" y="2552466"/>
                </a:cubicBezTo>
                <a:cubicBezTo>
                  <a:pt x="7967809" y="2563686"/>
                  <a:pt x="7977066" y="2573906"/>
                  <a:pt x="7982768" y="2586125"/>
                </a:cubicBezTo>
                <a:cubicBezTo>
                  <a:pt x="8003163" y="2629828"/>
                  <a:pt x="8012147" y="2703638"/>
                  <a:pt x="8022037" y="2743200"/>
                </a:cubicBezTo>
                <a:cubicBezTo>
                  <a:pt x="8028206" y="2767875"/>
                  <a:pt x="8036996" y="2791819"/>
                  <a:pt x="8044476" y="2816128"/>
                </a:cubicBezTo>
                <a:cubicBezTo>
                  <a:pt x="8048743" y="2867334"/>
                  <a:pt x="8048917" y="2895596"/>
                  <a:pt x="8061306" y="2945154"/>
                </a:cubicBezTo>
                <a:cubicBezTo>
                  <a:pt x="8063748" y="2954923"/>
                  <a:pt x="8068785" y="2963853"/>
                  <a:pt x="8072525" y="2973203"/>
                </a:cubicBezTo>
                <a:cubicBezTo>
                  <a:pt x="8074395" y="2988162"/>
                  <a:pt x="8074976" y="3003340"/>
                  <a:pt x="8078135" y="3018081"/>
                </a:cubicBezTo>
                <a:cubicBezTo>
                  <a:pt x="8080613" y="3029645"/>
                  <a:pt x="8089186" y="3039915"/>
                  <a:pt x="8089355" y="3051740"/>
                </a:cubicBezTo>
                <a:cubicBezTo>
                  <a:pt x="8091065" y="3171418"/>
                  <a:pt x="8087163" y="3291126"/>
                  <a:pt x="8083745" y="3410768"/>
                </a:cubicBezTo>
                <a:cubicBezTo>
                  <a:pt x="8083420" y="3422138"/>
                  <a:pt x="8081066" y="3433437"/>
                  <a:pt x="8078135" y="3444427"/>
                </a:cubicBezTo>
                <a:cubicBezTo>
                  <a:pt x="8073875" y="3460404"/>
                  <a:pt x="8058953" y="3503458"/>
                  <a:pt x="8050086" y="3522965"/>
                </a:cubicBezTo>
                <a:cubicBezTo>
                  <a:pt x="8044895" y="3534385"/>
                  <a:pt x="8038082" y="3545045"/>
                  <a:pt x="8033257" y="3556624"/>
                </a:cubicBezTo>
                <a:cubicBezTo>
                  <a:pt x="8028708" y="3567541"/>
                  <a:pt x="8025777" y="3579063"/>
                  <a:pt x="8022037" y="3590282"/>
                </a:cubicBezTo>
                <a:cubicBezTo>
                  <a:pt x="8012681" y="3655774"/>
                  <a:pt x="8022706" y="3607700"/>
                  <a:pt x="7993988" y="3685649"/>
                </a:cubicBezTo>
                <a:cubicBezTo>
                  <a:pt x="7987855" y="3702295"/>
                  <a:pt x="7983982" y="3719763"/>
                  <a:pt x="7977159" y="3736138"/>
                </a:cubicBezTo>
                <a:cubicBezTo>
                  <a:pt x="7974566" y="3742361"/>
                  <a:pt x="7968954" y="3746937"/>
                  <a:pt x="7965939" y="3752967"/>
                </a:cubicBezTo>
                <a:cubicBezTo>
                  <a:pt x="7961435" y="3761974"/>
                  <a:pt x="7959900" y="3772381"/>
                  <a:pt x="7954719" y="3781016"/>
                </a:cubicBezTo>
                <a:cubicBezTo>
                  <a:pt x="7948559" y="3791283"/>
                  <a:pt x="7938922" y="3799103"/>
                  <a:pt x="7932280" y="3809065"/>
                </a:cubicBezTo>
                <a:cubicBezTo>
                  <a:pt x="7927641" y="3816023"/>
                  <a:pt x="7925121" y="3824194"/>
                  <a:pt x="7921060" y="3831505"/>
                </a:cubicBezTo>
                <a:cubicBezTo>
                  <a:pt x="7870930" y="3921741"/>
                  <a:pt x="7938968" y="3800313"/>
                  <a:pt x="7881792" y="3881993"/>
                </a:cubicBezTo>
                <a:cubicBezTo>
                  <a:pt x="7852157" y="3924328"/>
                  <a:pt x="7881652" y="3910088"/>
                  <a:pt x="7848133" y="3921262"/>
                </a:cubicBezTo>
                <a:cubicBezTo>
                  <a:pt x="7838783" y="3930612"/>
                  <a:pt x="7828344" y="3938986"/>
                  <a:pt x="7820084" y="3949311"/>
                </a:cubicBezTo>
                <a:cubicBezTo>
                  <a:pt x="7775019" y="4005642"/>
                  <a:pt x="7820365" y="3954428"/>
                  <a:pt x="7797644" y="3994189"/>
                </a:cubicBezTo>
                <a:cubicBezTo>
                  <a:pt x="7793005" y="4002307"/>
                  <a:pt x="7786249" y="4009020"/>
                  <a:pt x="7780815" y="4016628"/>
                </a:cubicBezTo>
                <a:cubicBezTo>
                  <a:pt x="7776896" y="4022115"/>
                  <a:pt x="7773335" y="4027848"/>
                  <a:pt x="7769595" y="4033458"/>
                </a:cubicBezTo>
                <a:cubicBezTo>
                  <a:pt x="7761874" y="4087511"/>
                  <a:pt x="7763276" y="4107273"/>
                  <a:pt x="7719107" y="4162484"/>
                </a:cubicBezTo>
                <a:cubicBezTo>
                  <a:pt x="7711627" y="4171834"/>
                  <a:pt x="7702943" y="4180336"/>
                  <a:pt x="7696668" y="4190533"/>
                </a:cubicBezTo>
                <a:cubicBezTo>
                  <a:pt x="7661517" y="4247653"/>
                  <a:pt x="7688858" y="4239655"/>
                  <a:pt x="7618130" y="4285900"/>
                </a:cubicBezTo>
                <a:cubicBezTo>
                  <a:pt x="7429315" y="4409356"/>
                  <a:pt x="7632349" y="4236708"/>
                  <a:pt x="7427397" y="4403706"/>
                </a:cubicBezTo>
                <a:cubicBezTo>
                  <a:pt x="7408946" y="4418740"/>
                  <a:pt x="7392944" y="4436607"/>
                  <a:pt x="7376908" y="4454194"/>
                </a:cubicBezTo>
                <a:cubicBezTo>
                  <a:pt x="7334952" y="4500210"/>
                  <a:pt x="7291348" y="4544995"/>
                  <a:pt x="7253492" y="4594439"/>
                </a:cubicBezTo>
                <a:cubicBezTo>
                  <a:pt x="7199571" y="4664866"/>
                  <a:pt x="7150567" y="4738983"/>
                  <a:pt x="7102027" y="4813222"/>
                </a:cubicBezTo>
                <a:cubicBezTo>
                  <a:pt x="7086918" y="4836330"/>
                  <a:pt x="7081147" y="4865555"/>
                  <a:pt x="7062759" y="4886150"/>
                </a:cubicBezTo>
                <a:cubicBezTo>
                  <a:pt x="7029180" y="4923759"/>
                  <a:pt x="6903224" y="5017336"/>
                  <a:pt x="6855195" y="5037615"/>
                </a:cubicBezTo>
                <a:cubicBezTo>
                  <a:pt x="6763482" y="5076338"/>
                  <a:pt x="6603000" y="5091863"/>
                  <a:pt x="6512997" y="5110543"/>
                </a:cubicBezTo>
                <a:cubicBezTo>
                  <a:pt x="6478792" y="5117642"/>
                  <a:pt x="6446311" y="5131924"/>
                  <a:pt x="6412020" y="5138592"/>
                </a:cubicBezTo>
                <a:cubicBezTo>
                  <a:pt x="6378776" y="5145056"/>
                  <a:pt x="6344579" y="5145095"/>
                  <a:pt x="6311043" y="5149811"/>
                </a:cubicBezTo>
                <a:cubicBezTo>
                  <a:pt x="6224883" y="5161927"/>
                  <a:pt x="6138748" y="5174379"/>
                  <a:pt x="6052992" y="5189080"/>
                </a:cubicBezTo>
                <a:cubicBezTo>
                  <a:pt x="5960983" y="5204853"/>
                  <a:pt x="5809147" y="5242254"/>
                  <a:pt x="5727622" y="5267617"/>
                </a:cubicBezTo>
                <a:cubicBezTo>
                  <a:pt x="5706047" y="5274329"/>
                  <a:pt x="5686123" y="5285561"/>
                  <a:pt x="5665914" y="5295666"/>
                </a:cubicBezTo>
                <a:cubicBezTo>
                  <a:pt x="5644957" y="5306144"/>
                  <a:pt x="5626570" y="5322336"/>
                  <a:pt x="5604206" y="5329325"/>
                </a:cubicBezTo>
                <a:cubicBezTo>
                  <a:pt x="5566051" y="5341249"/>
                  <a:pt x="5525752" y="5344738"/>
                  <a:pt x="5486400" y="5351765"/>
                </a:cubicBezTo>
                <a:cubicBezTo>
                  <a:pt x="5421032" y="5363438"/>
                  <a:pt x="5355035" y="5371745"/>
                  <a:pt x="5290057" y="5385424"/>
                </a:cubicBezTo>
                <a:cubicBezTo>
                  <a:pt x="5205092" y="5403311"/>
                  <a:pt x="5114040" y="5442376"/>
                  <a:pt x="5026395" y="5447132"/>
                </a:cubicBezTo>
                <a:cubicBezTo>
                  <a:pt x="4832171" y="5457671"/>
                  <a:pt x="4637448" y="5454611"/>
                  <a:pt x="4442975" y="5458351"/>
                </a:cubicBezTo>
                <a:cubicBezTo>
                  <a:pt x="4211241" y="5485615"/>
                  <a:pt x="4313018" y="5477801"/>
                  <a:pt x="3893213" y="5463961"/>
                </a:cubicBezTo>
                <a:cubicBezTo>
                  <a:pt x="3857628" y="5462788"/>
                  <a:pt x="3814781" y="5444016"/>
                  <a:pt x="3781016" y="5435912"/>
                </a:cubicBezTo>
                <a:cubicBezTo>
                  <a:pt x="3753201" y="5429236"/>
                  <a:pt x="3724918" y="5424692"/>
                  <a:pt x="3696869" y="5419082"/>
                </a:cubicBezTo>
                <a:cubicBezTo>
                  <a:pt x="3683779" y="5411602"/>
                  <a:pt x="3671651" y="5402107"/>
                  <a:pt x="3657600" y="5396643"/>
                </a:cubicBezTo>
                <a:cubicBezTo>
                  <a:pt x="3637817" y="5388950"/>
                  <a:pt x="3569355" y="5373384"/>
                  <a:pt x="3545404" y="5368594"/>
                </a:cubicBezTo>
                <a:cubicBezTo>
                  <a:pt x="3210682" y="5301649"/>
                  <a:pt x="3358352" y="5345073"/>
                  <a:pt x="2709541" y="5334935"/>
                </a:cubicBezTo>
                <a:cubicBezTo>
                  <a:pt x="2561865" y="5275868"/>
                  <a:pt x="2688720" y="5322873"/>
                  <a:pt x="2294415" y="5312496"/>
                </a:cubicBezTo>
                <a:lnTo>
                  <a:pt x="2041973" y="5306886"/>
                </a:lnTo>
                <a:cubicBezTo>
                  <a:pt x="2002704" y="5303146"/>
                  <a:pt x="1963588" y="5297074"/>
                  <a:pt x="1924167" y="5295666"/>
                </a:cubicBezTo>
                <a:cubicBezTo>
                  <a:pt x="1371266" y="5275920"/>
                  <a:pt x="1579634" y="5331865"/>
                  <a:pt x="1374405" y="5273227"/>
                </a:cubicBezTo>
                <a:lnTo>
                  <a:pt x="1284648" y="5183470"/>
                </a:lnTo>
                <a:cubicBezTo>
                  <a:pt x="1275298" y="5174120"/>
                  <a:pt x="1267601" y="5162755"/>
                  <a:pt x="1256599" y="5155421"/>
                </a:cubicBezTo>
                <a:cubicBezTo>
                  <a:pt x="1245379" y="5147941"/>
                  <a:pt x="1234503" y="5139920"/>
                  <a:pt x="1222940" y="5132982"/>
                </a:cubicBezTo>
                <a:cubicBezTo>
                  <a:pt x="1171606" y="5102182"/>
                  <a:pt x="1230147" y="5143996"/>
                  <a:pt x="1178062" y="5104933"/>
                </a:cubicBezTo>
                <a:cubicBezTo>
                  <a:pt x="1146597" y="5048296"/>
                  <a:pt x="1136333" y="5031540"/>
                  <a:pt x="1105134" y="4964687"/>
                </a:cubicBezTo>
                <a:cubicBezTo>
                  <a:pt x="1074757" y="4899594"/>
                  <a:pt x="1052350" y="4835947"/>
                  <a:pt x="1026597" y="4768344"/>
                </a:cubicBezTo>
                <a:cubicBezTo>
                  <a:pt x="1022857" y="4747775"/>
                  <a:pt x="1021988" y="4726470"/>
                  <a:pt x="1015377" y="4706636"/>
                </a:cubicBezTo>
                <a:cubicBezTo>
                  <a:pt x="1012420" y="4697766"/>
                  <a:pt x="1002529" y="4692657"/>
                  <a:pt x="998548" y="4684197"/>
                </a:cubicBezTo>
                <a:cubicBezTo>
                  <a:pt x="987458" y="4660631"/>
                  <a:pt x="978081" y="4636186"/>
                  <a:pt x="970498" y="4611269"/>
                </a:cubicBezTo>
                <a:cubicBezTo>
                  <a:pt x="960965" y="4579948"/>
                  <a:pt x="956939" y="4537379"/>
                  <a:pt x="953669" y="4504682"/>
                </a:cubicBezTo>
                <a:cubicBezTo>
                  <a:pt x="949744" y="4465431"/>
                  <a:pt x="946189" y="4426145"/>
                  <a:pt x="942449" y="4386876"/>
                </a:cubicBezTo>
                <a:cubicBezTo>
                  <a:pt x="938709" y="4229801"/>
                  <a:pt x="940143" y="4072518"/>
                  <a:pt x="931230" y="3915652"/>
                </a:cubicBezTo>
                <a:cubicBezTo>
                  <a:pt x="930700" y="3906317"/>
                  <a:pt x="920485" y="3900311"/>
                  <a:pt x="914400" y="3893212"/>
                </a:cubicBezTo>
                <a:cubicBezTo>
                  <a:pt x="902266" y="3879056"/>
                  <a:pt x="856559" y="3839692"/>
                  <a:pt x="852692" y="3837114"/>
                </a:cubicBezTo>
                <a:cubicBezTo>
                  <a:pt x="795940" y="3799279"/>
                  <a:pt x="799794" y="3845924"/>
                  <a:pt x="729276" y="3775406"/>
                </a:cubicBezTo>
                <a:cubicBezTo>
                  <a:pt x="666337" y="3712467"/>
                  <a:pt x="738413" y="3781610"/>
                  <a:pt x="690008" y="3741747"/>
                </a:cubicBezTo>
                <a:cubicBezTo>
                  <a:pt x="663392" y="3719828"/>
                  <a:pt x="636983" y="3697624"/>
                  <a:pt x="611470" y="3674430"/>
                </a:cubicBezTo>
                <a:cubicBezTo>
                  <a:pt x="575257" y="3641509"/>
                  <a:pt x="539490" y="3608059"/>
                  <a:pt x="504884" y="3573453"/>
                </a:cubicBezTo>
                <a:cubicBezTo>
                  <a:pt x="446222" y="3514791"/>
                  <a:pt x="469092" y="3521543"/>
                  <a:pt x="403907" y="3478086"/>
                </a:cubicBezTo>
                <a:cubicBezTo>
                  <a:pt x="331474" y="3429797"/>
                  <a:pt x="378168" y="3465216"/>
                  <a:pt x="325370" y="3438817"/>
                </a:cubicBezTo>
                <a:cubicBezTo>
                  <a:pt x="309137" y="3430701"/>
                  <a:pt x="268411" y="3403262"/>
                  <a:pt x="258052" y="3393939"/>
                </a:cubicBezTo>
                <a:cubicBezTo>
                  <a:pt x="251102" y="3387684"/>
                  <a:pt x="247166" y="3378717"/>
                  <a:pt x="241222" y="3371500"/>
                </a:cubicBezTo>
                <a:cubicBezTo>
                  <a:pt x="187209" y="3305914"/>
                  <a:pt x="158583" y="3282210"/>
                  <a:pt x="117806" y="3203205"/>
                </a:cubicBezTo>
                <a:cubicBezTo>
                  <a:pt x="113882" y="3195602"/>
                  <a:pt x="85894" y="3107009"/>
                  <a:pt x="72928" y="3085399"/>
                </a:cubicBezTo>
                <a:cubicBezTo>
                  <a:pt x="68846" y="3078596"/>
                  <a:pt x="60858" y="3074917"/>
                  <a:pt x="56098" y="3068570"/>
                </a:cubicBezTo>
                <a:cubicBezTo>
                  <a:pt x="49556" y="3059847"/>
                  <a:pt x="45811" y="3049243"/>
                  <a:pt x="39269" y="3040520"/>
                </a:cubicBezTo>
                <a:cubicBezTo>
                  <a:pt x="34509" y="3034173"/>
                  <a:pt x="27664" y="3029661"/>
                  <a:pt x="22440" y="3023691"/>
                </a:cubicBezTo>
                <a:cubicBezTo>
                  <a:pt x="14555" y="3014680"/>
                  <a:pt x="7480" y="3004992"/>
                  <a:pt x="0" y="2995642"/>
                </a:cubicBezTo>
                <a:cubicBezTo>
                  <a:pt x="3740" y="2885316"/>
                  <a:pt x="6425" y="2774949"/>
                  <a:pt x="11220" y="2664663"/>
                </a:cubicBezTo>
                <a:cubicBezTo>
                  <a:pt x="12258" y="2640798"/>
                  <a:pt x="15961" y="2593472"/>
                  <a:pt x="28049" y="2569296"/>
                </a:cubicBezTo>
                <a:cubicBezTo>
                  <a:pt x="31597" y="2562200"/>
                  <a:pt x="39269" y="2558076"/>
                  <a:pt x="44879" y="2552466"/>
                </a:cubicBezTo>
                <a:cubicBezTo>
                  <a:pt x="46749" y="2533767"/>
                  <a:pt x="47026" y="2514839"/>
                  <a:pt x="50489" y="2496368"/>
                </a:cubicBezTo>
                <a:cubicBezTo>
                  <a:pt x="54532" y="2474803"/>
                  <a:pt x="71112" y="2442748"/>
                  <a:pt x="78538" y="2423441"/>
                </a:cubicBezTo>
                <a:cubicBezTo>
                  <a:pt x="96746" y="2376100"/>
                  <a:pt x="80428" y="2403776"/>
                  <a:pt x="100977" y="2372952"/>
                </a:cubicBezTo>
                <a:cubicBezTo>
                  <a:pt x="119339" y="2299508"/>
                  <a:pt x="89994" y="2400528"/>
                  <a:pt x="123416" y="2333684"/>
                </a:cubicBezTo>
                <a:cubicBezTo>
                  <a:pt x="127680" y="2325156"/>
                  <a:pt x="125678" y="2314563"/>
                  <a:pt x="129026" y="2305635"/>
                </a:cubicBezTo>
                <a:cubicBezTo>
                  <a:pt x="131393" y="2299322"/>
                  <a:pt x="137231" y="2294836"/>
                  <a:pt x="140246" y="2288805"/>
                </a:cubicBezTo>
                <a:cubicBezTo>
                  <a:pt x="163477" y="2242345"/>
                  <a:pt x="124916" y="2303389"/>
                  <a:pt x="157075" y="2255146"/>
                </a:cubicBezTo>
                <a:cubicBezTo>
                  <a:pt x="170231" y="2202523"/>
                  <a:pt x="151786" y="2267046"/>
                  <a:pt x="179514" y="2204658"/>
                </a:cubicBezTo>
                <a:cubicBezTo>
                  <a:pt x="182645" y="2197613"/>
                  <a:pt x="181299" y="2188913"/>
                  <a:pt x="185124" y="2182219"/>
                </a:cubicBezTo>
                <a:cubicBezTo>
                  <a:pt x="191770" y="2170589"/>
                  <a:pt x="208058" y="2161320"/>
                  <a:pt x="218783" y="2154170"/>
                </a:cubicBezTo>
                <a:lnTo>
                  <a:pt x="241222" y="2120511"/>
                </a:lnTo>
                <a:lnTo>
                  <a:pt x="269271" y="2058803"/>
                </a:lnTo>
                <a:close/>
              </a:path>
            </a:pathLst>
          </a:custGeom>
          <a:no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2636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6D35B-7C81-BF90-0A6D-6864CBDC703F}"/>
              </a:ext>
            </a:extLst>
          </p:cNvPr>
          <p:cNvSpPr>
            <a:spLocks noGrp="1"/>
          </p:cNvSpPr>
          <p:nvPr>
            <p:ph type="title"/>
          </p:nvPr>
        </p:nvSpPr>
        <p:spPr/>
        <p:txBody>
          <a:bodyPr/>
          <a:lstStyle/>
          <a:p>
            <a:pPr algn="ctr"/>
            <a:r>
              <a:rPr lang="en-US" dirty="0"/>
              <a:t>A simple intervention</a:t>
            </a:r>
          </a:p>
        </p:txBody>
      </p:sp>
      <p:pic>
        <p:nvPicPr>
          <p:cNvPr id="9" name="Picture 12" descr="Free GED Program - Eastern Monroe Public Library">
            <a:extLst>
              <a:ext uri="{FF2B5EF4-FFF2-40B4-BE49-F238E27FC236}">
                <a16:creationId xmlns:a16="http://schemas.microsoft.com/office/drawing/2014/main" id="{F42775CE-EA40-6B56-3701-8C6EB5FDC9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9018" y="2381572"/>
            <a:ext cx="5418909" cy="2179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8350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60B7877-622E-459F-940B-7B4219EA6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751" y="1556667"/>
            <a:ext cx="8084173" cy="4547347"/>
          </a:xfrm>
          <a:prstGeom prst="rect">
            <a:avLst/>
          </a:prstGeom>
        </p:spPr>
      </p:pic>
      <p:sp>
        <p:nvSpPr>
          <p:cNvPr id="8" name="TextBox 7">
            <a:extLst>
              <a:ext uri="{FF2B5EF4-FFF2-40B4-BE49-F238E27FC236}">
                <a16:creationId xmlns:a16="http://schemas.microsoft.com/office/drawing/2014/main" id="{7B29D97D-1994-4D61-B980-66F1D355D36A}"/>
              </a:ext>
            </a:extLst>
          </p:cNvPr>
          <p:cNvSpPr txBox="1"/>
          <p:nvPr/>
        </p:nvSpPr>
        <p:spPr>
          <a:xfrm flipH="1">
            <a:off x="10143299" y="3688398"/>
            <a:ext cx="1463409" cy="523220"/>
          </a:xfrm>
          <a:prstGeom prst="rect">
            <a:avLst/>
          </a:prstGeom>
          <a:solidFill>
            <a:schemeClr val="bg1"/>
          </a:solidFill>
          <a:ln>
            <a:solidFill>
              <a:schemeClr val="tx1"/>
            </a:solidFill>
          </a:ln>
        </p:spPr>
        <p:txBody>
          <a:bodyPr wrap="square" rtlCol="0">
            <a:spAutoFit/>
          </a:bodyPr>
          <a:lstStyle/>
          <a:p>
            <a:pPr algn="ctr"/>
            <a:r>
              <a:rPr lang="en-US" sz="1400" dirty="0"/>
              <a:t>Long Term Care</a:t>
            </a:r>
          </a:p>
          <a:p>
            <a:pPr algn="ctr"/>
            <a:r>
              <a:rPr lang="en-US" sz="1400" dirty="0"/>
              <a:t>(Rehabilitation)</a:t>
            </a:r>
          </a:p>
        </p:txBody>
      </p:sp>
      <p:sp>
        <p:nvSpPr>
          <p:cNvPr id="9" name="TextBox 8">
            <a:extLst>
              <a:ext uri="{FF2B5EF4-FFF2-40B4-BE49-F238E27FC236}">
                <a16:creationId xmlns:a16="http://schemas.microsoft.com/office/drawing/2014/main" id="{997F761E-A19D-4F7D-91AF-CBBA720AD1DF}"/>
              </a:ext>
            </a:extLst>
          </p:cNvPr>
          <p:cNvSpPr txBox="1"/>
          <p:nvPr/>
        </p:nvSpPr>
        <p:spPr>
          <a:xfrm flipH="1">
            <a:off x="639518" y="4211618"/>
            <a:ext cx="1011295" cy="584775"/>
          </a:xfrm>
          <a:prstGeom prst="rect">
            <a:avLst/>
          </a:prstGeom>
          <a:solidFill>
            <a:schemeClr val="bg1"/>
          </a:solidFill>
          <a:ln>
            <a:solidFill>
              <a:schemeClr val="tx1"/>
            </a:solidFill>
          </a:ln>
        </p:spPr>
        <p:txBody>
          <a:bodyPr wrap="square" rtlCol="0">
            <a:spAutoFit/>
          </a:bodyPr>
          <a:lstStyle/>
          <a:p>
            <a:pPr algn="ctr"/>
            <a:r>
              <a:rPr lang="en-US" sz="1600" dirty="0"/>
              <a:t>Bystander CPR</a:t>
            </a:r>
          </a:p>
        </p:txBody>
      </p:sp>
      <p:pic>
        <p:nvPicPr>
          <p:cNvPr id="10" name="Picture 9">
            <a:extLst>
              <a:ext uri="{FF2B5EF4-FFF2-40B4-BE49-F238E27FC236}">
                <a16:creationId xmlns:a16="http://schemas.microsoft.com/office/drawing/2014/main" id="{91CB78BD-5F0B-4A15-963E-668FADA782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26" y="3189124"/>
            <a:ext cx="1127770" cy="878049"/>
          </a:xfrm>
          <a:prstGeom prst="rect">
            <a:avLst/>
          </a:prstGeom>
        </p:spPr>
      </p:pic>
      <p:pic>
        <p:nvPicPr>
          <p:cNvPr id="11" name="Picture 10">
            <a:extLst>
              <a:ext uri="{FF2B5EF4-FFF2-40B4-BE49-F238E27FC236}">
                <a16:creationId xmlns:a16="http://schemas.microsoft.com/office/drawing/2014/main" id="{A2317E1C-E470-4777-A045-47BF9108E8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4039" y="4260382"/>
            <a:ext cx="1402670" cy="978947"/>
          </a:xfrm>
          <a:prstGeom prst="rect">
            <a:avLst/>
          </a:prstGeom>
        </p:spPr>
      </p:pic>
      <p:sp>
        <p:nvSpPr>
          <p:cNvPr id="5" name="Freeform: Shape 4">
            <a:extLst>
              <a:ext uri="{FF2B5EF4-FFF2-40B4-BE49-F238E27FC236}">
                <a16:creationId xmlns:a16="http://schemas.microsoft.com/office/drawing/2014/main" id="{3D02F092-5C9B-45D5-B3A0-518512DFF820}"/>
              </a:ext>
            </a:extLst>
          </p:cNvPr>
          <p:cNvSpPr/>
          <p:nvPr/>
        </p:nvSpPr>
        <p:spPr>
          <a:xfrm>
            <a:off x="117806" y="1483740"/>
            <a:ext cx="11775004" cy="5167374"/>
          </a:xfrm>
          <a:custGeom>
            <a:avLst/>
            <a:gdLst>
              <a:gd name="connsiteX0" fmla="*/ 179514 w 11775004"/>
              <a:gd name="connsiteY0" fmla="*/ 1632456 h 5167374"/>
              <a:gd name="connsiteX1" fmla="*/ 190734 w 11775004"/>
              <a:gd name="connsiteY1" fmla="*/ 1593188 h 5167374"/>
              <a:gd name="connsiteX2" fmla="*/ 213173 w 11775004"/>
              <a:gd name="connsiteY2" fmla="*/ 1570748 h 5167374"/>
              <a:gd name="connsiteX3" fmla="*/ 224393 w 11775004"/>
              <a:gd name="connsiteY3" fmla="*/ 1553919 h 5167374"/>
              <a:gd name="connsiteX4" fmla="*/ 258052 w 11775004"/>
              <a:gd name="connsiteY4" fmla="*/ 1525870 h 5167374"/>
              <a:gd name="connsiteX5" fmla="*/ 308540 w 11775004"/>
              <a:gd name="connsiteY5" fmla="*/ 1480991 h 5167374"/>
              <a:gd name="connsiteX6" fmla="*/ 353419 w 11775004"/>
              <a:gd name="connsiteY6" fmla="*/ 1464162 h 5167374"/>
              <a:gd name="connsiteX7" fmla="*/ 387077 w 11775004"/>
              <a:gd name="connsiteY7" fmla="*/ 1452942 h 5167374"/>
              <a:gd name="connsiteX8" fmla="*/ 409517 w 11775004"/>
              <a:gd name="connsiteY8" fmla="*/ 1436113 h 5167374"/>
              <a:gd name="connsiteX9" fmla="*/ 426346 w 11775004"/>
              <a:gd name="connsiteY9" fmla="*/ 1419283 h 5167374"/>
              <a:gd name="connsiteX10" fmla="*/ 448785 w 11775004"/>
              <a:gd name="connsiteY10" fmla="*/ 1408064 h 5167374"/>
              <a:gd name="connsiteX11" fmla="*/ 504884 w 11775004"/>
              <a:gd name="connsiteY11" fmla="*/ 1374405 h 5167374"/>
              <a:gd name="connsiteX12" fmla="*/ 527323 w 11775004"/>
              <a:gd name="connsiteY12" fmla="*/ 1357575 h 5167374"/>
              <a:gd name="connsiteX13" fmla="*/ 583421 w 11775004"/>
              <a:gd name="connsiteY13" fmla="*/ 1351966 h 5167374"/>
              <a:gd name="connsiteX14" fmla="*/ 751715 w 11775004"/>
              <a:gd name="connsiteY14" fmla="*/ 1335136 h 5167374"/>
              <a:gd name="connsiteX15" fmla="*/ 768545 w 11775004"/>
              <a:gd name="connsiteY15" fmla="*/ 1323916 h 5167374"/>
              <a:gd name="connsiteX16" fmla="*/ 807814 w 11775004"/>
              <a:gd name="connsiteY16" fmla="*/ 1307087 h 5167374"/>
              <a:gd name="connsiteX17" fmla="*/ 830253 w 11775004"/>
              <a:gd name="connsiteY17" fmla="*/ 1290258 h 5167374"/>
              <a:gd name="connsiteX18" fmla="*/ 886351 w 11775004"/>
              <a:gd name="connsiteY18" fmla="*/ 1279038 h 5167374"/>
              <a:gd name="connsiteX19" fmla="*/ 953669 w 11775004"/>
              <a:gd name="connsiteY19" fmla="*/ 1262208 h 5167374"/>
              <a:gd name="connsiteX20" fmla="*/ 1071475 w 11775004"/>
              <a:gd name="connsiteY20" fmla="*/ 1245379 h 5167374"/>
              <a:gd name="connsiteX21" fmla="*/ 1127573 w 11775004"/>
              <a:gd name="connsiteY21" fmla="*/ 1234159 h 5167374"/>
              <a:gd name="connsiteX22" fmla="*/ 1256599 w 11775004"/>
              <a:gd name="connsiteY22" fmla="*/ 1217330 h 5167374"/>
              <a:gd name="connsiteX23" fmla="*/ 1391234 w 11775004"/>
              <a:gd name="connsiteY23" fmla="*/ 1200501 h 5167374"/>
              <a:gd name="connsiteX24" fmla="*/ 1475382 w 11775004"/>
              <a:gd name="connsiteY24" fmla="*/ 1178061 h 5167374"/>
              <a:gd name="connsiteX25" fmla="*/ 1503431 w 11775004"/>
              <a:gd name="connsiteY25" fmla="*/ 1172451 h 5167374"/>
              <a:gd name="connsiteX26" fmla="*/ 1632457 w 11775004"/>
              <a:gd name="connsiteY26" fmla="*/ 1161232 h 5167374"/>
              <a:gd name="connsiteX27" fmla="*/ 1817581 w 11775004"/>
              <a:gd name="connsiteY27" fmla="*/ 1138793 h 5167374"/>
              <a:gd name="connsiteX28" fmla="*/ 1851239 w 11775004"/>
              <a:gd name="connsiteY28" fmla="*/ 1127573 h 5167374"/>
              <a:gd name="connsiteX29" fmla="*/ 2210268 w 11775004"/>
              <a:gd name="connsiteY29" fmla="*/ 1116353 h 5167374"/>
              <a:gd name="connsiteX30" fmla="*/ 2283195 w 11775004"/>
              <a:gd name="connsiteY30" fmla="*/ 1099524 h 5167374"/>
              <a:gd name="connsiteX31" fmla="*/ 2344903 w 11775004"/>
              <a:gd name="connsiteY31" fmla="*/ 1088304 h 5167374"/>
              <a:gd name="connsiteX32" fmla="*/ 2434660 w 11775004"/>
              <a:gd name="connsiteY32" fmla="*/ 1077085 h 5167374"/>
              <a:gd name="connsiteX33" fmla="*/ 2473929 w 11775004"/>
              <a:gd name="connsiteY33" fmla="*/ 1071475 h 5167374"/>
              <a:gd name="connsiteX34" fmla="*/ 2496368 w 11775004"/>
              <a:gd name="connsiteY34" fmla="*/ 1060255 h 5167374"/>
              <a:gd name="connsiteX35" fmla="*/ 2541247 w 11775004"/>
              <a:gd name="connsiteY35" fmla="*/ 1037816 h 5167374"/>
              <a:gd name="connsiteX36" fmla="*/ 2625394 w 11775004"/>
              <a:gd name="connsiteY36" fmla="*/ 992937 h 5167374"/>
              <a:gd name="connsiteX37" fmla="*/ 2647833 w 11775004"/>
              <a:gd name="connsiteY37" fmla="*/ 976108 h 5167374"/>
              <a:gd name="connsiteX38" fmla="*/ 2675882 w 11775004"/>
              <a:gd name="connsiteY38" fmla="*/ 959278 h 5167374"/>
              <a:gd name="connsiteX39" fmla="*/ 2692712 w 11775004"/>
              <a:gd name="connsiteY39" fmla="*/ 936839 h 5167374"/>
              <a:gd name="connsiteX40" fmla="*/ 2720761 w 11775004"/>
              <a:gd name="connsiteY40" fmla="*/ 931229 h 5167374"/>
              <a:gd name="connsiteX41" fmla="*/ 2748810 w 11775004"/>
              <a:gd name="connsiteY41" fmla="*/ 920010 h 5167374"/>
              <a:gd name="connsiteX42" fmla="*/ 2765639 w 11775004"/>
              <a:gd name="connsiteY42" fmla="*/ 914400 h 5167374"/>
              <a:gd name="connsiteX43" fmla="*/ 2816128 w 11775004"/>
              <a:gd name="connsiteY43" fmla="*/ 886351 h 5167374"/>
              <a:gd name="connsiteX44" fmla="*/ 2900275 w 11775004"/>
              <a:gd name="connsiteY44" fmla="*/ 869521 h 5167374"/>
              <a:gd name="connsiteX45" fmla="*/ 2939544 w 11775004"/>
              <a:gd name="connsiteY45" fmla="*/ 858302 h 5167374"/>
              <a:gd name="connsiteX46" fmla="*/ 3006861 w 11775004"/>
              <a:gd name="connsiteY46" fmla="*/ 835862 h 5167374"/>
              <a:gd name="connsiteX47" fmla="*/ 3057350 w 11775004"/>
              <a:gd name="connsiteY47" fmla="*/ 824643 h 5167374"/>
              <a:gd name="connsiteX48" fmla="*/ 3079789 w 11775004"/>
              <a:gd name="connsiteY48" fmla="*/ 819033 h 5167374"/>
              <a:gd name="connsiteX49" fmla="*/ 3141497 w 11775004"/>
              <a:gd name="connsiteY49" fmla="*/ 785374 h 5167374"/>
              <a:gd name="connsiteX50" fmla="*/ 3158327 w 11775004"/>
              <a:gd name="connsiteY50" fmla="*/ 774155 h 5167374"/>
              <a:gd name="connsiteX51" fmla="*/ 3186376 w 11775004"/>
              <a:gd name="connsiteY51" fmla="*/ 768545 h 5167374"/>
              <a:gd name="connsiteX52" fmla="*/ 3225644 w 11775004"/>
              <a:gd name="connsiteY52" fmla="*/ 740496 h 5167374"/>
              <a:gd name="connsiteX53" fmla="*/ 3242474 w 11775004"/>
              <a:gd name="connsiteY53" fmla="*/ 729276 h 5167374"/>
              <a:gd name="connsiteX54" fmla="*/ 3276133 w 11775004"/>
              <a:gd name="connsiteY54" fmla="*/ 718056 h 5167374"/>
              <a:gd name="connsiteX55" fmla="*/ 3304182 w 11775004"/>
              <a:gd name="connsiteY55" fmla="*/ 695617 h 5167374"/>
              <a:gd name="connsiteX56" fmla="*/ 3326621 w 11775004"/>
              <a:gd name="connsiteY56" fmla="*/ 690007 h 5167374"/>
              <a:gd name="connsiteX57" fmla="*/ 3354670 w 11775004"/>
              <a:gd name="connsiteY57" fmla="*/ 656348 h 5167374"/>
              <a:gd name="connsiteX58" fmla="*/ 3388329 w 11775004"/>
              <a:gd name="connsiteY58" fmla="*/ 645129 h 5167374"/>
              <a:gd name="connsiteX59" fmla="*/ 3416378 w 11775004"/>
              <a:gd name="connsiteY59" fmla="*/ 633909 h 5167374"/>
              <a:gd name="connsiteX60" fmla="*/ 3466866 w 11775004"/>
              <a:gd name="connsiteY60" fmla="*/ 605860 h 5167374"/>
              <a:gd name="connsiteX61" fmla="*/ 3489306 w 11775004"/>
              <a:gd name="connsiteY61" fmla="*/ 583421 h 5167374"/>
              <a:gd name="connsiteX62" fmla="*/ 3522965 w 11775004"/>
              <a:gd name="connsiteY62" fmla="*/ 560982 h 5167374"/>
              <a:gd name="connsiteX63" fmla="*/ 3579063 w 11775004"/>
              <a:gd name="connsiteY63" fmla="*/ 521713 h 5167374"/>
              <a:gd name="connsiteX64" fmla="*/ 3741747 w 11775004"/>
              <a:gd name="connsiteY64" fmla="*/ 431956 h 5167374"/>
              <a:gd name="connsiteX65" fmla="*/ 3910042 w 11775004"/>
              <a:gd name="connsiteY65" fmla="*/ 314150 h 5167374"/>
              <a:gd name="connsiteX66" fmla="*/ 4039068 w 11775004"/>
              <a:gd name="connsiteY66" fmla="*/ 252442 h 5167374"/>
              <a:gd name="connsiteX67" fmla="*/ 4100776 w 11775004"/>
              <a:gd name="connsiteY67" fmla="*/ 230002 h 5167374"/>
              <a:gd name="connsiteX68" fmla="*/ 4156874 w 11775004"/>
              <a:gd name="connsiteY68" fmla="*/ 207563 h 5167374"/>
              <a:gd name="connsiteX69" fmla="*/ 4308339 w 11775004"/>
              <a:gd name="connsiteY69" fmla="*/ 173904 h 5167374"/>
              <a:gd name="connsiteX70" fmla="*/ 4370047 w 11775004"/>
              <a:gd name="connsiteY70" fmla="*/ 134635 h 5167374"/>
              <a:gd name="connsiteX71" fmla="*/ 4532731 w 11775004"/>
              <a:gd name="connsiteY71" fmla="*/ 112196 h 5167374"/>
              <a:gd name="connsiteX72" fmla="*/ 4639318 w 11775004"/>
              <a:gd name="connsiteY72" fmla="*/ 89757 h 5167374"/>
              <a:gd name="connsiteX73" fmla="*/ 4667367 w 11775004"/>
              <a:gd name="connsiteY73" fmla="*/ 78537 h 5167374"/>
              <a:gd name="connsiteX74" fmla="*/ 4717855 w 11775004"/>
              <a:gd name="connsiteY74" fmla="*/ 72928 h 5167374"/>
              <a:gd name="connsiteX75" fmla="*/ 4869320 w 11775004"/>
              <a:gd name="connsiteY75" fmla="*/ 39269 h 5167374"/>
              <a:gd name="connsiteX76" fmla="*/ 4959077 w 11775004"/>
              <a:gd name="connsiteY76" fmla="*/ 16829 h 5167374"/>
              <a:gd name="connsiteX77" fmla="*/ 5037615 w 11775004"/>
              <a:gd name="connsiteY77" fmla="*/ 11220 h 5167374"/>
              <a:gd name="connsiteX78" fmla="*/ 5144201 w 11775004"/>
              <a:gd name="connsiteY78" fmla="*/ 0 h 5167374"/>
              <a:gd name="connsiteX79" fmla="*/ 5323715 w 11775004"/>
              <a:gd name="connsiteY79" fmla="*/ 11220 h 5167374"/>
              <a:gd name="connsiteX80" fmla="*/ 5379814 w 11775004"/>
              <a:gd name="connsiteY80" fmla="*/ 22439 h 5167374"/>
              <a:gd name="connsiteX81" fmla="*/ 5407863 w 11775004"/>
              <a:gd name="connsiteY81" fmla="*/ 33659 h 5167374"/>
              <a:gd name="connsiteX82" fmla="*/ 5441522 w 11775004"/>
              <a:gd name="connsiteY82" fmla="*/ 50488 h 5167374"/>
              <a:gd name="connsiteX83" fmla="*/ 5475181 w 11775004"/>
              <a:gd name="connsiteY83" fmla="*/ 61708 h 5167374"/>
              <a:gd name="connsiteX84" fmla="*/ 5492010 w 11775004"/>
              <a:gd name="connsiteY84" fmla="*/ 72928 h 5167374"/>
              <a:gd name="connsiteX85" fmla="*/ 5531279 w 11775004"/>
              <a:gd name="connsiteY85" fmla="*/ 95367 h 5167374"/>
              <a:gd name="connsiteX86" fmla="*/ 5559328 w 11775004"/>
              <a:gd name="connsiteY86" fmla="*/ 123416 h 5167374"/>
              <a:gd name="connsiteX87" fmla="*/ 5564938 w 11775004"/>
              <a:gd name="connsiteY87" fmla="*/ 157075 h 5167374"/>
              <a:gd name="connsiteX88" fmla="*/ 5609816 w 11775004"/>
              <a:gd name="connsiteY88" fmla="*/ 196343 h 5167374"/>
              <a:gd name="connsiteX89" fmla="*/ 5626646 w 11775004"/>
              <a:gd name="connsiteY89" fmla="*/ 258051 h 5167374"/>
              <a:gd name="connsiteX90" fmla="*/ 5637865 w 11775004"/>
              <a:gd name="connsiteY90" fmla="*/ 274881 h 5167374"/>
              <a:gd name="connsiteX91" fmla="*/ 5665914 w 11775004"/>
              <a:gd name="connsiteY91" fmla="*/ 319759 h 5167374"/>
              <a:gd name="connsiteX92" fmla="*/ 5710793 w 11775004"/>
              <a:gd name="connsiteY92" fmla="*/ 392687 h 5167374"/>
              <a:gd name="connsiteX93" fmla="*/ 5750061 w 11775004"/>
              <a:gd name="connsiteY93" fmla="*/ 420736 h 5167374"/>
              <a:gd name="connsiteX94" fmla="*/ 5766891 w 11775004"/>
              <a:gd name="connsiteY94" fmla="*/ 437566 h 5167374"/>
              <a:gd name="connsiteX95" fmla="*/ 5772501 w 11775004"/>
              <a:gd name="connsiteY95" fmla="*/ 454395 h 5167374"/>
              <a:gd name="connsiteX96" fmla="*/ 5800550 w 11775004"/>
              <a:gd name="connsiteY96" fmla="*/ 465615 h 5167374"/>
              <a:gd name="connsiteX97" fmla="*/ 5822989 w 11775004"/>
              <a:gd name="connsiteY97" fmla="*/ 510493 h 5167374"/>
              <a:gd name="connsiteX98" fmla="*/ 5845428 w 11775004"/>
              <a:gd name="connsiteY98" fmla="*/ 521713 h 5167374"/>
              <a:gd name="connsiteX99" fmla="*/ 5873477 w 11775004"/>
              <a:gd name="connsiteY99" fmla="*/ 572201 h 5167374"/>
              <a:gd name="connsiteX100" fmla="*/ 5895917 w 11775004"/>
              <a:gd name="connsiteY100" fmla="*/ 600250 h 5167374"/>
              <a:gd name="connsiteX101" fmla="*/ 5912746 w 11775004"/>
              <a:gd name="connsiteY101" fmla="*/ 639519 h 5167374"/>
              <a:gd name="connsiteX102" fmla="*/ 5923966 w 11775004"/>
              <a:gd name="connsiteY102" fmla="*/ 656348 h 5167374"/>
              <a:gd name="connsiteX103" fmla="*/ 5940795 w 11775004"/>
              <a:gd name="connsiteY103" fmla="*/ 690007 h 5167374"/>
              <a:gd name="connsiteX104" fmla="*/ 5957625 w 11775004"/>
              <a:gd name="connsiteY104" fmla="*/ 734886 h 5167374"/>
              <a:gd name="connsiteX105" fmla="*/ 5980064 w 11775004"/>
              <a:gd name="connsiteY105" fmla="*/ 757325 h 5167374"/>
              <a:gd name="connsiteX106" fmla="*/ 6013723 w 11775004"/>
              <a:gd name="connsiteY106" fmla="*/ 802204 h 5167374"/>
              <a:gd name="connsiteX107" fmla="*/ 6036162 w 11775004"/>
              <a:gd name="connsiteY107" fmla="*/ 835862 h 5167374"/>
              <a:gd name="connsiteX108" fmla="*/ 6064211 w 11775004"/>
              <a:gd name="connsiteY108" fmla="*/ 852692 h 5167374"/>
              <a:gd name="connsiteX109" fmla="*/ 6170798 w 11775004"/>
              <a:gd name="connsiteY109" fmla="*/ 970498 h 5167374"/>
              <a:gd name="connsiteX110" fmla="*/ 6204457 w 11775004"/>
              <a:gd name="connsiteY110" fmla="*/ 987328 h 5167374"/>
              <a:gd name="connsiteX111" fmla="*/ 6311043 w 11775004"/>
              <a:gd name="connsiteY111" fmla="*/ 1060255 h 5167374"/>
              <a:gd name="connsiteX112" fmla="*/ 6378361 w 11775004"/>
              <a:gd name="connsiteY112" fmla="*/ 1099524 h 5167374"/>
              <a:gd name="connsiteX113" fmla="*/ 6406410 w 11775004"/>
              <a:gd name="connsiteY113" fmla="*/ 1121963 h 5167374"/>
              <a:gd name="connsiteX114" fmla="*/ 6484947 w 11775004"/>
              <a:gd name="connsiteY114" fmla="*/ 1155622 h 5167374"/>
              <a:gd name="connsiteX115" fmla="*/ 6512996 w 11775004"/>
              <a:gd name="connsiteY115" fmla="*/ 1178061 h 5167374"/>
              <a:gd name="connsiteX116" fmla="*/ 6574704 w 11775004"/>
              <a:gd name="connsiteY116" fmla="*/ 1194891 h 5167374"/>
              <a:gd name="connsiteX117" fmla="*/ 6608363 w 11775004"/>
              <a:gd name="connsiteY117" fmla="*/ 1217330 h 5167374"/>
              <a:gd name="connsiteX118" fmla="*/ 6681291 w 11775004"/>
              <a:gd name="connsiteY118" fmla="*/ 1239769 h 5167374"/>
              <a:gd name="connsiteX119" fmla="*/ 6731779 w 11775004"/>
              <a:gd name="connsiteY119" fmla="*/ 1273428 h 5167374"/>
              <a:gd name="connsiteX120" fmla="*/ 6815927 w 11775004"/>
              <a:gd name="connsiteY120" fmla="*/ 1284648 h 5167374"/>
              <a:gd name="connsiteX121" fmla="*/ 6860805 w 11775004"/>
              <a:gd name="connsiteY121" fmla="*/ 1295867 h 5167374"/>
              <a:gd name="connsiteX122" fmla="*/ 7006660 w 11775004"/>
              <a:gd name="connsiteY122" fmla="*/ 1318307 h 5167374"/>
              <a:gd name="connsiteX123" fmla="*/ 7073978 w 11775004"/>
              <a:gd name="connsiteY123" fmla="*/ 1340746 h 5167374"/>
              <a:gd name="connsiteX124" fmla="*/ 7264712 w 11775004"/>
              <a:gd name="connsiteY124" fmla="*/ 1368795 h 5167374"/>
              <a:gd name="connsiteX125" fmla="*/ 7444226 w 11775004"/>
              <a:gd name="connsiteY125" fmla="*/ 1413674 h 5167374"/>
              <a:gd name="connsiteX126" fmla="*/ 7730327 w 11775004"/>
              <a:gd name="connsiteY126" fmla="*/ 1441723 h 5167374"/>
              <a:gd name="connsiteX127" fmla="*/ 7848133 w 11775004"/>
              <a:gd name="connsiteY127" fmla="*/ 1458552 h 5167374"/>
              <a:gd name="connsiteX128" fmla="*/ 7937890 w 11775004"/>
              <a:gd name="connsiteY128" fmla="*/ 1492211 h 5167374"/>
              <a:gd name="connsiteX129" fmla="*/ 7960329 w 11775004"/>
              <a:gd name="connsiteY129" fmla="*/ 1503431 h 5167374"/>
              <a:gd name="connsiteX130" fmla="*/ 7977158 w 11775004"/>
              <a:gd name="connsiteY130" fmla="*/ 1509040 h 5167374"/>
              <a:gd name="connsiteX131" fmla="*/ 8846680 w 11775004"/>
              <a:gd name="connsiteY131" fmla="*/ 1531480 h 5167374"/>
              <a:gd name="connsiteX132" fmla="*/ 8942047 w 11775004"/>
              <a:gd name="connsiteY132" fmla="*/ 1553919 h 5167374"/>
              <a:gd name="connsiteX133" fmla="*/ 9009365 w 11775004"/>
              <a:gd name="connsiteY133" fmla="*/ 1581968 h 5167374"/>
              <a:gd name="connsiteX134" fmla="*/ 9026194 w 11775004"/>
              <a:gd name="connsiteY134" fmla="*/ 1598797 h 5167374"/>
              <a:gd name="connsiteX135" fmla="*/ 9149610 w 11775004"/>
              <a:gd name="connsiteY135" fmla="*/ 1660505 h 5167374"/>
              <a:gd name="connsiteX136" fmla="*/ 9211318 w 11775004"/>
              <a:gd name="connsiteY136" fmla="*/ 1682945 h 5167374"/>
              <a:gd name="connsiteX137" fmla="*/ 9312295 w 11775004"/>
              <a:gd name="connsiteY137" fmla="*/ 1694164 h 5167374"/>
              <a:gd name="connsiteX138" fmla="*/ 9446930 w 11775004"/>
              <a:gd name="connsiteY138" fmla="*/ 1660505 h 5167374"/>
              <a:gd name="connsiteX139" fmla="*/ 9503028 w 11775004"/>
              <a:gd name="connsiteY139" fmla="*/ 1610017 h 5167374"/>
              <a:gd name="connsiteX140" fmla="*/ 10035961 w 11775004"/>
              <a:gd name="connsiteY140" fmla="*/ 1598797 h 5167374"/>
              <a:gd name="connsiteX141" fmla="*/ 10995239 w 11775004"/>
              <a:gd name="connsiteY141" fmla="*/ 1604407 h 5167374"/>
              <a:gd name="connsiteX142" fmla="*/ 11068167 w 11775004"/>
              <a:gd name="connsiteY142" fmla="*/ 1632456 h 5167374"/>
              <a:gd name="connsiteX143" fmla="*/ 11124265 w 11775004"/>
              <a:gd name="connsiteY143" fmla="*/ 1638066 h 5167374"/>
              <a:gd name="connsiteX144" fmla="*/ 11174754 w 11775004"/>
              <a:gd name="connsiteY144" fmla="*/ 1649286 h 5167374"/>
              <a:gd name="connsiteX145" fmla="*/ 11242071 w 11775004"/>
              <a:gd name="connsiteY145" fmla="*/ 1654896 h 5167374"/>
              <a:gd name="connsiteX146" fmla="*/ 11292560 w 11775004"/>
              <a:gd name="connsiteY146" fmla="*/ 1660505 h 5167374"/>
              <a:gd name="connsiteX147" fmla="*/ 11309389 w 11775004"/>
              <a:gd name="connsiteY147" fmla="*/ 1671725 h 5167374"/>
              <a:gd name="connsiteX148" fmla="*/ 11326219 w 11775004"/>
              <a:gd name="connsiteY148" fmla="*/ 1699774 h 5167374"/>
              <a:gd name="connsiteX149" fmla="*/ 11354268 w 11775004"/>
              <a:gd name="connsiteY149" fmla="*/ 1705384 h 5167374"/>
              <a:gd name="connsiteX150" fmla="*/ 11382317 w 11775004"/>
              <a:gd name="connsiteY150" fmla="*/ 1722213 h 5167374"/>
              <a:gd name="connsiteX151" fmla="*/ 11399146 w 11775004"/>
              <a:gd name="connsiteY151" fmla="*/ 1727823 h 5167374"/>
              <a:gd name="connsiteX152" fmla="*/ 11410366 w 11775004"/>
              <a:gd name="connsiteY152" fmla="*/ 1744653 h 5167374"/>
              <a:gd name="connsiteX153" fmla="*/ 11427195 w 11775004"/>
              <a:gd name="connsiteY153" fmla="*/ 1761482 h 5167374"/>
              <a:gd name="connsiteX154" fmla="*/ 11449634 w 11775004"/>
              <a:gd name="connsiteY154" fmla="*/ 1795141 h 5167374"/>
              <a:gd name="connsiteX155" fmla="*/ 11466464 w 11775004"/>
              <a:gd name="connsiteY155" fmla="*/ 1817580 h 5167374"/>
              <a:gd name="connsiteX156" fmla="*/ 11488903 w 11775004"/>
              <a:gd name="connsiteY156" fmla="*/ 1823190 h 5167374"/>
              <a:gd name="connsiteX157" fmla="*/ 11505733 w 11775004"/>
              <a:gd name="connsiteY157" fmla="*/ 1834410 h 5167374"/>
              <a:gd name="connsiteX158" fmla="*/ 11528172 w 11775004"/>
              <a:gd name="connsiteY158" fmla="*/ 1856849 h 5167374"/>
              <a:gd name="connsiteX159" fmla="*/ 11539392 w 11775004"/>
              <a:gd name="connsiteY159" fmla="*/ 1873678 h 5167374"/>
              <a:gd name="connsiteX160" fmla="*/ 11556221 w 11775004"/>
              <a:gd name="connsiteY160" fmla="*/ 1896118 h 5167374"/>
              <a:gd name="connsiteX161" fmla="*/ 11561831 w 11775004"/>
              <a:gd name="connsiteY161" fmla="*/ 1918557 h 5167374"/>
              <a:gd name="connsiteX162" fmla="*/ 11573050 w 11775004"/>
              <a:gd name="connsiteY162" fmla="*/ 1940996 h 5167374"/>
              <a:gd name="connsiteX163" fmla="*/ 11578660 w 11775004"/>
              <a:gd name="connsiteY163" fmla="*/ 1969045 h 5167374"/>
              <a:gd name="connsiteX164" fmla="*/ 11606709 w 11775004"/>
              <a:gd name="connsiteY164" fmla="*/ 2030753 h 5167374"/>
              <a:gd name="connsiteX165" fmla="*/ 11629149 w 11775004"/>
              <a:gd name="connsiteY165" fmla="*/ 2092461 h 5167374"/>
              <a:gd name="connsiteX166" fmla="*/ 11645978 w 11775004"/>
              <a:gd name="connsiteY166" fmla="*/ 2098071 h 5167374"/>
              <a:gd name="connsiteX167" fmla="*/ 11651588 w 11775004"/>
              <a:gd name="connsiteY167" fmla="*/ 2114901 h 5167374"/>
              <a:gd name="connsiteX168" fmla="*/ 11668417 w 11775004"/>
              <a:gd name="connsiteY168" fmla="*/ 2148559 h 5167374"/>
              <a:gd name="connsiteX169" fmla="*/ 11685247 w 11775004"/>
              <a:gd name="connsiteY169" fmla="*/ 2221487 h 5167374"/>
              <a:gd name="connsiteX170" fmla="*/ 11690857 w 11775004"/>
              <a:gd name="connsiteY170" fmla="*/ 2322464 h 5167374"/>
              <a:gd name="connsiteX171" fmla="*/ 11702076 w 11775004"/>
              <a:gd name="connsiteY171" fmla="*/ 2445880 h 5167374"/>
              <a:gd name="connsiteX172" fmla="*/ 11696466 w 11775004"/>
              <a:gd name="connsiteY172" fmla="*/ 3034910 h 5167374"/>
              <a:gd name="connsiteX173" fmla="*/ 11679637 w 11775004"/>
              <a:gd name="connsiteY173" fmla="*/ 3074179 h 5167374"/>
              <a:gd name="connsiteX174" fmla="*/ 11674027 w 11775004"/>
              <a:gd name="connsiteY174" fmla="*/ 3096618 h 5167374"/>
              <a:gd name="connsiteX175" fmla="*/ 11690857 w 11775004"/>
              <a:gd name="connsiteY175" fmla="*/ 3455647 h 5167374"/>
              <a:gd name="connsiteX176" fmla="*/ 11752565 w 11775004"/>
              <a:gd name="connsiteY176" fmla="*/ 3651990 h 5167374"/>
              <a:gd name="connsiteX177" fmla="*/ 11775004 w 11775004"/>
              <a:gd name="connsiteY177" fmla="*/ 3781016 h 5167374"/>
              <a:gd name="connsiteX178" fmla="*/ 11769394 w 11775004"/>
              <a:gd name="connsiteY178" fmla="*/ 3988579 h 5167374"/>
              <a:gd name="connsiteX179" fmla="*/ 11741345 w 11775004"/>
              <a:gd name="connsiteY179" fmla="*/ 4044677 h 5167374"/>
              <a:gd name="connsiteX180" fmla="*/ 11696466 w 11775004"/>
              <a:gd name="connsiteY180" fmla="*/ 4106385 h 5167374"/>
              <a:gd name="connsiteX181" fmla="*/ 11550611 w 11775004"/>
              <a:gd name="connsiteY181" fmla="*/ 4179313 h 5167374"/>
              <a:gd name="connsiteX182" fmla="*/ 11500123 w 11775004"/>
              <a:gd name="connsiteY182" fmla="*/ 4190532 h 5167374"/>
              <a:gd name="connsiteX183" fmla="*/ 11348658 w 11775004"/>
              <a:gd name="connsiteY183" fmla="*/ 4218582 h 5167374"/>
              <a:gd name="connsiteX184" fmla="*/ 11236461 w 11775004"/>
              <a:gd name="connsiteY184" fmla="*/ 4229801 h 5167374"/>
              <a:gd name="connsiteX185" fmla="*/ 8841070 w 11775004"/>
              <a:gd name="connsiteY185" fmla="*/ 4241021 h 5167374"/>
              <a:gd name="connsiteX186" fmla="*/ 8678385 w 11775004"/>
              <a:gd name="connsiteY186" fmla="*/ 4246631 h 5167374"/>
              <a:gd name="connsiteX187" fmla="*/ 8498871 w 11775004"/>
              <a:gd name="connsiteY187" fmla="*/ 4263460 h 5167374"/>
              <a:gd name="connsiteX188" fmla="*/ 7926670 w 11775004"/>
              <a:gd name="connsiteY188" fmla="*/ 4252240 h 5167374"/>
              <a:gd name="connsiteX189" fmla="*/ 7786425 w 11775004"/>
              <a:gd name="connsiteY189" fmla="*/ 4241021 h 5167374"/>
              <a:gd name="connsiteX190" fmla="*/ 7663009 w 11775004"/>
              <a:gd name="connsiteY190" fmla="*/ 4218582 h 5167374"/>
              <a:gd name="connsiteX191" fmla="*/ 7517154 w 11775004"/>
              <a:gd name="connsiteY191" fmla="*/ 4196142 h 5167374"/>
              <a:gd name="connsiteX192" fmla="*/ 7427396 w 11775004"/>
              <a:gd name="connsiteY192" fmla="*/ 4162483 h 5167374"/>
              <a:gd name="connsiteX193" fmla="*/ 7130076 w 11775004"/>
              <a:gd name="connsiteY193" fmla="*/ 4128824 h 5167374"/>
              <a:gd name="connsiteX194" fmla="*/ 7029100 w 11775004"/>
              <a:gd name="connsiteY194" fmla="*/ 4106385 h 5167374"/>
              <a:gd name="connsiteX195" fmla="*/ 6928123 w 11775004"/>
              <a:gd name="connsiteY195" fmla="*/ 4095166 h 5167374"/>
              <a:gd name="connsiteX196" fmla="*/ 6731779 w 11775004"/>
              <a:gd name="connsiteY196" fmla="*/ 4050287 h 5167374"/>
              <a:gd name="connsiteX197" fmla="*/ 6608363 w 11775004"/>
              <a:gd name="connsiteY197" fmla="*/ 4027848 h 5167374"/>
              <a:gd name="connsiteX198" fmla="*/ 6311043 w 11775004"/>
              <a:gd name="connsiteY198" fmla="*/ 4033458 h 5167374"/>
              <a:gd name="connsiteX199" fmla="*/ 6204457 w 11775004"/>
              <a:gd name="connsiteY199" fmla="*/ 4111995 h 5167374"/>
              <a:gd name="connsiteX200" fmla="*/ 5957625 w 11775004"/>
              <a:gd name="connsiteY200" fmla="*/ 4319558 h 5167374"/>
              <a:gd name="connsiteX201" fmla="*/ 5901527 w 11775004"/>
              <a:gd name="connsiteY201" fmla="*/ 4409315 h 5167374"/>
              <a:gd name="connsiteX202" fmla="*/ 5834209 w 11775004"/>
              <a:gd name="connsiteY202" fmla="*/ 4482243 h 5167374"/>
              <a:gd name="connsiteX203" fmla="*/ 5761281 w 11775004"/>
              <a:gd name="connsiteY203" fmla="*/ 4566390 h 5167374"/>
              <a:gd name="connsiteX204" fmla="*/ 5744452 w 11775004"/>
              <a:gd name="connsiteY204" fmla="*/ 4572000 h 5167374"/>
              <a:gd name="connsiteX205" fmla="*/ 5699573 w 11775004"/>
              <a:gd name="connsiteY205" fmla="*/ 4633708 h 5167374"/>
              <a:gd name="connsiteX206" fmla="*/ 5671524 w 11775004"/>
              <a:gd name="connsiteY206" fmla="*/ 4661757 h 5167374"/>
              <a:gd name="connsiteX207" fmla="*/ 5643475 w 11775004"/>
              <a:gd name="connsiteY207" fmla="*/ 4701026 h 5167374"/>
              <a:gd name="connsiteX208" fmla="*/ 5632255 w 11775004"/>
              <a:gd name="connsiteY208" fmla="*/ 4734685 h 5167374"/>
              <a:gd name="connsiteX209" fmla="*/ 5598596 w 11775004"/>
              <a:gd name="connsiteY209" fmla="*/ 4785173 h 5167374"/>
              <a:gd name="connsiteX210" fmla="*/ 5576157 w 11775004"/>
              <a:gd name="connsiteY210" fmla="*/ 4818832 h 5167374"/>
              <a:gd name="connsiteX211" fmla="*/ 5553718 w 11775004"/>
              <a:gd name="connsiteY211" fmla="*/ 4852491 h 5167374"/>
              <a:gd name="connsiteX212" fmla="*/ 5441522 w 11775004"/>
              <a:gd name="connsiteY212" fmla="*/ 4897369 h 5167374"/>
              <a:gd name="connsiteX213" fmla="*/ 5385423 w 11775004"/>
              <a:gd name="connsiteY213" fmla="*/ 4925418 h 5167374"/>
              <a:gd name="connsiteX214" fmla="*/ 5334935 w 11775004"/>
              <a:gd name="connsiteY214" fmla="*/ 4936638 h 5167374"/>
              <a:gd name="connsiteX215" fmla="*/ 5284447 w 11775004"/>
              <a:gd name="connsiteY215" fmla="*/ 4959077 h 5167374"/>
              <a:gd name="connsiteX216" fmla="*/ 5228349 w 11775004"/>
              <a:gd name="connsiteY216" fmla="*/ 4975907 h 5167374"/>
              <a:gd name="connsiteX217" fmla="*/ 5166641 w 11775004"/>
              <a:gd name="connsiteY217" fmla="*/ 4998346 h 5167374"/>
              <a:gd name="connsiteX218" fmla="*/ 4947858 w 11775004"/>
              <a:gd name="connsiteY218" fmla="*/ 5048834 h 5167374"/>
              <a:gd name="connsiteX219" fmla="*/ 4841271 w 11775004"/>
              <a:gd name="connsiteY219" fmla="*/ 5076883 h 5167374"/>
              <a:gd name="connsiteX220" fmla="*/ 4706636 w 11775004"/>
              <a:gd name="connsiteY220" fmla="*/ 5121762 h 5167374"/>
              <a:gd name="connsiteX221" fmla="*/ 4633708 w 11775004"/>
              <a:gd name="connsiteY221" fmla="*/ 5127372 h 5167374"/>
              <a:gd name="connsiteX222" fmla="*/ 4386876 w 11775004"/>
              <a:gd name="connsiteY222" fmla="*/ 5166640 h 5167374"/>
              <a:gd name="connsiteX223" fmla="*/ 4027848 w 11775004"/>
              <a:gd name="connsiteY223" fmla="*/ 5116152 h 5167374"/>
              <a:gd name="connsiteX224" fmla="*/ 3809065 w 11775004"/>
              <a:gd name="connsiteY224" fmla="*/ 4886150 h 5167374"/>
              <a:gd name="connsiteX225" fmla="*/ 3691259 w 11775004"/>
              <a:gd name="connsiteY225" fmla="*/ 4701026 h 5167374"/>
              <a:gd name="connsiteX226" fmla="*/ 3612722 w 11775004"/>
              <a:gd name="connsiteY226" fmla="*/ 4594439 h 5167374"/>
              <a:gd name="connsiteX227" fmla="*/ 3545404 w 11775004"/>
              <a:gd name="connsiteY227" fmla="*/ 4538341 h 5167374"/>
              <a:gd name="connsiteX228" fmla="*/ 3466866 w 11775004"/>
              <a:gd name="connsiteY228" fmla="*/ 4420535 h 5167374"/>
              <a:gd name="connsiteX229" fmla="*/ 3444427 w 11775004"/>
              <a:gd name="connsiteY229" fmla="*/ 4313948 h 5167374"/>
              <a:gd name="connsiteX230" fmla="*/ 3421988 w 11775004"/>
              <a:gd name="connsiteY230" fmla="*/ 4229801 h 5167374"/>
              <a:gd name="connsiteX231" fmla="*/ 3399549 w 11775004"/>
              <a:gd name="connsiteY231" fmla="*/ 4078336 h 5167374"/>
              <a:gd name="connsiteX232" fmla="*/ 3360280 w 11775004"/>
              <a:gd name="connsiteY232" fmla="*/ 3814675 h 5167374"/>
              <a:gd name="connsiteX233" fmla="*/ 3343450 w 11775004"/>
              <a:gd name="connsiteY233" fmla="*/ 3764186 h 5167374"/>
              <a:gd name="connsiteX234" fmla="*/ 3309792 w 11775004"/>
              <a:gd name="connsiteY234" fmla="*/ 3646380 h 5167374"/>
              <a:gd name="connsiteX235" fmla="*/ 2827347 w 11775004"/>
              <a:gd name="connsiteY235" fmla="*/ 3551013 h 5167374"/>
              <a:gd name="connsiteX236" fmla="*/ 2771249 w 11775004"/>
              <a:gd name="connsiteY236" fmla="*/ 3545404 h 5167374"/>
              <a:gd name="connsiteX237" fmla="*/ 2631004 w 11775004"/>
              <a:gd name="connsiteY237" fmla="*/ 3534184 h 5167374"/>
              <a:gd name="connsiteX238" fmla="*/ 2356123 w 11775004"/>
              <a:gd name="connsiteY238" fmla="*/ 3539794 h 5167374"/>
              <a:gd name="connsiteX239" fmla="*/ 2271976 w 11775004"/>
              <a:gd name="connsiteY239" fmla="*/ 3556623 h 5167374"/>
              <a:gd name="connsiteX240" fmla="*/ 2193438 w 11775004"/>
              <a:gd name="connsiteY240" fmla="*/ 3567843 h 5167374"/>
              <a:gd name="connsiteX241" fmla="*/ 2142950 w 11775004"/>
              <a:gd name="connsiteY241" fmla="*/ 3579062 h 5167374"/>
              <a:gd name="connsiteX242" fmla="*/ 2002704 w 11775004"/>
              <a:gd name="connsiteY242" fmla="*/ 3584672 h 5167374"/>
              <a:gd name="connsiteX243" fmla="*/ 1840020 w 11775004"/>
              <a:gd name="connsiteY243" fmla="*/ 3618331 h 5167374"/>
              <a:gd name="connsiteX244" fmla="*/ 1671725 w 11775004"/>
              <a:gd name="connsiteY244" fmla="*/ 3691259 h 5167374"/>
              <a:gd name="connsiteX245" fmla="*/ 1520260 w 11775004"/>
              <a:gd name="connsiteY245" fmla="*/ 3736137 h 5167374"/>
              <a:gd name="connsiteX246" fmla="*/ 1430503 w 11775004"/>
              <a:gd name="connsiteY246" fmla="*/ 3764186 h 5167374"/>
              <a:gd name="connsiteX247" fmla="*/ 1284648 w 11775004"/>
              <a:gd name="connsiteY247" fmla="*/ 3792235 h 5167374"/>
              <a:gd name="connsiteX248" fmla="*/ 314150 w 11775004"/>
              <a:gd name="connsiteY248" fmla="*/ 3870773 h 5167374"/>
              <a:gd name="connsiteX249" fmla="*/ 263661 w 11775004"/>
              <a:gd name="connsiteY249" fmla="*/ 3848334 h 5167374"/>
              <a:gd name="connsiteX250" fmla="*/ 134636 w 11775004"/>
              <a:gd name="connsiteY250" fmla="*/ 3769796 h 5167374"/>
              <a:gd name="connsiteX251" fmla="*/ 100977 w 11775004"/>
              <a:gd name="connsiteY251" fmla="*/ 3736137 h 5167374"/>
              <a:gd name="connsiteX252" fmla="*/ 61708 w 11775004"/>
              <a:gd name="connsiteY252" fmla="*/ 3680039 h 5167374"/>
              <a:gd name="connsiteX253" fmla="*/ 0 w 11775004"/>
              <a:gd name="connsiteY253" fmla="*/ 3545404 h 5167374"/>
              <a:gd name="connsiteX254" fmla="*/ 11220 w 11775004"/>
              <a:gd name="connsiteY254" fmla="*/ 3236864 h 5167374"/>
              <a:gd name="connsiteX255" fmla="*/ 16830 w 11775004"/>
              <a:gd name="connsiteY255" fmla="*/ 3220034 h 5167374"/>
              <a:gd name="connsiteX256" fmla="*/ 44879 w 11775004"/>
              <a:gd name="connsiteY256" fmla="*/ 3163936 h 5167374"/>
              <a:gd name="connsiteX257" fmla="*/ 84147 w 11775004"/>
              <a:gd name="connsiteY257" fmla="*/ 3107838 h 5167374"/>
              <a:gd name="connsiteX258" fmla="*/ 117806 w 11775004"/>
              <a:gd name="connsiteY258" fmla="*/ 3074179 h 5167374"/>
              <a:gd name="connsiteX259" fmla="*/ 123416 w 11775004"/>
              <a:gd name="connsiteY259" fmla="*/ 3051740 h 5167374"/>
              <a:gd name="connsiteX260" fmla="*/ 151465 w 11775004"/>
              <a:gd name="connsiteY260" fmla="*/ 3018081 h 5167374"/>
              <a:gd name="connsiteX261" fmla="*/ 179514 w 11775004"/>
              <a:gd name="connsiteY261" fmla="*/ 2978812 h 5167374"/>
              <a:gd name="connsiteX262" fmla="*/ 173904 w 11775004"/>
              <a:gd name="connsiteY262" fmla="*/ 2804908 h 5167374"/>
              <a:gd name="connsiteX263" fmla="*/ 168295 w 11775004"/>
              <a:gd name="connsiteY263" fmla="*/ 2754420 h 5167374"/>
              <a:gd name="connsiteX264" fmla="*/ 157075 w 11775004"/>
              <a:gd name="connsiteY264" fmla="*/ 2737590 h 5167374"/>
              <a:gd name="connsiteX265" fmla="*/ 151465 w 11775004"/>
              <a:gd name="connsiteY265" fmla="*/ 2703931 h 5167374"/>
              <a:gd name="connsiteX266" fmla="*/ 134636 w 11775004"/>
              <a:gd name="connsiteY266" fmla="*/ 2681492 h 5167374"/>
              <a:gd name="connsiteX267" fmla="*/ 140246 w 11775004"/>
              <a:gd name="connsiteY267" fmla="*/ 2221487 h 5167374"/>
              <a:gd name="connsiteX268" fmla="*/ 157075 w 11775004"/>
              <a:gd name="connsiteY268" fmla="*/ 2114901 h 5167374"/>
              <a:gd name="connsiteX269" fmla="*/ 162685 w 11775004"/>
              <a:gd name="connsiteY269" fmla="*/ 2019534 h 5167374"/>
              <a:gd name="connsiteX270" fmla="*/ 173904 w 11775004"/>
              <a:gd name="connsiteY270" fmla="*/ 2002704 h 5167374"/>
              <a:gd name="connsiteX271" fmla="*/ 179514 w 11775004"/>
              <a:gd name="connsiteY271" fmla="*/ 1980265 h 5167374"/>
              <a:gd name="connsiteX272" fmla="*/ 213173 w 11775004"/>
              <a:gd name="connsiteY272" fmla="*/ 1907337 h 5167374"/>
              <a:gd name="connsiteX273" fmla="*/ 207563 w 11775004"/>
              <a:gd name="connsiteY273" fmla="*/ 1851239 h 5167374"/>
              <a:gd name="connsiteX274" fmla="*/ 201954 w 11775004"/>
              <a:gd name="connsiteY274" fmla="*/ 1761482 h 5167374"/>
              <a:gd name="connsiteX275" fmla="*/ 185124 w 11775004"/>
              <a:gd name="connsiteY275" fmla="*/ 1744653 h 5167374"/>
              <a:gd name="connsiteX276" fmla="*/ 168295 w 11775004"/>
              <a:gd name="connsiteY276" fmla="*/ 1722213 h 5167374"/>
              <a:gd name="connsiteX277" fmla="*/ 162685 w 11775004"/>
              <a:gd name="connsiteY277" fmla="*/ 1705384 h 5167374"/>
              <a:gd name="connsiteX278" fmla="*/ 157075 w 11775004"/>
              <a:gd name="connsiteY278" fmla="*/ 1682945 h 5167374"/>
              <a:gd name="connsiteX279" fmla="*/ 145855 w 11775004"/>
              <a:gd name="connsiteY279" fmla="*/ 1660505 h 5167374"/>
              <a:gd name="connsiteX280" fmla="*/ 140246 w 11775004"/>
              <a:gd name="connsiteY280" fmla="*/ 1570748 h 516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11775004" h="5167374">
                <a:moveTo>
                  <a:pt x="179514" y="1632456"/>
                </a:moveTo>
                <a:cubicBezTo>
                  <a:pt x="183254" y="1619367"/>
                  <a:pt x="184215" y="1605139"/>
                  <a:pt x="190734" y="1593188"/>
                </a:cubicBezTo>
                <a:cubicBezTo>
                  <a:pt x="195799" y="1583902"/>
                  <a:pt x="206289" y="1578779"/>
                  <a:pt x="213173" y="1570748"/>
                </a:cubicBezTo>
                <a:cubicBezTo>
                  <a:pt x="217561" y="1565629"/>
                  <a:pt x="219626" y="1558686"/>
                  <a:pt x="224393" y="1553919"/>
                </a:cubicBezTo>
                <a:cubicBezTo>
                  <a:pt x="234720" y="1543592"/>
                  <a:pt x="247725" y="1536197"/>
                  <a:pt x="258052" y="1525870"/>
                </a:cubicBezTo>
                <a:cubicBezTo>
                  <a:pt x="281064" y="1502858"/>
                  <a:pt x="269853" y="1493885"/>
                  <a:pt x="308540" y="1480991"/>
                </a:cubicBezTo>
                <a:cubicBezTo>
                  <a:pt x="358508" y="1464337"/>
                  <a:pt x="279712" y="1490965"/>
                  <a:pt x="353419" y="1464162"/>
                </a:cubicBezTo>
                <a:cubicBezTo>
                  <a:pt x="364533" y="1460120"/>
                  <a:pt x="387077" y="1452942"/>
                  <a:pt x="387077" y="1452942"/>
                </a:cubicBezTo>
                <a:cubicBezTo>
                  <a:pt x="394557" y="1447332"/>
                  <a:pt x="402418" y="1442198"/>
                  <a:pt x="409517" y="1436113"/>
                </a:cubicBezTo>
                <a:cubicBezTo>
                  <a:pt x="415541" y="1430950"/>
                  <a:pt x="419890" y="1423894"/>
                  <a:pt x="426346" y="1419283"/>
                </a:cubicBezTo>
                <a:cubicBezTo>
                  <a:pt x="433151" y="1414422"/>
                  <a:pt x="441305" y="1411804"/>
                  <a:pt x="448785" y="1408064"/>
                </a:cubicBezTo>
                <a:cubicBezTo>
                  <a:pt x="482356" y="1374493"/>
                  <a:pt x="446348" y="1406334"/>
                  <a:pt x="504884" y="1374405"/>
                </a:cubicBezTo>
                <a:cubicBezTo>
                  <a:pt x="513092" y="1369928"/>
                  <a:pt x="518333" y="1360144"/>
                  <a:pt x="527323" y="1357575"/>
                </a:cubicBezTo>
                <a:cubicBezTo>
                  <a:pt x="545393" y="1352412"/>
                  <a:pt x="564722" y="1353836"/>
                  <a:pt x="583421" y="1351966"/>
                </a:cubicBezTo>
                <a:cubicBezTo>
                  <a:pt x="683123" y="1323479"/>
                  <a:pt x="548878" y="1358541"/>
                  <a:pt x="751715" y="1335136"/>
                </a:cubicBezTo>
                <a:cubicBezTo>
                  <a:pt x="758413" y="1334363"/>
                  <a:pt x="762514" y="1326931"/>
                  <a:pt x="768545" y="1323916"/>
                </a:cubicBezTo>
                <a:cubicBezTo>
                  <a:pt x="806725" y="1304827"/>
                  <a:pt x="761110" y="1336277"/>
                  <a:pt x="807814" y="1307087"/>
                </a:cubicBezTo>
                <a:cubicBezTo>
                  <a:pt x="815742" y="1302132"/>
                  <a:pt x="821448" y="1293403"/>
                  <a:pt x="830253" y="1290258"/>
                </a:cubicBezTo>
                <a:cubicBezTo>
                  <a:pt x="848212" y="1283844"/>
                  <a:pt x="867756" y="1283264"/>
                  <a:pt x="886351" y="1279038"/>
                </a:cubicBezTo>
                <a:cubicBezTo>
                  <a:pt x="908906" y="1273912"/>
                  <a:pt x="930742" y="1265265"/>
                  <a:pt x="953669" y="1262208"/>
                </a:cubicBezTo>
                <a:cubicBezTo>
                  <a:pt x="990188" y="1257339"/>
                  <a:pt x="1033581" y="1252484"/>
                  <a:pt x="1071475" y="1245379"/>
                </a:cubicBezTo>
                <a:cubicBezTo>
                  <a:pt x="1090218" y="1241865"/>
                  <a:pt x="1108763" y="1237294"/>
                  <a:pt x="1127573" y="1234159"/>
                </a:cubicBezTo>
                <a:cubicBezTo>
                  <a:pt x="1247895" y="1214106"/>
                  <a:pt x="1163807" y="1229984"/>
                  <a:pt x="1256599" y="1217330"/>
                </a:cubicBezTo>
                <a:cubicBezTo>
                  <a:pt x="1385828" y="1199707"/>
                  <a:pt x="1274896" y="1211076"/>
                  <a:pt x="1391234" y="1200501"/>
                </a:cubicBezTo>
                <a:cubicBezTo>
                  <a:pt x="1427383" y="1190173"/>
                  <a:pt x="1437625" y="1186774"/>
                  <a:pt x="1475382" y="1178061"/>
                </a:cubicBezTo>
                <a:cubicBezTo>
                  <a:pt x="1484673" y="1175917"/>
                  <a:pt x="1493950" y="1173467"/>
                  <a:pt x="1503431" y="1172451"/>
                </a:cubicBezTo>
                <a:cubicBezTo>
                  <a:pt x="1546356" y="1167852"/>
                  <a:pt x="1589448" y="1164972"/>
                  <a:pt x="1632457" y="1161232"/>
                </a:cubicBezTo>
                <a:cubicBezTo>
                  <a:pt x="1999186" y="1096512"/>
                  <a:pt x="1471012" y="1186051"/>
                  <a:pt x="1817581" y="1138793"/>
                </a:cubicBezTo>
                <a:cubicBezTo>
                  <a:pt x="1829299" y="1137195"/>
                  <a:pt x="1839432" y="1128248"/>
                  <a:pt x="1851239" y="1127573"/>
                </a:cubicBezTo>
                <a:cubicBezTo>
                  <a:pt x="1970779" y="1120742"/>
                  <a:pt x="2090592" y="1120093"/>
                  <a:pt x="2210268" y="1116353"/>
                </a:cubicBezTo>
                <a:cubicBezTo>
                  <a:pt x="2251079" y="1095948"/>
                  <a:pt x="2217862" y="1109324"/>
                  <a:pt x="2283195" y="1099524"/>
                </a:cubicBezTo>
                <a:cubicBezTo>
                  <a:pt x="2303870" y="1096423"/>
                  <a:pt x="2324222" y="1091368"/>
                  <a:pt x="2344903" y="1088304"/>
                </a:cubicBezTo>
                <a:cubicBezTo>
                  <a:pt x="2374729" y="1083885"/>
                  <a:pt x="2404761" y="1080985"/>
                  <a:pt x="2434660" y="1077085"/>
                </a:cubicBezTo>
                <a:cubicBezTo>
                  <a:pt x="2447772" y="1075375"/>
                  <a:pt x="2460839" y="1073345"/>
                  <a:pt x="2473929" y="1071475"/>
                </a:cubicBezTo>
                <a:cubicBezTo>
                  <a:pt x="2481409" y="1067735"/>
                  <a:pt x="2488682" y="1063549"/>
                  <a:pt x="2496368" y="1060255"/>
                </a:cubicBezTo>
                <a:cubicBezTo>
                  <a:pt x="2525415" y="1047806"/>
                  <a:pt x="2504674" y="1063940"/>
                  <a:pt x="2541247" y="1037816"/>
                </a:cubicBezTo>
                <a:cubicBezTo>
                  <a:pt x="2607609" y="990414"/>
                  <a:pt x="2567026" y="1002665"/>
                  <a:pt x="2625394" y="992937"/>
                </a:cubicBezTo>
                <a:cubicBezTo>
                  <a:pt x="2632874" y="987327"/>
                  <a:pt x="2640054" y="981294"/>
                  <a:pt x="2647833" y="976108"/>
                </a:cubicBezTo>
                <a:cubicBezTo>
                  <a:pt x="2656905" y="970060"/>
                  <a:pt x="2667676" y="966458"/>
                  <a:pt x="2675882" y="959278"/>
                </a:cubicBezTo>
                <a:cubicBezTo>
                  <a:pt x="2682918" y="953121"/>
                  <a:pt x="2684783" y="941794"/>
                  <a:pt x="2692712" y="936839"/>
                </a:cubicBezTo>
                <a:cubicBezTo>
                  <a:pt x="2700798" y="931786"/>
                  <a:pt x="2711628" y="933969"/>
                  <a:pt x="2720761" y="931229"/>
                </a:cubicBezTo>
                <a:cubicBezTo>
                  <a:pt x="2730406" y="928336"/>
                  <a:pt x="2739381" y="923546"/>
                  <a:pt x="2748810" y="920010"/>
                </a:cubicBezTo>
                <a:cubicBezTo>
                  <a:pt x="2754347" y="917934"/>
                  <a:pt x="2760470" y="917272"/>
                  <a:pt x="2765639" y="914400"/>
                </a:cubicBezTo>
                <a:cubicBezTo>
                  <a:pt x="2794562" y="898331"/>
                  <a:pt x="2790740" y="891993"/>
                  <a:pt x="2816128" y="886351"/>
                </a:cubicBezTo>
                <a:cubicBezTo>
                  <a:pt x="2844051" y="880146"/>
                  <a:pt x="2872771" y="877379"/>
                  <a:pt x="2900275" y="869521"/>
                </a:cubicBezTo>
                <a:cubicBezTo>
                  <a:pt x="2913365" y="865781"/>
                  <a:pt x="2926629" y="862607"/>
                  <a:pt x="2939544" y="858302"/>
                </a:cubicBezTo>
                <a:cubicBezTo>
                  <a:pt x="2997267" y="839061"/>
                  <a:pt x="2934882" y="853857"/>
                  <a:pt x="3006861" y="835862"/>
                </a:cubicBezTo>
                <a:cubicBezTo>
                  <a:pt x="3023586" y="831681"/>
                  <a:pt x="3040551" y="828519"/>
                  <a:pt x="3057350" y="824643"/>
                </a:cubicBezTo>
                <a:cubicBezTo>
                  <a:pt x="3064862" y="822909"/>
                  <a:pt x="3072631" y="821896"/>
                  <a:pt x="3079789" y="819033"/>
                </a:cubicBezTo>
                <a:cubicBezTo>
                  <a:pt x="3098954" y="811367"/>
                  <a:pt x="3123768" y="796455"/>
                  <a:pt x="3141497" y="785374"/>
                </a:cubicBezTo>
                <a:cubicBezTo>
                  <a:pt x="3147214" y="781801"/>
                  <a:pt x="3152014" y="776522"/>
                  <a:pt x="3158327" y="774155"/>
                </a:cubicBezTo>
                <a:cubicBezTo>
                  <a:pt x="3167255" y="770807"/>
                  <a:pt x="3177026" y="770415"/>
                  <a:pt x="3186376" y="768545"/>
                </a:cubicBezTo>
                <a:cubicBezTo>
                  <a:pt x="3226050" y="742094"/>
                  <a:pt x="3176918" y="775300"/>
                  <a:pt x="3225644" y="740496"/>
                </a:cubicBezTo>
                <a:cubicBezTo>
                  <a:pt x="3231131" y="736577"/>
                  <a:pt x="3236313" y="732014"/>
                  <a:pt x="3242474" y="729276"/>
                </a:cubicBezTo>
                <a:cubicBezTo>
                  <a:pt x="3253281" y="724473"/>
                  <a:pt x="3264913" y="721796"/>
                  <a:pt x="3276133" y="718056"/>
                </a:cubicBezTo>
                <a:cubicBezTo>
                  <a:pt x="3285483" y="710576"/>
                  <a:pt x="3293715" y="701432"/>
                  <a:pt x="3304182" y="695617"/>
                </a:cubicBezTo>
                <a:cubicBezTo>
                  <a:pt x="3310922" y="691873"/>
                  <a:pt x="3320535" y="694740"/>
                  <a:pt x="3326621" y="690007"/>
                </a:cubicBezTo>
                <a:cubicBezTo>
                  <a:pt x="3338149" y="681041"/>
                  <a:pt x="3342859" y="664938"/>
                  <a:pt x="3354670" y="656348"/>
                </a:cubicBezTo>
                <a:cubicBezTo>
                  <a:pt x="3364235" y="649392"/>
                  <a:pt x="3377215" y="649171"/>
                  <a:pt x="3388329" y="645129"/>
                </a:cubicBezTo>
                <a:cubicBezTo>
                  <a:pt x="3397793" y="641688"/>
                  <a:pt x="3407538" y="638731"/>
                  <a:pt x="3416378" y="633909"/>
                </a:cubicBezTo>
                <a:cubicBezTo>
                  <a:pt x="3477002" y="600841"/>
                  <a:pt x="3427578" y="618957"/>
                  <a:pt x="3466866" y="605860"/>
                </a:cubicBezTo>
                <a:cubicBezTo>
                  <a:pt x="3474346" y="598380"/>
                  <a:pt x="3480336" y="589027"/>
                  <a:pt x="3489306" y="583421"/>
                </a:cubicBezTo>
                <a:cubicBezTo>
                  <a:pt x="3530706" y="557546"/>
                  <a:pt x="3496607" y="600517"/>
                  <a:pt x="3522965" y="560982"/>
                </a:cubicBezTo>
                <a:cubicBezTo>
                  <a:pt x="3534991" y="524898"/>
                  <a:pt x="3521321" y="552104"/>
                  <a:pt x="3579063" y="521713"/>
                </a:cubicBezTo>
                <a:cubicBezTo>
                  <a:pt x="3633870" y="492868"/>
                  <a:pt x="3691009" y="467473"/>
                  <a:pt x="3741747" y="431956"/>
                </a:cubicBezTo>
                <a:cubicBezTo>
                  <a:pt x="3797845" y="392687"/>
                  <a:pt x="3848267" y="343695"/>
                  <a:pt x="3910042" y="314150"/>
                </a:cubicBezTo>
                <a:cubicBezTo>
                  <a:pt x="3953051" y="293581"/>
                  <a:pt x="3994804" y="270148"/>
                  <a:pt x="4039068" y="252442"/>
                </a:cubicBezTo>
                <a:cubicBezTo>
                  <a:pt x="4139376" y="212317"/>
                  <a:pt x="3985595" y="273195"/>
                  <a:pt x="4100776" y="230002"/>
                </a:cubicBezTo>
                <a:cubicBezTo>
                  <a:pt x="4119633" y="222930"/>
                  <a:pt x="4137625" y="213486"/>
                  <a:pt x="4156874" y="207563"/>
                </a:cubicBezTo>
                <a:cubicBezTo>
                  <a:pt x="4216475" y="189224"/>
                  <a:pt x="4250481" y="184424"/>
                  <a:pt x="4308339" y="173904"/>
                </a:cubicBezTo>
                <a:cubicBezTo>
                  <a:pt x="4328908" y="160814"/>
                  <a:pt x="4346539" y="141100"/>
                  <a:pt x="4370047" y="134635"/>
                </a:cubicBezTo>
                <a:cubicBezTo>
                  <a:pt x="4422829" y="120120"/>
                  <a:pt x="4532731" y="112196"/>
                  <a:pt x="4532731" y="112196"/>
                </a:cubicBezTo>
                <a:cubicBezTo>
                  <a:pt x="4614769" y="84852"/>
                  <a:pt x="4502615" y="120136"/>
                  <a:pt x="4639318" y="89757"/>
                </a:cubicBezTo>
                <a:cubicBezTo>
                  <a:pt x="4649148" y="87572"/>
                  <a:pt x="4657521" y="80647"/>
                  <a:pt x="4667367" y="78537"/>
                </a:cubicBezTo>
                <a:cubicBezTo>
                  <a:pt x="4683924" y="74989"/>
                  <a:pt x="4701026" y="74798"/>
                  <a:pt x="4717855" y="72928"/>
                </a:cubicBezTo>
                <a:cubicBezTo>
                  <a:pt x="4816792" y="39948"/>
                  <a:pt x="4647436" y="94742"/>
                  <a:pt x="4869320" y="39269"/>
                </a:cubicBezTo>
                <a:cubicBezTo>
                  <a:pt x="4899239" y="31789"/>
                  <a:pt x="4928657" y="21899"/>
                  <a:pt x="4959077" y="16829"/>
                </a:cubicBezTo>
                <a:cubicBezTo>
                  <a:pt x="4984966" y="12514"/>
                  <a:pt x="5011477" y="13596"/>
                  <a:pt x="5037615" y="11220"/>
                </a:cubicBezTo>
                <a:cubicBezTo>
                  <a:pt x="5073193" y="7986"/>
                  <a:pt x="5108672" y="3740"/>
                  <a:pt x="5144201" y="0"/>
                </a:cubicBezTo>
                <a:cubicBezTo>
                  <a:pt x="5177932" y="1606"/>
                  <a:pt x="5277865" y="4670"/>
                  <a:pt x="5323715" y="11220"/>
                </a:cubicBezTo>
                <a:cubicBezTo>
                  <a:pt x="5342593" y="13917"/>
                  <a:pt x="5361114" y="18699"/>
                  <a:pt x="5379814" y="22439"/>
                </a:cubicBezTo>
                <a:cubicBezTo>
                  <a:pt x="5389164" y="26179"/>
                  <a:pt x="5398696" y="29492"/>
                  <a:pt x="5407863" y="33659"/>
                </a:cubicBezTo>
                <a:cubicBezTo>
                  <a:pt x="5419283" y="38850"/>
                  <a:pt x="5429943" y="45663"/>
                  <a:pt x="5441522" y="50488"/>
                </a:cubicBezTo>
                <a:cubicBezTo>
                  <a:pt x="5452439" y="55037"/>
                  <a:pt x="5463961" y="57968"/>
                  <a:pt x="5475181" y="61708"/>
                </a:cubicBezTo>
                <a:cubicBezTo>
                  <a:pt x="5480791" y="65448"/>
                  <a:pt x="5486229" y="69459"/>
                  <a:pt x="5492010" y="72928"/>
                </a:cubicBezTo>
                <a:cubicBezTo>
                  <a:pt x="5504938" y="80685"/>
                  <a:pt x="5519218" y="86321"/>
                  <a:pt x="5531279" y="95367"/>
                </a:cubicBezTo>
                <a:cubicBezTo>
                  <a:pt x="5541857" y="103300"/>
                  <a:pt x="5549978" y="114066"/>
                  <a:pt x="5559328" y="123416"/>
                </a:cubicBezTo>
                <a:cubicBezTo>
                  <a:pt x="5561198" y="134636"/>
                  <a:pt x="5560231" y="146720"/>
                  <a:pt x="5564938" y="157075"/>
                </a:cubicBezTo>
                <a:cubicBezTo>
                  <a:pt x="5577143" y="183925"/>
                  <a:pt x="5587464" y="185168"/>
                  <a:pt x="5609816" y="196343"/>
                </a:cubicBezTo>
                <a:cubicBezTo>
                  <a:pt x="5614616" y="220342"/>
                  <a:pt x="5616292" y="234754"/>
                  <a:pt x="5626646" y="258051"/>
                </a:cubicBezTo>
                <a:cubicBezTo>
                  <a:pt x="5629384" y="264212"/>
                  <a:pt x="5634520" y="269027"/>
                  <a:pt x="5637865" y="274881"/>
                </a:cubicBezTo>
                <a:cubicBezTo>
                  <a:pt x="5662502" y="317997"/>
                  <a:pt x="5633741" y="276862"/>
                  <a:pt x="5665914" y="319759"/>
                </a:cubicBezTo>
                <a:cubicBezTo>
                  <a:pt x="5676779" y="363220"/>
                  <a:pt x="5666557" y="335181"/>
                  <a:pt x="5710793" y="392687"/>
                </a:cubicBezTo>
                <a:cubicBezTo>
                  <a:pt x="5732930" y="421464"/>
                  <a:pt x="5717990" y="412718"/>
                  <a:pt x="5750061" y="420736"/>
                </a:cubicBezTo>
                <a:cubicBezTo>
                  <a:pt x="5755671" y="426346"/>
                  <a:pt x="5762490" y="430965"/>
                  <a:pt x="5766891" y="437566"/>
                </a:cubicBezTo>
                <a:cubicBezTo>
                  <a:pt x="5770171" y="442486"/>
                  <a:pt x="5767958" y="450610"/>
                  <a:pt x="5772501" y="454395"/>
                </a:cubicBezTo>
                <a:cubicBezTo>
                  <a:pt x="5780237" y="460842"/>
                  <a:pt x="5791200" y="461875"/>
                  <a:pt x="5800550" y="465615"/>
                </a:cubicBezTo>
                <a:cubicBezTo>
                  <a:pt x="5806016" y="482011"/>
                  <a:pt x="5809742" y="497246"/>
                  <a:pt x="5822989" y="510493"/>
                </a:cubicBezTo>
                <a:cubicBezTo>
                  <a:pt x="5828902" y="516406"/>
                  <a:pt x="5837948" y="517973"/>
                  <a:pt x="5845428" y="521713"/>
                </a:cubicBezTo>
                <a:cubicBezTo>
                  <a:pt x="5925576" y="621894"/>
                  <a:pt x="5830908" y="495576"/>
                  <a:pt x="5873477" y="572201"/>
                </a:cubicBezTo>
                <a:cubicBezTo>
                  <a:pt x="5879292" y="582668"/>
                  <a:pt x="5889884" y="589907"/>
                  <a:pt x="5895917" y="600250"/>
                </a:cubicBezTo>
                <a:cubicBezTo>
                  <a:pt x="5903093" y="612551"/>
                  <a:pt x="5906377" y="626781"/>
                  <a:pt x="5912746" y="639519"/>
                </a:cubicBezTo>
                <a:cubicBezTo>
                  <a:pt x="5915761" y="645549"/>
                  <a:pt x="5920226" y="650738"/>
                  <a:pt x="5923966" y="656348"/>
                </a:cubicBezTo>
                <a:cubicBezTo>
                  <a:pt x="5942835" y="712956"/>
                  <a:pt x="5913610" y="630199"/>
                  <a:pt x="5940795" y="690007"/>
                </a:cubicBezTo>
                <a:cubicBezTo>
                  <a:pt x="5947406" y="704552"/>
                  <a:pt x="5949575" y="721085"/>
                  <a:pt x="5957625" y="734886"/>
                </a:cubicBezTo>
                <a:cubicBezTo>
                  <a:pt x="5962955" y="744023"/>
                  <a:pt x="5973292" y="749199"/>
                  <a:pt x="5980064" y="757325"/>
                </a:cubicBezTo>
                <a:cubicBezTo>
                  <a:pt x="5992035" y="771690"/>
                  <a:pt x="6002854" y="786988"/>
                  <a:pt x="6013723" y="802204"/>
                </a:cubicBezTo>
                <a:cubicBezTo>
                  <a:pt x="6021560" y="813176"/>
                  <a:pt x="6026627" y="826327"/>
                  <a:pt x="6036162" y="835862"/>
                </a:cubicBezTo>
                <a:cubicBezTo>
                  <a:pt x="6043872" y="843572"/>
                  <a:pt x="6054861" y="847082"/>
                  <a:pt x="6064211" y="852692"/>
                </a:cubicBezTo>
                <a:cubicBezTo>
                  <a:pt x="6092731" y="895473"/>
                  <a:pt x="6123954" y="947075"/>
                  <a:pt x="6170798" y="970498"/>
                </a:cubicBezTo>
                <a:cubicBezTo>
                  <a:pt x="6182018" y="976108"/>
                  <a:pt x="6193892" y="980566"/>
                  <a:pt x="6204457" y="987328"/>
                </a:cubicBezTo>
                <a:cubicBezTo>
                  <a:pt x="6240716" y="1010534"/>
                  <a:pt x="6273858" y="1038564"/>
                  <a:pt x="6311043" y="1060255"/>
                </a:cubicBezTo>
                <a:cubicBezTo>
                  <a:pt x="6333482" y="1073345"/>
                  <a:pt x="6356551" y="1085411"/>
                  <a:pt x="6378361" y="1099524"/>
                </a:cubicBezTo>
                <a:cubicBezTo>
                  <a:pt x="6388413" y="1106029"/>
                  <a:pt x="6396213" y="1115688"/>
                  <a:pt x="6406410" y="1121963"/>
                </a:cubicBezTo>
                <a:cubicBezTo>
                  <a:pt x="6439179" y="1142128"/>
                  <a:pt x="6451464" y="1144461"/>
                  <a:pt x="6484947" y="1155622"/>
                </a:cubicBezTo>
                <a:cubicBezTo>
                  <a:pt x="6494297" y="1163102"/>
                  <a:pt x="6502485" y="1172328"/>
                  <a:pt x="6512996" y="1178061"/>
                </a:cubicBezTo>
                <a:cubicBezTo>
                  <a:pt x="6529479" y="1187052"/>
                  <a:pt x="6556198" y="1191190"/>
                  <a:pt x="6574704" y="1194891"/>
                </a:cubicBezTo>
                <a:cubicBezTo>
                  <a:pt x="6585924" y="1202371"/>
                  <a:pt x="6596302" y="1211300"/>
                  <a:pt x="6608363" y="1217330"/>
                </a:cubicBezTo>
                <a:cubicBezTo>
                  <a:pt x="6618718" y="1222507"/>
                  <a:pt x="6672341" y="1237212"/>
                  <a:pt x="6681291" y="1239769"/>
                </a:cubicBezTo>
                <a:cubicBezTo>
                  <a:pt x="6698120" y="1250989"/>
                  <a:pt x="6712591" y="1267032"/>
                  <a:pt x="6731779" y="1273428"/>
                </a:cubicBezTo>
                <a:cubicBezTo>
                  <a:pt x="6758624" y="1282377"/>
                  <a:pt x="6788048" y="1279800"/>
                  <a:pt x="6815927" y="1284648"/>
                </a:cubicBezTo>
                <a:cubicBezTo>
                  <a:pt x="6831119" y="1287290"/>
                  <a:pt x="6845620" y="1293187"/>
                  <a:pt x="6860805" y="1295867"/>
                </a:cubicBezTo>
                <a:cubicBezTo>
                  <a:pt x="6909247" y="1304416"/>
                  <a:pt x="6958042" y="1310827"/>
                  <a:pt x="7006660" y="1318307"/>
                </a:cubicBezTo>
                <a:cubicBezTo>
                  <a:pt x="7029099" y="1325787"/>
                  <a:pt x="7050784" y="1336107"/>
                  <a:pt x="7073978" y="1340746"/>
                </a:cubicBezTo>
                <a:cubicBezTo>
                  <a:pt x="7163824" y="1358715"/>
                  <a:pt x="7189209" y="1350570"/>
                  <a:pt x="7264712" y="1368795"/>
                </a:cubicBezTo>
                <a:cubicBezTo>
                  <a:pt x="7317118" y="1381445"/>
                  <a:pt x="7388527" y="1406819"/>
                  <a:pt x="7444226" y="1413674"/>
                </a:cubicBezTo>
                <a:cubicBezTo>
                  <a:pt x="7539333" y="1425380"/>
                  <a:pt x="7635243" y="1429839"/>
                  <a:pt x="7730327" y="1441723"/>
                </a:cubicBezTo>
                <a:cubicBezTo>
                  <a:pt x="7799610" y="1450382"/>
                  <a:pt x="7760305" y="1445040"/>
                  <a:pt x="7848133" y="1458552"/>
                </a:cubicBezTo>
                <a:cubicBezTo>
                  <a:pt x="7889159" y="1485904"/>
                  <a:pt x="7847070" y="1460157"/>
                  <a:pt x="7937890" y="1492211"/>
                </a:cubicBezTo>
                <a:cubicBezTo>
                  <a:pt x="7945776" y="1494994"/>
                  <a:pt x="7952643" y="1500137"/>
                  <a:pt x="7960329" y="1503431"/>
                </a:cubicBezTo>
                <a:cubicBezTo>
                  <a:pt x="7965764" y="1505760"/>
                  <a:pt x="7971248" y="1508853"/>
                  <a:pt x="7977158" y="1509040"/>
                </a:cubicBezTo>
                <a:lnTo>
                  <a:pt x="8846680" y="1531480"/>
                </a:lnTo>
                <a:cubicBezTo>
                  <a:pt x="8907188" y="1542481"/>
                  <a:pt x="8895816" y="1537408"/>
                  <a:pt x="8942047" y="1553919"/>
                </a:cubicBezTo>
                <a:cubicBezTo>
                  <a:pt x="8950020" y="1556766"/>
                  <a:pt x="8996052" y="1572459"/>
                  <a:pt x="9009365" y="1581968"/>
                </a:cubicBezTo>
                <a:cubicBezTo>
                  <a:pt x="9015821" y="1586579"/>
                  <a:pt x="9019695" y="1594248"/>
                  <a:pt x="9026194" y="1598797"/>
                </a:cubicBezTo>
                <a:cubicBezTo>
                  <a:pt x="9054133" y="1618355"/>
                  <a:pt x="9130238" y="1652309"/>
                  <a:pt x="9149610" y="1660505"/>
                </a:cubicBezTo>
                <a:cubicBezTo>
                  <a:pt x="9169767" y="1669033"/>
                  <a:pt x="9189885" y="1678511"/>
                  <a:pt x="9211318" y="1682945"/>
                </a:cubicBezTo>
                <a:cubicBezTo>
                  <a:pt x="9244482" y="1689806"/>
                  <a:pt x="9278636" y="1690424"/>
                  <a:pt x="9312295" y="1694164"/>
                </a:cubicBezTo>
                <a:cubicBezTo>
                  <a:pt x="9357173" y="1682944"/>
                  <a:pt x="9403677" y="1676911"/>
                  <a:pt x="9446930" y="1660505"/>
                </a:cubicBezTo>
                <a:cubicBezTo>
                  <a:pt x="9456218" y="1656982"/>
                  <a:pt x="9489310" y="1610840"/>
                  <a:pt x="9503028" y="1610017"/>
                </a:cubicBezTo>
                <a:cubicBezTo>
                  <a:pt x="9680393" y="1599375"/>
                  <a:pt x="9858317" y="1602537"/>
                  <a:pt x="10035961" y="1598797"/>
                </a:cubicBezTo>
                <a:cubicBezTo>
                  <a:pt x="10353727" y="1575260"/>
                  <a:pt x="10681831" y="1541723"/>
                  <a:pt x="10995239" y="1604407"/>
                </a:cubicBezTo>
                <a:cubicBezTo>
                  <a:pt x="11017481" y="1615528"/>
                  <a:pt x="11043823" y="1630022"/>
                  <a:pt x="11068167" y="1632456"/>
                </a:cubicBezTo>
                <a:lnTo>
                  <a:pt x="11124265" y="1638066"/>
                </a:lnTo>
                <a:cubicBezTo>
                  <a:pt x="11141095" y="1641806"/>
                  <a:pt x="11157687" y="1646848"/>
                  <a:pt x="11174754" y="1649286"/>
                </a:cubicBezTo>
                <a:cubicBezTo>
                  <a:pt x="11197044" y="1652470"/>
                  <a:pt x="11219656" y="1652761"/>
                  <a:pt x="11242071" y="1654896"/>
                </a:cubicBezTo>
                <a:cubicBezTo>
                  <a:pt x="11258928" y="1656501"/>
                  <a:pt x="11275730" y="1658635"/>
                  <a:pt x="11292560" y="1660505"/>
                </a:cubicBezTo>
                <a:cubicBezTo>
                  <a:pt x="11298170" y="1664245"/>
                  <a:pt x="11305001" y="1666606"/>
                  <a:pt x="11309389" y="1671725"/>
                </a:cubicBezTo>
                <a:cubicBezTo>
                  <a:pt x="11316485" y="1680004"/>
                  <a:pt x="11317496" y="1693232"/>
                  <a:pt x="11326219" y="1699774"/>
                </a:cubicBezTo>
                <a:cubicBezTo>
                  <a:pt x="11333847" y="1705495"/>
                  <a:pt x="11344918" y="1703514"/>
                  <a:pt x="11354268" y="1705384"/>
                </a:cubicBezTo>
                <a:cubicBezTo>
                  <a:pt x="11363618" y="1710994"/>
                  <a:pt x="11372565" y="1717337"/>
                  <a:pt x="11382317" y="1722213"/>
                </a:cubicBezTo>
                <a:cubicBezTo>
                  <a:pt x="11387606" y="1724857"/>
                  <a:pt x="11394529" y="1724129"/>
                  <a:pt x="11399146" y="1727823"/>
                </a:cubicBezTo>
                <a:cubicBezTo>
                  <a:pt x="11404411" y="1732035"/>
                  <a:pt x="11406050" y="1739473"/>
                  <a:pt x="11410366" y="1744653"/>
                </a:cubicBezTo>
                <a:cubicBezTo>
                  <a:pt x="11415445" y="1750748"/>
                  <a:pt x="11422324" y="1755220"/>
                  <a:pt x="11427195" y="1761482"/>
                </a:cubicBezTo>
                <a:cubicBezTo>
                  <a:pt x="11435474" y="1772126"/>
                  <a:pt x="11441543" y="1784354"/>
                  <a:pt x="11449634" y="1795141"/>
                </a:cubicBezTo>
                <a:cubicBezTo>
                  <a:pt x="11455244" y="1802621"/>
                  <a:pt x="11458856" y="1812146"/>
                  <a:pt x="11466464" y="1817580"/>
                </a:cubicBezTo>
                <a:cubicBezTo>
                  <a:pt x="11472738" y="1822061"/>
                  <a:pt x="11481423" y="1821320"/>
                  <a:pt x="11488903" y="1823190"/>
                </a:cubicBezTo>
                <a:cubicBezTo>
                  <a:pt x="11494513" y="1826930"/>
                  <a:pt x="11501521" y="1829145"/>
                  <a:pt x="11505733" y="1834410"/>
                </a:cubicBezTo>
                <a:cubicBezTo>
                  <a:pt x="11527492" y="1861609"/>
                  <a:pt x="11491451" y="1844609"/>
                  <a:pt x="11528172" y="1856849"/>
                </a:cubicBezTo>
                <a:cubicBezTo>
                  <a:pt x="11531912" y="1862459"/>
                  <a:pt x="11535473" y="1868192"/>
                  <a:pt x="11539392" y="1873678"/>
                </a:cubicBezTo>
                <a:cubicBezTo>
                  <a:pt x="11544826" y="1881286"/>
                  <a:pt x="11552040" y="1887755"/>
                  <a:pt x="11556221" y="1896118"/>
                </a:cubicBezTo>
                <a:cubicBezTo>
                  <a:pt x="11559669" y="1903014"/>
                  <a:pt x="11559124" y="1911338"/>
                  <a:pt x="11561831" y="1918557"/>
                </a:cubicBezTo>
                <a:cubicBezTo>
                  <a:pt x="11564767" y="1926387"/>
                  <a:pt x="11569310" y="1933516"/>
                  <a:pt x="11573050" y="1940996"/>
                </a:cubicBezTo>
                <a:cubicBezTo>
                  <a:pt x="11574920" y="1950346"/>
                  <a:pt x="11575645" y="1959999"/>
                  <a:pt x="11578660" y="1969045"/>
                </a:cubicBezTo>
                <a:cubicBezTo>
                  <a:pt x="11585366" y="1989163"/>
                  <a:pt x="11597000" y="2011335"/>
                  <a:pt x="11606709" y="2030753"/>
                </a:cubicBezTo>
                <a:cubicBezTo>
                  <a:pt x="11610957" y="2056239"/>
                  <a:pt x="11609491" y="2072803"/>
                  <a:pt x="11629149" y="2092461"/>
                </a:cubicBezTo>
                <a:cubicBezTo>
                  <a:pt x="11633330" y="2096642"/>
                  <a:pt x="11640368" y="2096201"/>
                  <a:pt x="11645978" y="2098071"/>
                </a:cubicBezTo>
                <a:cubicBezTo>
                  <a:pt x="11647848" y="2103681"/>
                  <a:pt x="11649186" y="2109497"/>
                  <a:pt x="11651588" y="2114901"/>
                </a:cubicBezTo>
                <a:cubicBezTo>
                  <a:pt x="11656682" y="2126363"/>
                  <a:pt x="11663914" y="2136851"/>
                  <a:pt x="11668417" y="2148559"/>
                </a:cubicBezTo>
                <a:cubicBezTo>
                  <a:pt x="11678965" y="2175983"/>
                  <a:pt x="11680571" y="2193434"/>
                  <a:pt x="11685247" y="2221487"/>
                </a:cubicBezTo>
                <a:cubicBezTo>
                  <a:pt x="11687117" y="2255146"/>
                  <a:pt x="11688336" y="2288848"/>
                  <a:pt x="11690857" y="2322464"/>
                </a:cubicBezTo>
                <a:cubicBezTo>
                  <a:pt x="11693946" y="2363657"/>
                  <a:pt x="11701751" y="2404573"/>
                  <a:pt x="11702076" y="2445880"/>
                </a:cubicBezTo>
                <a:cubicBezTo>
                  <a:pt x="11703622" y="2642226"/>
                  <a:pt x="11703474" y="2838683"/>
                  <a:pt x="11696466" y="3034910"/>
                </a:cubicBezTo>
                <a:cubicBezTo>
                  <a:pt x="11695958" y="3049142"/>
                  <a:pt x="11684504" y="3060795"/>
                  <a:pt x="11679637" y="3074179"/>
                </a:cubicBezTo>
                <a:cubicBezTo>
                  <a:pt x="11677002" y="3081425"/>
                  <a:pt x="11675897" y="3089138"/>
                  <a:pt x="11674027" y="3096618"/>
                </a:cubicBezTo>
                <a:cubicBezTo>
                  <a:pt x="11679637" y="3216294"/>
                  <a:pt x="11652971" y="3341987"/>
                  <a:pt x="11690857" y="3455647"/>
                </a:cubicBezTo>
                <a:cubicBezTo>
                  <a:pt x="11700832" y="3485571"/>
                  <a:pt x="11742057" y="3600952"/>
                  <a:pt x="11752565" y="3651990"/>
                </a:cubicBezTo>
                <a:cubicBezTo>
                  <a:pt x="11761368" y="3694747"/>
                  <a:pt x="11767524" y="3738007"/>
                  <a:pt x="11775004" y="3781016"/>
                </a:cubicBezTo>
                <a:cubicBezTo>
                  <a:pt x="11773134" y="3850204"/>
                  <a:pt x="11778159" y="3919923"/>
                  <a:pt x="11769394" y="3988579"/>
                </a:cubicBezTo>
                <a:cubicBezTo>
                  <a:pt x="11766747" y="4009317"/>
                  <a:pt x="11751183" y="4026230"/>
                  <a:pt x="11741345" y="4044677"/>
                </a:cubicBezTo>
                <a:cubicBezTo>
                  <a:pt x="11730794" y="4064460"/>
                  <a:pt x="11713020" y="4092196"/>
                  <a:pt x="11696466" y="4106385"/>
                </a:cubicBezTo>
                <a:cubicBezTo>
                  <a:pt x="11655473" y="4141522"/>
                  <a:pt x="11599923" y="4162243"/>
                  <a:pt x="11550611" y="4179313"/>
                </a:cubicBezTo>
                <a:cubicBezTo>
                  <a:pt x="11534320" y="4184952"/>
                  <a:pt x="11516894" y="4186539"/>
                  <a:pt x="11500123" y="4190532"/>
                </a:cubicBezTo>
                <a:cubicBezTo>
                  <a:pt x="11409703" y="4212060"/>
                  <a:pt x="11450409" y="4206953"/>
                  <a:pt x="11348658" y="4218582"/>
                </a:cubicBezTo>
                <a:cubicBezTo>
                  <a:pt x="11311316" y="4222850"/>
                  <a:pt x="11274045" y="4229465"/>
                  <a:pt x="11236461" y="4229801"/>
                </a:cubicBezTo>
                <a:lnTo>
                  <a:pt x="8841070" y="4241021"/>
                </a:lnTo>
                <a:cubicBezTo>
                  <a:pt x="8786842" y="4242891"/>
                  <a:pt x="8732529" y="4243081"/>
                  <a:pt x="8678385" y="4246631"/>
                </a:cubicBezTo>
                <a:cubicBezTo>
                  <a:pt x="8618413" y="4250564"/>
                  <a:pt x="8558970" y="4263012"/>
                  <a:pt x="8498871" y="4263460"/>
                </a:cubicBezTo>
                <a:cubicBezTo>
                  <a:pt x="8308106" y="4264883"/>
                  <a:pt x="8117404" y="4255980"/>
                  <a:pt x="7926670" y="4252240"/>
                </a:cubicBezTo>
                <a:cubicBezTo>
                  <a:pt x="7879922" y="4248500"/>
                  <a:pt x="7832945" y="4246960"/>
                  <a:pt x="7786425" y="4241021"/>
                </a:cubicBezTo>
                <a:cubicBezTo>
                  <a:pt x="7744948" y="4235726"/>
                  <a:pt x="7704253" y="4225456"/>
                  <a:pt x="7663009" y="4218582"/>
                </a:cubicBezTo>
                <a:cubicBezTo>
                  <a:pt x="7614488" y="4210495"/>
                  <a:pt x="7565772" y="4203622"/>
                  <a:pt x="7517154" y="4196142"/>
                </a:cubicBezTo>
                <a:cubicBezTo>
                  <a:pt x="7487235" y="4184922"/>
                  <a:pt x="7458816" y="4168301"/>
                  <a:pt x="7427396" y="4162483"/>
                </a:cubicBezTo>
                <a:cubicBezTo>
                  <a:pt x="7279893" y="4135168"/>
                  <a:pt x="7247893" y="4150245"/>
                  <a:pt x="7130076" y="4128824"/>
                </a:cubicBezTo>
                <a:cubicBezTo>
                  <a:pt x="7096152" y="4122656"/>
                  <a:pt x="7063111" y="4112053"/>
                  <a:pt x="7029100" y="4106385"/>
                </a:cubicBezTo>
                <a:cubicBezTo>
                  <a:pt x="6995695" y="4100818"/>
                  <a:pt x="6961552" y="4100587"/>
                  <a:pt x="6928123" y="4095166"/>
                </a:cubicBezTo>
                <a:cubicBezTo>
                  <a:pt x="6771773" y="4069812"/>
                  <a:pt x="6873395" y="4078610"/>
                  <a:pt x="6731779" y="4050287"/>
                </a:cubicBezTo>
                <a:cubicBezTo>
                  <a:pt x="6530744" y="4010080"/>
                  <a:pt x="6741425" y="4061111"/>
                  <a:pt x="6608363" y="4027848"/>
                </a:cubicBezTo>
                <a:cubicBezTo>
                  <a:pt x="6509256" y="4029718"/>
                  <a:pt x="6408084" y="4013241"/>
                  <a:pt x="6311043" y="4033458"/>
                </a:cubicBezTo>
                <a:cubicBezTo>
                  <a:pt x="6267839" y="4042459"/>
                  <a:pt x="6240663" y="4086761"/>
                  <a:pt x="6204457" y="4111995"/>
                </a:cubicBezTo>
                <a:cubicBezTo>
                  <a:pt x="6115230" y="4174183"/>
                  <a:pt x="6015872" y="4214711"/>
                  <a:pt x="5957625" y="4319558"/>
                </a:cubicBezTo>
                <a:cubicBezTo>
                  <a:pt x="5934571" y="4361056"/>
                  <a:pt x="5930066" y="4373641"/>
                  <a:pt x="5901527" y="4409315"/>
                </a:cubicBezTo>
                <a:cubicBezTo>
                  <a:pt x="5788641" y="4550421"/>
                  <a:pt x="5919491" y="4382749"/>
                  <a:pt x="5834209" y="4482243"/>
                </a:cubicBezTo>
                <a:cubicBezTo>
                  <a:pt x="5807616" y="4513268"/>
                  <a:pt x="5793333" y="4541461"/>
                  <a:pt x="5761281" y="4566390"/>
                </a:cubicBezTo>
                <a:cubicBezTo>
                  <a:pt x="5756613" y="4570020"/>
                  <a:pt x="5750062" y="4570130"/>
                  <a:pt x="5744452" y="4572000"/>
                </a:cubicBezTo>
                <a:cubicBezTo>
                  <a:pt x="5700645" y="4615804"/>
                  <a:pt x="5764074" y="4549856"/>
                  <a:pt x="5699573" y="4633708"/>
                </a:cubicBezTo>
                <a:cubicBezTo>
                  <a:pt x="5691511" y="4644188"/>
                  <a:pt x="5679989" y="4651599"/>
                  <a:pt x="5671524" y="4661757"/>
                </a:cubicBezTo>
                <a:cubicBezTo>
                  <a:pt x="5661226" y="4674115"/>
                  <a:pt x="5652825" y="4687936"/>
                  <a:pt x="5643475" y="4701026"/>
                </a:cubicBezTo>
                <a:cubicBezTo>
                  <a:pt x="5639735" y="4712246"/>
                  <a:pt x="5637149" y="4723918"/>
                  <a:pt x="5632255" y="4734685"/>
                </a:cubicBezTo>
                <a:cubicBezTo>
                  <a:pt x="5622208" y="4756788"/>
                  <a:pt x="5612027" y="4765985"/>
                  <a:pt x="5598596" y="4785173"/>
                </a:cubicBezTo>
                <a:cubicBezTo>
                  <a:pt x="5590863" y="4796220"/>
                  <a:pt x="5582706" y="4807045"/>
                  <a:pt x="5576157" y="4818832"/>
                </a:cubicBezTo>
                <a:cubicBezTo>
                  <a:pt x="5562490" y="4843433"/>
                  <a:pt x="5582172" y="4831150"/>
                  <a:pt x="5553718" y="4852491"/>
                </a:cubicBezTo>
                <a:cubicBezTo>
                  <a:pt x="5516569" y="4880353"/>
                  <a:pt x="5491941" y="4877201"/>
                  <a:pt x="5441522" y="4897369"/>
                </a:cubicBezTo>
                <a:cubicBezTo>
                  <a:pt x="5422111" y="4905134"/>
                  <a:pt x="5405041" y="4918190"/>
                  <a:pt x="5385423" y="4925418"/>
                </a:cubicBezTo>
                <a:cubicBezTo>
                  <a:pt x="5369246" y="4931378"/>
                  <a:pt x="5351290" y="4931186"/>
                  <a:pt x="5334935" y="4936638"/>
                </a:cubicBezTo>
                <a:cubicBezTo>
                  <a:pt x="5317463" y="4942462"/>
                  <a:pt x="5301728" y="4952710"/>
                  <a:pt x="5284447" y="4959077"/>
                </a:cubicBezTo>
                <a:cubicBezTo>
                  <a:pt x="5266128" y="4965826"/>
                  <a:pt x="5246870" y="4969733"/>
                  <a:pt x="5228349" y="4975907"/>
                </a:cubicBezTo>
                <a:cubicBezTo>
                  <a:pt x="5207585" y="4982828"/>
                  <a:pt x="5187824" y="4992839"/>
                  <a:pt x="5166641" y="4998346"/>
                </a:cubicBezTo>
                <a:cubicBezTo>
                  <a:pt x="5094205" y="5017179"/>
                  <a:pt x="5020238" y="5029787"/>
                  <a:pt x="4947858" y="5048834"/>
                </a:cubicBezTo>
                <a:cubicBezTo>
                  <a:pt x="4912329" y="5058184"/>
                  <a:pt x="4876438" y="5066251"/>
                  <a:pt x="4841271" y="5076883"/>
                </a:cubicBezTo>
                <a:cubicBezTo>
                  <a:pt x="4795989" y="5090573"/>
                  <a:pt x="4752602" y="5110581"/>
                  <a:pt x="4706636" y="5121762"/>
                </a:cubicBezTo>
                <a:cubicBezTo>
                  <a:pt x="4682946" y="5127525"/>
                  <a:pt x="4658017" y="5125502"/>
                  <a:pt x="4633708" y="5127372"/>
                </a:cubicBezTo>
                <a:cubicBezTo>
                  <a:pt x="4551431" y="5140461"/>
                  <a:pt x="4470170" y="5164887"/>
                  <a:pt x="4386876" y="5166640"/>
                </a:cubicBezTo>
                <a:cubicBezTo>
                  <a:pt x="4188277" y="5170821"/>
                  <a:pt x="4162419" y="5157558"/>
                  <a:pt x="4027848" y="5116152"/>
                </a:cubicBezTo>
                <a:cubicBezTo>
                  <a:pt x="3924956" y="5027958"/>
                  <a:pt x="3909519" y="5021545"/>
                  <a:pt x="3809065" y="4886150"/>
                </a:cubicBezTo>
                <a:cubicBezTo>
                  <a:pt x="3765483" y="4827409"/>
                  <a:pt x="3732100" y="4761705"/>
                  <a:pt x="3691259" y="4701026"/>
                </a:cubicBezTo>
                <a:cubicBezTo>
                  <a:pt x="3666617" y="4664414"/>
                  <a:pt x="3648634" y="4620090"/>
                  <a:pt x="3612722" y="4594439"/>
                </a:cubicBezTo>
                <a:cubicBezTo>
                  <a:pt x="3582442" y="4572811"/>
                  <a:pt x="3568594" y="4566169"/>
                  <a:pt x="3545404" y="4538341"/>
                </a:cubicBezTo>
                <a:cubicBezTo>
                  <a:pt x="3525222" y="4514123"/>
                  <a:pt x="3475835" y="4434487"/>
                  <a:pt x="3466866" y="4420535"/>
                </a:cubicBezTo>
                <a:cubicBezTo>
                  <a:pt x="3459386" y="4385006"/>
                  <a:pt x="3452743" y="4349291"/>
                  <a:pt x="3444427" y="4313948"/>
                </a:cubicBezTo>
                <a:cubicBezTo>
                  <a:pt x="3437778" y="4285691"/>
                  <a:pt x="3427033" y="4258388"/>
                  <a:pt x="3421988" y="4229801"/>
                </a:cubicBezTo>
                <a:cubicBezTo>
                  <a:pt x="3379632" y="3989784"/>
                  <a:pt x="3432175" y="4208847"/>
                  <a:pt x="3399549" y="4078336"/>
                </a:cubicBezTo>
                <a:cubicBezTo>
                  <a:pt x="3390937" y="3966379"/>
                  <a:pt x="3394902" y="3918538"/>
                  <a:pt x="3360280" y="3814675"/>
                </a:cubicBezTo>
                <a:cubicBezTo>
                  <a:pt x="3354670" y="3797845"/>
                  <a:pt x="3348548" y="3781178"/>
                  <a:pt x="3343450" y="3764186"/>
                </a:cubicBezTo>
                <a:cubicBezTo>
                  <a:pt x="3331715" y="3725068"/>
                  <a:pt x="3309792" y="3646380"/>
                  <a:pt x="3309792" y="3646380"/>
                </a:cubicBezTo>
                <a:cubicBezTo>
                  <a:pt x="3291944" y="3414371"/>
                  <a:pt x="3328752" y="3577403"/>
                  <a:pt x="2827347" y="3551013"/>
                </a:cubicBezTo>
                <a:cubicBezTo>
                  <a:pt x="2808580" y="3550025"/>
                  <a:pt x="2789973" y="3547009"/>
                  <a:pt x="2771249" y="3545404"/>
                </a:cubicBezTo>
                <a:lnTo>
                  <a:pt x="2631004" y="3534184"/>
                </a:lnTo>
                <a:lnTo>
                  <a:pt x="2356123" y="3539794"/>
                </a:lnTo>
                <a:cubicBezTo>
                  <a:pt x="2339187" y="3540410"/>
                  <a:pt x="2282448" y="3554802"/>
                  <a:pt x="2271976" y="3556623"/>
                </a:cubicBezTo>
                <a:cubicBezTo>
                  <a:pt x="2245922" y="3561154"/>
                  <a:pt x="2219492" y="3563312"/>
                  <a:pt x="2193438" y="3567843"/>
                </a:cubicBezTo>
                <a:cubicBezTo>
                  <a:pt x="2176453" y="3570797"/>
                  <a:pt x="2160123" y="3577547"/>
                  <a:pt x="2142950" y="3579062"/>
                </a:cubicBezTo>
                <a:cubicBezTo>
                  <a:pt x="2096345" y="3583174"/>
                  <a:pt x="2049453" y="3582802"/>
                  <a:pt x="2002704" y="3584672"/>
                </a:cubicBezTo>
                <a:cubicBezTo>
                  <a:pt x="1926820" y="3594158"/>
                  <a:pt x="1908775" y="3591149"/>
                  <a:pt x="1840020" y="3618331"/>
                </a:cubicBezTo>
                <a:cubicBezTo>
                  <a:pt x="1783163" y="3640809"/>
                  <a:pt x="1730345" y="3673890"/>
                  <a:pt x="1671725" y="3691259"/>
                </a:cubicBezTo>
                <a:lnTo>
                  <a:pt x="1520260" y="3736137"/>
                </a:lnTo>
                <a:cubicBezTo>
                  <a:pt x="1490255" y="3745208"/>
                  <a:pt x="1461102" y="3757386"/>
                  <a:pt x="1430503" y="3764186"/>
                </a:cubicBezTo>
                <a:cubicBezTo>
                  <a:pt x="1348504" y="3782409"/>
                  <a:pt x="1396993" y="3772410"/>
                  <a:pt x="1284648" y="3792235"/>
                </a:cubicBezTo>
                <a:cubicBezTo>
                  <a:pt x="836659" y="3969074"/>
                  <a:pt x="1147866" y="3876949"/>
                  <a:pt x="314150" y="3870773"/>
                </a:cubicBezTo>
                <a:cubicBezTo>
                  <a:pt x="297320" y="3863293"/>
                  <a:pt x="280134" y="3856570"/>
                  <a:pt x="263661" y="3848334"/>
                </a:cubicBezTo>
                <a:cubicBezTo>
                  <a:pt x="216364" y="3824685"/>
                  <a:pt x="175548" y="3803037"/>
                  <a:pt x="134636" y="3769796"/>
                </a:cubicBezTo>
                <a:cubicBezTo>
                  <a:pt x="122321" y="3759790"/>
                  <a:pt x="112197" y="3747357"/>
                  <a:pt x="100977" y="3736137"/>
                </a:cubicBezTo>
                <a:cubicBezTo>
                  <a:pt x="86642" y="3693135"/>
                  <a:pt x="108757" y="3752422"/>
                  <a:pt x="61708" y="3680039"/>
                </a:cubicBezTo>
                <a:cubicBezTo>
                  <a:pt x="25120" y="3623750"/>
                  <a:pt x="21523" y="3604592"/>
                  <a:pt x="0" y="3545404"/>
                </a:cubicBezTo>
                <a:cubicBezTo>
                  <a:pt x="3740" y="3442557"/>
                  <a:pt x="5904" y="3339641"/>
                  <a:pt x="11220" y="3236864"/>
                </a:cubicBezTo>
                <a:cubicBezTo>
                  <a:pt x="11525" y="3230958"/>
                  <a:pt x="15131" y="3225698"/>
                  <a:pt x="16830" y="3220034"/>
                </a:cubicBezTo>
                <a:cubicBezTo>
                  <a:pt x="31186" y="3172180"/>
                  <a:pt x="17865" y="3190950"/>
                  <a:pt x="44879" y="3163936"/>
                </a:cubicBezTo>
                <a:cubicBezTo>
                  <a:pt x="54336" y="3126104"/>
                  <a:pt x="45036" y="3146949"/>
                  <a:pt x="84147" y="3107838"/>
                </a:cubicBezTo>
                <a:lnTo>
                  <a:pt x="117806" y="3074179"/>
                </a:lnTo>
                <a:cubicBezTo>
                  <a:pt x="119676" y="3066699"/>
                  <a:pt x="119449" y="3058351"/>
                  <a:pt x="123416" y="3051740"/>
                </a:cubicBezTo>
                <a:cubicBezTo>
                  <a:pt x="130930" y="3039217"/>
                  <a:pt x="142341" y="3029485"/>
                  <a:pt x="151465" y="3018081"/>
                </a:cubicBezTo>
                <a:cubicBezTo>
                  <a:pt x="165390" y="3000675"/>
                  <a:pt x="168121" y="2995903"/>
                  <a:pt x="179514" y="2978812"/>
                </a:cubicBezTo>
                <a:cubicBezTo>
                  <a:pt x="177644" y="2920844"/>
                  <a:pt x="176800" y="2862834"/>
                  <a:pt x="173904" y="2804908"/>
                </a:cubicBezTo>
                <a:cubicBezTo>
                  <a:pt x="173058" y="2787996"/>
                  <a:pt x="172402" y="2770847"/>
                  <a:pt x="168295" y="2754420"/>
                </a:cubicBezTo>
                <a:cubicBezTo>
                  <a:pt x="166660" y="2747879"/>
                  <a:pt x="160815" y="2743200"/>
                  <a:pt x="157075" y="2737590"/>
                </a:cubicBezTo>
                <a:cubicBezTo>
                  <a:pt x="155205" y="2726370"/>
                  <a:pt x="155689" y="2714492"/>
                  <a:pt x="151465" y="2703931"/>
                </a:cubicBezTo>
                <a:cubicBezTo>
                  <a:pt x="147993" y="2695250"/>
                  <a:pt x="134853" y="2690839"/>
                  <a:pt x="134636" y="2681492"/>
                </a:cubicBezTo>
                <a:cubicBezTo>
                  <a:pt x="131071" y="2528187"/>
                  <a:pt x="134178" y="2374713"/>
                  <a:pt x="140246" y="2221487"/>
                </a:cubicBezTo>
                <a:cubicBezTo>
                  <a:pt x="141669" y="2185546"/>
                  <a:pt x="157075" y="2114901"/>
                  <a:pt x="157075" y="2114901"/>
                </a:cubicBezTo>
                <a:cubicBezTo>
                  <a:pt x="158945" y="2083112"/>
                  <a:pt x="157961" y="2051026"/>
                  <a:pt x="162685" y="2019534"/>
                </a:cubicBezTo>
                <a:cubicBezTo>
                  <a:pt x="163685" y="2012866"/>
                  <a:pt x="171248" y="2008901"/>
                  <a:pt x="173904" y="2002704"/>
                </a:cubicBezTo>
                <a:cubicBezTo>
                  <a:pt x="176941" y="1995617"/>
                  <a:pt x="176921" y="1987526"/>
                  <a:pt x="179514" y="1980265"/>
                </a:cubicBezTo>
                <a:cubicBezTo>
                  <a:pt x="198701" y="1926543"/>
                  <a:pt x="192710" y="1938034"/>
                  <a:pt x="213173" y="1907337"/>
                </a:cubicBezTo>
                <a:cubicBezTo>
                  <a:pt x="211303" y="1888638"/>
                  <a:pt x="209004" y="1869976"/>
                  <a:pt x="207563" y="1851239"/>
                </a:cubicBezTo>
                <a:cubicBezTo>
                  <a:pt x="205264" y="1821350"/>
                  <a:pt x="208130" y="1790816"/>
                  <a:pt x="201954" y="1761482"/>
                </a:cubicBezTo>
                <a:cubicBezTo>
                  <a:pt x="200320" y="1753719"/>
                  <a:pt x="190287" y="1750677"/>
                  <a:pt x="185124" y="1744653"/>
                </a:cubicBezTo>
                <a:cubicBezTo>
                  <a:pt x="179039" y="1737554"/>
                  <a:pt x="173905" y="1729693"/>
                  <a:pt x="168295" y="1722213"/>
                </a:cubicBezTo>
                <a:cubicBezTo>
                  <a:pt x="166425" y="1716603"/>
                  <a:pt x="164310" y="1711070"/>
                  <a:pt x="162685" y="1705384"/>
                </a:cubicBezTo>
                <a:cubicBezTo>
                  <a:pt x="160567" y="1697971"/>
                  <a:pt x="159782" y="1690164"/>
                  <a:pt x="157075" y="1682945"/>
                </a:cubicBezTo>
                <a:cubicBezTo>
                  <a:pt x="154139" y="1675115"/>
                  <a:pt x="149595" y="1667985"/>
                  <a:pt x="145855" y="1660505"/>
                </a:cubicBezTo>
                <a:cubicBezTo>
                  <a:pt x="134804" y="1616296"/>
                  <a:pt x="140246" y="1645776"/>
                  <a:pt x="140246" y="1570748"/>
                </a:cubicBezTo>
              </a:path>
            </a:pathLst>
          </a:custGeom>
          <a:no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80520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60B7877-622E-459F-940B-7B4219EA6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751" y="532932"/>
            <a:ext cx="8084173" cy="4547347"/>
          </a:xfrm>
          <a:prstGeom prst="rect">
            <a:avLst/>
          </a:prstGeom>
        </p:spPr>
      </p:pic>
      <p:sp>
        <p:nvSpPr>
          <p:cNvPr id="2" name="Freeform: Shape 1">
            <a:extLst>
              <a:ext uri="{FF2B5EF4-FFF2-40B4-BE49-F238E27FC236}">
                <a16:creationId xmlns:a16="http://schemas.microsoft.com/office/drawing/2014/main" id="{1DD98A85-9097-49ED-83E7-64C202347323}"/>
              </a:ext>
            </a:extLst>
          </p:cNvPr>
          <p:cNvSpPr/>
          <p:nvPr/>
        </p:nvSpPr>
        <p:spPr>
          <a:xfrm>
            <a:off x="2002704" y="112195"/>
            <a:ext cx="8089770" cy="5476581"/>
          </a:xfrm>
          <a:custGeom>
            <a:avLst/>
            <a:gdLst>
              <a:gd name="connsiteX0" fmla="*/ 269271 w 8089770"/>
              <a:gd name="connsiteY0" fmla="*/ 2058803 h 5476581"/>
              <a:gd name="connsiteX1" fmla="*/ 258052 w 8089770"/>
              <a:gd name="connsiteY1" fmla="*/ 1997095 h 5476581"/>
              <a:gd name="connsiteX2" fmla="*/ 246832 w 8089770"/>
              <a:gd name="connsiteY2" fmla="*/ 1980265 h 5476581"/>
              <a:gd name="connsiteX3" fmla="*/ 252442 w 8089770"/>
              <a:gd name="connsiteY3" fmla="*/ 1800751 h 5476581"/>
              <a:gd name="connsiteX4" fmla="*/ 269271 w 8089770"/>
              <a:gd name="connsiteY4" fmla="*/ 1761482 h 5476581"/>
              <a:gd name="connsiteX5" fmla="*/ 280491 w 8089770"/>
              <a:gd name="connsiteY5" fmla="*/ 1733433 h 5476581"/>
              <a:gd name="connsiteX6" fmla="*/ 291711 w 8089770"/>
              <a:gd name="connsiteY6" fmla="*/ 1699774 h 5476581"/>
              <a:gd name="connsiteX7" fmla="*/ 302930 w 8089770"/>
              <a:gd name="connsiteY7" fmla="*/ 1671725 h 5476581"/>
              <a:gd name="connsiteX8" fmla="*/ 308540 w 8089770"/>
              <a:gd name="connsiteY8" fmla="*/ 1643676 h 5476581"/>
              <a:gd name="connsiteX9" fmla="*/ 330979 w 8089770"/>
              <a:gd name="connsiteY9" fmla="*/ 1621237 h 5476581"/>
              <a:gd name="connsiteX10" fmla="*/ 353419 w 8089770"/>
              <a:gd name="connsiteY10" fmla="*/ 1576359 h 5476581"/>
              <a:gd name="connsiteX11" fmla="*/ 375858 w 8089770"/>
              <a:gd name="connsiteY11" fmla="*/ 1525870 h 5476581"/>
              <a:gd name="connsiteX12" fmla="*/ 392687 w 8089770"/>
              <a:gd name="connsiteY12" fmla="*/ 1514651 h 5476581"/>
              <a:gd name="connsiteX13" fmla="*/ 398297 w 8089770"/>
              <a:gd name="connsiteY13" fmla="*/ 1492211 h 5476581"/>
              <a:gd name="connsiteX14" fmla="*/ 443176 w 8089770"/>
              <a:gd name="connsiteY14" fmla="*/ 1441723 h 5476581"/>
              <a:gd name="connsiteX15" fmla="*/ 465615 w 8089770"/>
              <a:gd name="connsiteY15" fmla="*/ 1424893 h 5476581"/>
              <a:gd name="connsiteX16" fmla="*/ 476835 w 8089770"/>
              <a:gd name="connsiteY16" fmla="*/ 1408064 h 5476581"/>
              <a:gd name="connsiteX17" fmla="*/ 521713 w 8089770"/>
              <a:gd name="connsiteY17" fmla="*/ 1363186 h 5476581"/>
              <a:gd name="connsiteX18" fmla="*/ 549762 w 8089770"/>
              <a:gd name="connsiteY18" fmla="*/ 1323917 h 5476581"/>
              <a:gd name="connsiteX19" fmla="*/ 560982 w 8089770"/>
              <a:gd name="connsiteY19" fmla="*/ 1295868 h 5476581"/>
              <a:gd name="connsiteX20" fmla="*/ 577811 w 8089770"/>
              <a:gd name="connsiteY20" fmla="*/ 1273428 h 5476581"/>
              <a:gd name="connsiteX21" fmla="*/ 611470 w 8089770"/>
              <a:gd name="connsiteY21" fmla="*/ 1183671 h 5476581"/>
              <a:gd name="connsiteX22" fmla="*/ 645129 w 8089770"/>
              <a:gd name="connsiteY22" fmla="*/ 1116354 h 5476581"/>
              <a:gd name="connsiteX23" fmla="*/ 661959 w 8089770"/>
              <a:gd name="connsiteY23" fmla="*/ 1071475 h 5476581"/>
              <a:gd name="connsiteX24" fmla="*/ 729276 w 8089770"/>
              <a:gd name="connsiteY24" fmla="*/ 1009767 h 5476581"/>
              <a:gd name="connsiteX25" fmla="*/ 734886 w 8089770"/>
              <a:gd name="connsiteY25" fmla="*/ 987328 h 5476581"/>
              <a:gd name="connsiteX26" fmla="*/ 757325 w 8089770"/>
              <a:gd name="connsiteY26" fmla="*/ 976108 h 5476581"/>
              <a:gd name="connsiteX27" fmla="*/ 802204 w 8089770"/>
              <a:gd name="connsiteY27" fmla="*/ 948059 h 5476581"/>
              <a:gd name="connsiteX28" fmla="*/ 841473 w 8089770"/>
              <a:gd name="connsiteY28" fmla="*/ 931230 h 5476581"/>
              <a:gd name="connsiteX29" fmla="*/ 863912 w 8089770"/>
              <a:gd name="connsiteY29" fmla="*/ 914400 h 5476581"/>
              <a:gd name="connsiteX30" fmla="*/ 891961 w 8089770"/>
              <a:gd name="connsiteY30" fmla="*/ 897571 h 5476581"/>
              <a:gd name="connsiteX31" fmla="*/ 897571 w 8089770"/>
              <a:gd name="connsiteY31" fmla="*/ 880741 h 5476581"/>
              <a:gd name="connsiteX32" fmla="*/ 914400 w 8089770"/>
              <a:gd name="connsiteY32" fmla="*/ 875132 h 5476581"/>
              <a:gd name="connsiteX33" fmla="*/ 931230 w 8089770"/>
              <a:gd name="connsiteY33" fmla="*/ 858302 h 5476581"/>
              <a:gd name="connsiteX34" fmla="*/ 942449 w 8089770"/>
              <a:gd name="connsiteY34" fmla="*/ 835863 h 5476581"/>
              <a:gd name="connsiteX35" fmla="*/ 964889 w 8089770"/>
              <a:gd name="connsiteY35" fmla="*/ 819033 h 5476581"/>
              <a:gd name="connsiteX36" fmla="*/ 998548 w 8089770"/>
              <a:gd name="connsiteY36" fmla="*/ 779765 h 5476581"/>
              <a:gd name="connsiteX37" fmla="*/ 1015377 w 8089770"/>
              <a:gd name="connsiteY37" fmla="*/ 757325 h 5476581"/>
              <a:gd name="connsiteX38" fmla="*/ 1037816 w 8089770"/>
              <a:gd name="connsiteY38" fmla="*/ 734886 h 5476581"/>
              <a:gd name="connsiteX39" fmla="*/ 1043426 w 8089770"/>
              <a:gd name="connsiteY39" fmla="*/ 718057 h 5476581"/>
              <a:gd name="connsiteX40" fmla="*/ 1065865 w 8089770"/>
              <a:gd name="connsiteY40" fmla="*/ 706837 h 5476581"/>
              <a:gd name="connsiteX41" fmla="*/ 1082695 w 8089770"/>
              <a:gd name="connsiteY41" fmla="*/ 695617 h 5476581"/>
              <a:gd name="connsiteX42" fmla="*/ 1127573 w 8089770"/>
              <a:gd name="connsiteY42" fmla="*/ 656349 h 5476581"/>
              <a:gd name="connsiteX43" fmla="*/ 1166842 w 8089770"/>
              <a:gd name="connsiteY43" fmla="*/ 628300 h 5476581"/>
              <a:gd name="connsiteX44" fmla="*/ 1217330 w 8089770"/>
              <a:gd name="connsiteY44" fmla="*/ 594641 h 5476581"/>
              <a:gd name="connsiteX45" fmla="*/ 1267819 w 8089770"/>
              <a:gd name="connsiteY45" fmla="*/ 577811 h 5476581"/>
              <a:gd name="connsiteX46" fmla="*/ 1284648 w 8089770"/>
              <a:gd name="connsiteY46" fmla="*/ 555372 h 5476581"/>
              <a:gd name="connsiteX47" fmla="*/ 1335136 w 8089770"/>
              <a:gd name="connsiteY47" fmla="*/ 538543 h 5476581"/>
              <a:gd name="connsiteX48" fmla="*/ 1351966 w 8089770"/>
              <a:gd name="connsiteY48" fmla="*/ 527323 h 5476581"/>
              <a:gd name="connsiteX49" fmla="*/ 1374405 w 8089770"/>
              <a:gd name="connsiteY49" fmla="*/ 516103 h 5476581"/>
              <a:gd name="connsiteX50" fmla="*/ 1396844 w 8089770"/>
              <a:gd name="connsiteY50" fmla="*/ 499274 h 5476581"/>
              <a:gd name="connsiteX51" fmla="*/ 1436113 w 8089770"/>
              <a:gd name="connsiteY51" fmla="*/ 493664 h 5476581"/>
              <a:gd name="connsiteX52" fmla="*/ 1492211 w 8089770"/>
              <a:gd name="connsiteY52" fmla="*/ 443176 h 5476581"/>
              <a:gd name="connsiteX53" fmla="*/ 1509041 w 8089770"/>
              <a:gd name="connsiteY53" fmla="*/ 426346 h 5476581"/>
              <a:gd name="connsiteX54" fmla="*/ 1548309 w 8089770"/>
              <a:gd name="connsiteY54" fmla="*/ 409517 h 5476581"/>
              <a:gd name="connsiteX55" fmla="*/ 1570749 w 8089770"/>
              <a:gd name="connsiteY55" fmla="*/ 392687 h 5476581"/>
              <a:gd name="connsiteX56" fmla="*/ 1593188 w 8089770"/>
              <a:gd name="connsiteY56" fmla="*/ 381468 h 5476581"/>
              <a:gd name="connsiteX57" fmla="*/ 1615627 w 8089770"/>
              <a:gd name="connsiteY57" fmla="*/ 364638 h 5476581"/>
              <a:gd name="connsiteX58" fmla="*/ 1638067 w 8089770"/>
              <a:gd name="connsiteY58" fmla="*/ 353419 h 5476581"/>
              <a:gd name="connsiteX59" fmla="*/ 1660506 w 8089770"/>
              <a:gd name="connsiteY59" fmla="*/ 336589 h 5476581"/>
              <a:gd name="connsiteX60" fmla="*/ 1688555 w 8089770"/>
              <a:gd name="connsiteY60" fmla="*/ 330979 h 5476581"/>
              <a:gd name="connsiteX61" fmla="*/ 1705384 w 8089770"/>
              <a:gd name="connsiteY61" fmla="*/ 319760 h 5476581"/>
              <a:gd name="connsiteX62" fmla="*/ 1722214 w 8089770"/>
              <a:gd name="connsiteY62" fmla="*/ 302930 h 5476581"/>
              <a:gd name="connsiteX63" fmla="*/ 1744653 w 8089770"/>
              <a:gd name="connsiteY63" fmla="*/ 297320 h 5476581"/>
              <a:gd name="connsiteX64" fmla="*/ 1767092 w 8089770"/>
              <a:gd name="connsiteY64" fmla="*/ 286101 h 5476581"/>
              <a:gd name="connsiteX65" fmla="*/ 1783922 w 8089770"/>
              <a:gd name="connsiteY65" fmla="*/ 280491 h 5476581"/>
              <a:gd name="connsiteX66" fmla="*/ 1806361 w 8089770"/>
              <a:gd name="connsiteY66" fmla="*/ 263662 h 5476581"/>
              <a:gd name="connsiteX67" fmla="*/ 1834410 w 8089770"/>
              <a:gd name="connsiteY67" fmla="*/ 246832 h 5476581"/>
              <a:gd name="connsiteX68" fmla="*/ 1856849 w 8089770"/>
              <a:gd name="connsiteY68" fmla="*/ 224393 h 5476581"/>
              <a:gd name="connsiteX69" fmla="*/ 1918557 w 8089770"/>
              <a:gd name="connsiteY69" fmla="*/ 207563 h 5476581"/>
              <a:gd name="connsiteX70" fmla="*/ 1969046 w 8089770"/>
              <a:gd name="connsiteY70" fmla="*/ 173905 h 5476581"/>
              <a:gd name="connsiteX71" fmla="*/ 2008314 w 8089770"/>
              <a:gd name="connsiteY71" fmla="*/ 162685 h 5476581"/>
              <a:gd name="connsiteX72" fmla="*/ 2053193 w 8089770"/>
              <a:gd name="connsiteY72" fmla="*/ 151465 h 5476581"/>
              <a:gd name="connsiteX73" fmla="*/ 2098071 w 8089770"/>
              <a:gd name="connsiteY73" fmla="*/ 129026 h 5476581"/>
              <a:gd name="connsiteX74" fmla="*/ 2131730 w 8089770"/>
              <a:gd name="connsiteY74" fmla="*/ 117806 h 5476581"/>
              <a:gd name="connsiteX75" fmla="*/ 2215878 w 8089770"/>
              <a:gd name="connsiteY75" fmla="*/ 95367 h 5476581"/>
              <a:gd name="connsiteX76" fmla="*/ 2249536 w 8089770"/>
              <a:gd name="connsiteY76" fmla="*/ 89757 h 5476581"/>
              <a:gd name="connsiteX77" fmla="*/ 2294415 w 8089770"/>
              <a:gd name="connsiteY77" fmla="*/ 78538 h 5476581"/>
              <a:gd name="connsiteX78" fmla="*/ 2328074 w 8089770"/>
              <a:gd name="connsiteY78" fmla="*/ 67318 h 5476581"/>
              <a:gd name="connsiteX79" fmla="*/ 2501978 w 8089770"/>
              <a:gd name="connsiteY79" fmla="*/ 44879 h 5476581"/>
              <a:gd name="connsiteX80" fmla="*/ 2664663 w 8089770"/>
              <a:gd name="connsiteY80" fmla="*/ 22439 h 5476581"/>
              <a:gd name="connsiteX81" fmla="*/ 2950763 w 8089770"/>
              <a:gd name="connsiteY81" fmla="*/ 0 h 5476581"/>
              <a:gd name="connsiteX82" fmla="*/ 3186376 w 8089770"/>
              <a:gd name="connsiteY82" fmla="*/ 28049 h 5476581"/>
              <a:gd name="connsiteX83" fmla="*/ 3225644 w 8089770"/>
              <a:gd name="connsiteY83" fmla="*/ 50489 h 5476581"/>
              <a:gd name="connsiteX84" fmla="*/ 3248084 w 8089770"/>
              <a:gd name="connsiteY84" fmla="*/ 61708 h 5476581"/>
              <a:gd name="connsiteX85" fmla="*/ 3292962 w 8089770"/>
              <a:gd name="connsiteY85" fmla="*/ 78538 h 5476581"/>
              <a:gd name="connsiteX86" fmla="*/ 3315402 w 8089770"/>
              <a:gd name="connsiteY86" fmla="*/ 95367 h 5476581"/>
              <a:gd name="connsiteX87" fmla="*/ 3354670 w 8089770"/>
              <a:gd name="connsiteY87" fmla="*/ 106587 h 5476581"/>
              <a:gd name="connsiteX88" fmla="*/ 3405159 w 8089770"/>
              <a:gd name="connsiteY88" fmla="*/ 117806 h 5476581"/>
              <a:gd name="connsiteX89" fmla="*/ 3421988 w 8089770"/>
              <a:gd name="connsiteY89" fmla="*/ 123416 h 5476581"/>
              <a:gd name="connsiteX90" fmla="*/ 3500525 w 8089770"/>
              <a:gd name="connsiteY90" fmla="*/ 134636 h 5476581"/>
              <a:gd name="connsiteX91" fmla="*/ 3545404 w 8089770"/>
              <a:gd name="connsiteY91" fmla="*/ 151465 h 5476581"/>
              <a:gd name="connsiteX92" fmla="*/ 3567843 w 8089770"/>
              <a:gd name="connsiteY92" fmla="*/ 162685 h 5476581"/>
              <a:gd name="connsiteX93" fmla="*/ 3584673 w 8089770"/>
              <a:gd name="connsiteY93" fmla="*/ 168295 h 5476581"/>
              <a:gd name="connsiteX94" fmla="*/ 3601502 w 8089770"/>
              <a:gd name="connsiteY94" fmla="*/ 179514 h 5476581"/>
              <a:gd name="connsiteX95" fmla="*/ 3685649 w 8089770"/>
              <a:gd name="connsiteY95" fmla="*/ 196344 h 5476581"/>
              <a:gd name="connsiteX96" fmla="*/ 3708089 w 8089770"/>
              <a:gd name="connsiteY96" fmla="*/ 213173 h 5476581"/>
              <a:gd name="connsiteX97" fmla="*/ 3786626 w 8089770"/>
              <a:gd name="connsiteY97" fmla="*/ 269271 h 5476581"/>
              <a:gd name="connsiteX98" fmla="*/ 3825895 w 8089770"/>
              <a:gd name="connsiteY98" fmla="*/ 302930 h 5476581"/>
              <a:gd name="connsiteX99" fmla="*/ 3881993 w 8089770"/>
              <a:gd name="connsiteY99" fmla="*/ 347809 h 5476581"/>
              <a:gd name="connsiteX100" fmla="*/ 3926871 w 8089770"/>
              <a:gd name="connsiteY100" fmla="*/ 381468 h 5476581"/>
              <a:gd name="connsiteX101" fmla="*/ 3943701 w 8089770"/>
              <a:gd name="connsiteY101" fmla="*/ 398297 h 5476581"/>
              <a:gd name="connsiteX102" fmla="*/ 3966140 w 8089770"/>
              <a:gd name="connsiteY102" fmla="*/ 415127 h 5476581"/>
              <a:gd name="connsiteX103" fmla="*/ 3999799 w 8089770"/>
              <a:gd name="connsiteY103" fmla="*/ 437566 h 5476581"/>
              <a:gd name="connsiteX104" fmla="*/ 4044678 w 8089770"/>
              <a:gd name="connsiteY104" fmla="*/ 471225 h 5476581"/>
              <a:gd name="connsiteX105" fmla="*/ 4067117 w 8089770"/>
              <a:gd name="connsiteY105" fmla="*/ 488054 h 5476581"/>
              <a:gd name="connsiteX106" fmla="*/ 4095166 w 8089770"/>
              <a:gd name="connsiteY106" fmla="*/ 493664 h 5476581"/>
              <a:gd name="connsiteX107" fmla="*/ 4123215 w 8089770"/>
              <a:gd name="connsiteY107" fmla="*/ 521713 h 5476581"/>
              <a:gd name="connsiteX108" fmla="*/ 4140044 w 8089770"/>
              <a:gd name="connsiteY108" fmla="*/ 532933 h 5476581"/>
              <a:gd name="connsiteX109" fmla="*/ 4179313 w 8089770"/>
              <a:gd name="connsiteY109" fmla="*/ 577811 h 5476581"/>
              <a:gd name="connsiteX110" fmla="*/ 4224192 w 8089770"/>
              <a:gd name="connsiteY110" fmla="*/ 645129 h 5476581"/>
              <a:gd name="connsiteX111" fmla="*/ 4252241 w 8089770"/>
              <a:gd name="connsiteY111" fmla="*/ 684398 h 5476581"/>
              <a:gd name="connsiteX112" fmla="*/ 4263460 w 8089770"/>
              <a:gd name="connsiteY112" fmla="*/ 701227 h 5476581"/>
              <a:gd name="connsiteX113" fmla="*/ 4269070 w 8089770"/>
              <a:gd name="connsiteY113" fmla="*/ 718057 h 5476581"/>
              <a:gd name="connsiteX114" fmla="*/ 4285900 w 8089770"/>
              <a:gd name="connsiteY114" fmla="*/ 723666 h 5476581"/>
              <a:gd name="connsiteX115" fmla="*/ 4375657 w 8089770"/>
              <a:gd name="connsiteY115" fmla="*/ 813424 h 5476581"/>
              <a:gd name="connsiteX116" fmla="*/ 4398096 w 8089770"/>
              <a:gd name="connsiteY116" fmla="*/ 835863 h 5476581"/>
              <a:gd name="connsiteX117" fmla="*/ 4454194 w 8089770"/>
              <a:gd name="connsiteY117" fmla="*/ 931230 h 5476581"/>
              <a:gd name="connsiteX118" fmla="*/ 4499073 w 8089770"/>
              <a:gd name="connsiteY118" fmla="*/ 981718 h 5476581"/>
              <a:gd name="connsiteX119" fmla="*/ 4532732 w 8089770"/>
              <a:gd name="connsiteY119" fmla="*/ 1043426 h 5476581"/>
              <a:gd name="connsiteX120" fmla="*/ 4605659 w 8089770"/>
              <a:gd name="connsiteY120" fmla="*/ 1121963 h 5476581"/>
              <a:gd name="connsiteX121" fmla="*/ 4639318 w 8089770"/>
              <a:gd name="connsiteY121" fmla="*/ 1166842 h 5476581"/>
              <a:gd name="connsiteX122" fmla="*/ 4813222 w 8089770"/>
              <a:gd name="connsiteY122" fmla="*/ 1374405 h 5476581"/>
              <a:gd name="connsiteX123" fmla="*/ 4835662 w 8089770"/>
              <a:gd name="connsiteY123" fmla="*/ 1447333 h 5476581"/>
              <a:gd name="connsiteX124" fmla="*/ 4891760 w 8089770"/>
              <a:gd name="connsiteY124" fmla="*/ 1531480 h 5476581"/>
              <a:gd name="connsiteX125" fmla="*/ 4897370 w 8089770"/>
              <a:gd name="connsiteY125" fmla="*/ 1559529 h 5476581"/>
              <a:gd name="connsiteX126" fmla="*/ 4936638 w 8089770"/>
              <a:gd name="connsiteY126" fmla="*/ 1553919 h 5476581"/>
              <a:gd name="connsiteX127" fmla="*/ 4959078 w 8089770"/>
              <a:gd name="connsiteY127" fmla="*/ 1559529 h 5476581"/>
              <a:gd name="connsiteX128" fmla="*/ 5032005 w 8089770"/>
              <a:gd name="connsiteY128" fmla="*/ 1598798 h 5476581"/>
              <a:gd name="connsiteX129" fmla="*/ 5110543 w 8089770"/>
              <a:gd name="connsiteY129" fmla="*/ 1654896 h 5476581"/>
              <a:gd name="connsiteX130" fmla="*/ 5183470 w 8089770"/>
              <a:gd name="connsiteY130" fmla="*/ 1666116 h 5476581"/>
              <a:gd name="connsiteX131" fmla="*/ 5245178 w 8089770"/>
              <a:gd name="connsiteY131" fmla="*/ 1688555 h 5476581"/>
              <a:gd name="connsiteX132" fmla="*/ 5312496 w 8089770"/>
              <a:gd name="connsiteY132" fmla="*/ 1699774 h 5476581"/>
              <a:gd name="connsiteX133" fmla="*/ 5463961 w 8089770"/>
              <a:gd name="connsiteY133" fmla="*/ 1727824 h 5476581"/>
              <a:gd name="connsiteX134" fmla="*/ 5592987 w 8089770"/>
              <a:gd name="connsiteY134" fmla="*/ 1739043 h 5476581"/>
              <a:gd name="connsiteX135" fmla="*/ 5789330 w 8089770"/>
              <a:gd name="connsiteY135" fmla="*/ 1755873 h 5476581"/>
              <a:gd name="connsiteX136" fmla="*/ 6210067 w 8089770"/>
              <a:gd name="connsiteY136" fmla="*/ 1772702 h 5476581"/>
              <a:gd name="connsiteX137" fmla="*/ 6361532 w 8089770"/>
              <a:gd name="connsiteY137" fmla="*/ 1783922 h 5476581"/>
              <a:gd name="connsiteX138" fmla="*/ 6423240 w 8089770"/>
              <a:gd name="connsiteY138" fmla="*/ 1795141 h 5476581"/>
              <a:gd name="connsiteX139" fmla="*/ 6602754 w 8089770"/>
              <a:gd name="connsiteY139" fmla="*/ 1823190 h 5476581"/>
              <a:gd name="connsiteX140" fmla="*/ 6653242 w 8089770"/>
              <a:gd name="connsiteY140" fmla="*/ 1834410 h 5476581"/>
              <a:gd name="connsiteX141" fmla="*/ 6726170 w 8089770"/>
              <a:gd name="connsiteY141" fmla="*/ 1856849 h 5476581"/>
              <a:gd name="connsiteX142" fmla="*/ 6950562 w 8089770"/>
              <a:gd name="connsiteY142" fmla="*/ 1896118 h 5476581"/>
              <a:gd name="connsiteX143" fmla="*/ 7017880 w 8089770"/>
              <a:gd name="connsiteY143" fmla="*/ 1929777 h 5476581"/>
              <a:gd name="connsiteX144" fmla="*/ 7085198 w 8089770"/>
              <a:gd name="connsiteY144" fmla="*/ 1985875 h 5476581"/>
              <a:gd name="connsiteX145" fmla="*/ 7169345 w 8089770"/>
              <a:gd name="connsiteY145" fmla="*/ 2047583 h 5476581"/>
              <a:gd name="connsiteX146" fmla="*/ 7292761 w 8089770"/>
              <a:gd name="connsiteY146" fmla="*/ 2120511 h 5476581"/>
              <a:gd name="connsiteX147" fmla="*/ 7376908 w 8089770"/>
              <a:gd name="connsiteY147" fmla="*/ 2148560 h 5476581"/>
              <a:gd name="connsiteX148" fmla="*/ 7466665 w 8089770"/>
              <a:gd name="connsiteY148" fmla="*/ 2098071 h 5476581"/>
              <a:gd name="connsiteX149" fmla="*/ 7483495 w 8089770"/>
              <a:gd name="connsiteY149" fmla="*/ 2075632 h 5476581"/>
              <a:gd name="connsiteX150" fmla="*/ 7533983 w 8089770"/>
              <a:gd name="connsiteY150" fmla="*/ 2114901 h 5476581"/>
              <a:gd name="connsiteX151" fmla="*/ 7573252 w 8089770"/>
              <a:gd name="connsiteY151" fmla="*/ 2154170 h 5476581"/>
              <a:gd name="connsiteX152" fmla="*/ 7629350 w 8089770"/>
              <a:gd name="connsiteY152" fmla="*/ 2221487 h 5476581"/>
              <a:gd name="connsiteX153" fmla="*/ 7814474 w 8089770"/>
              <a:gd name="connsiteY153" fmla="*/ 2401001 h 5476581"/>
              <a:gd name="connsiteX154" fmla="*/ 7960329 w 8089770"/>
              <a:gd name="connsiteY154" fmla="*/ 2552466 h 5476581"/>
              <a:gd name="connsiteX155" fmla="*/ 7982768 w 8089770"/>
              <a:gd name="connsiteY155" fmla="*/ 2586125 h 5476581"/>
              <a:gd name="connsiteX156" fmla="*/ 8022037 w 8089770"/>
              <a:gd name="connsiteY156" fmla="*/ 2743200 h 5476581"/>
              <a:gd name="connsiteX157" fmla="*/ 8044476 w 8089770"/>
              <a:gd name="connsiteY157" fmla="*/ 2816128 h 5476581"/>
              <a:gd name="connsiteX158" fmla="*/ 8061306 w 8089770"/>
              <a:gd name="connsiteY158" fmla="*/ 2945154 h 5476581"/>
              <a:gd name="connsiteX159" fmla="*/ 8072525 w 8089770"/>
              <a:gd name="connsiteY159" fmla="*/ 2973203 h 5476581"/>
              <a:gd name="connsiteX160" fmla="*/ 8078135 w 8089770"/>
              <a:gd name="connsiteY160" fmla="*/ 3018081 h 5476581"/>
              <a:gd name="connsiteX161" fmla="*/ 8089355 w 8089770"/>
              <a:gd name="connsiteY161" fmla="*/ 3051740 h 5476581"/>
              <a:gd name="connsiteX162" fmla="*/ 8083745 w 8089770"/>
              <a:gd name="connsiteY162" fmla="*/ 3410768 h 5476581"/>
              <a:gd name="connsiteX163" fmla="*/ 8078135 w 8089770"/>
              <a:gd name="connsiteY163" fmla="*/ 3444427 h 5476581"/>
              <a:gd name="connsiteX164" fmla="*/ 8050086 w 8089770"/>
              <a:gd name="connsiteY164" fmla="*/ 3522965 h 5476581"/>
              <a:gd name="connsiteX165" fmla="*/ 8033257 w 8089770"/>
              <a:gd name="connsiteY165" fmla="*/ 3556624 h 5476581"/>
              <a:gd name="connsiteX166" fmla="*/ 8022037 w 8089770"/>
              <a:gd name="connsiteY166" fmla="*/ 3590282 h 5476581"/>
              <a:gd name="connsiteX167" fmla="*/ 7993988 w 8089770"/>
              <a:gd name="connsiteY167" fmla="*/ 3685649 h 5476581"/>
              <a:gd name="connsiteX168" fmla="*/ 7977159 w 8089770"/>
              <a:gd name="connsiteY168" fmla="*/ 3736138 h 5476581"/>
              <a:gd name="connsiteX169" fmla="*/ 7965939 w 8089770"/>
              <a:gd name="connsiteY169" fmla="*/ 3752967 h 5476581"/>
              <a:gd name="connsiteX170" fmla="*/ 7954719 w 8089770"/>
              <a:gd name="connsiteY170" fmla="*/ 3781016 h 5476581"/>
              <a:gd name="connsiteX171" fmla="*/ 7932280 w 8089770"/>
              <a:gd name="connsiteY171" fmla="*/ 3809065 h 5476581"/>
              <a:gd name="connsiteX172" fmla="*/ 7921060 w 8089770"/>
              <a:gd name="connsiteY172" fmla="*/ 3831505 h 5476581"/>
              <a:gd name="connsiteX173" fmla="*/ 7881792 w 8089770"/>
              <a:gd name="connsiteY173" fmla="*/ 3881993 h 5476581"/>
              <a:gd name="connsiteX174" fmla="*/ 7848133 w 8089770"/>
              <a:gd name="connsiteY174" fmla="*/ 3921262 h 5476581"/>
              <a:gd name="connsiteX175" fmla="*/ 7820084 w 8089770"/>
              <a:gd name="connsiteY175" fmla="*/ 3949311 h 5476581"/>
              <a:gd name="connsiteX176" fmla="*/ 7797644 w 8089770"/>
              <a:gd name="connsiteY176" fmla="*/ 3994189 h 5476581"/>
              <a:gd name="connsiteX177" fmla="*/ 7780815 w 8089770"/>
              <a:gd name="connsiteY177" fmla="*/ 4016628 h 5476581"/>
              <a:gd name="connsiteX178" fmla="*/ 7769595 w 8089770"/>
              <a:gd name="connsiteY178" fmla="*/ 4033458 h 5476581"/>
              <a:gd name="connsiteX179" fmla="*/ 7719107 w 8089770"/>
              <a:gd name="connsiteY179" fmla="*/ 4162484 h 5476581"/>
              <a:gd name="connsiteX180" fmla="*/ 7696668 w 8089770"/>
              <a:gd name="connsiteY180" fmla="*/ 4190533 h 5476581"/>
              <a:gd name="connsiteX181" fmla="*/ 7618130 w 8089770"/>
              <a:gd name="connsiteY181" fmla="*/ 4285900 h 5476581"/>
              <a:gd name="connsiteX182" fmla="*/ 7427397 w 8089770"/>
              <a:gd name="connsiteY182" fmla="*/ 4403706 h 5476581"/>
              <a:gd name="connsiteX183" fmla="*/ 7376908 w 8089770"/>
              <a:gd name="connsiteY183" fmla="*/ 4454194 h 5476581"/>
              <a:gd name="connsiteX184" fmla="*/ 7253492 w 8089770"/>
              <a:gd name="connsiteY184" fmla="*/ 4594439 h 5476581"/>
              <a:gd name="connsiteX185" fmla="*/ 7102027 w 8089770"/>
              <a:gd name="connsiteY185" fmla="*/ 4813222 h 5476581"/>
              <a:gd name="connsiteX186" fmla="*/ 7062759 w 8089770"/>
              <a:gd name="connsiteY186" fmla="*/ 4886150 h 5476581"/>
              <a:gd name="connsiteX187" fmla="*/ 6855195 w 8089770"/>
              <a:gd name="connsiteY187" fmla="*/ 5037615 h 5476581"/>
              <a:gd name="connsiteX188" fmla="*/ 6512997 w 8089770"/>
              <a:gd name="connsiteY188" fmla="*/ 5110543 h 5476581"/>
              <a:gd name="connsiteX189" fmla="*/ 6412020 w 8089770"/>
              <a:gd name="connsiteY189" fmla="*/ 5138592 h 5476581"/>
              <a:gd name="connsiteX190" fmla="*/ 6311043 w 8089770"/>
              <a:gd name="connsiteY190" fmla="*/ 5149811 h 5476581"/>
              <a:gd name="connsiteX191" fmla="*/ 6052992 w 8089770"/>
              <a:gd name="connsiteY191" fmla="*/ 5189080 h 5476581"/>
              <a:gd name="connsiteX192" fmla="*/ 5727622 w 8089770"/>
              <a:gd name="connsiteY192" fmla="*/ 5267617 h 5476581"/>
              <a:gd name="connsiteX193" fmla="*/ 5665914 w 8089770"/>
              <a:gd name="connsiteY193" fmla="*/ 5295666 h 5476581"/>
              <a:gd name="connsiteX194" fmla="*/ 5604206 w 8089770"/>
              <a:gd name="connsiteY194" fmla="*/ 5329325 h 5476581"/>
              <a:gd name="connsiteX195" fmla="*/ 5486400 w 8089770"/>
              <a:gd name="connsiteY195" fmla="*/ 5351765 h 5476581"/>
              <a:gd name="connsiteX196" fmla="*/ 5290057 w 8089770"/>
              <a:gd name="connsiteY196" fmla="*/ 5385424 h 5476581"/>
              <a:gd name="connsiteX197" fmla="*/ 5026395 w 8089770"/>
              <a:gd name="connsiteY197" fmla="*/ 5447132 h 5476581"/>
              <a:gd name="connsiteX198" fmla="*/ 4442975 w 8089770"/>
              <a:gd name="connsiteY198" fmla="*/ 5458351 h 5476581"/>
              <a:gd name="connsiteX199" fmla="*/ 3893213 w 8089770"/>
              <a:gd name="connsiteY199" fmla="*/ 5463961 h 5476581"/>
              <a:gd name="connsiteX200" fmla="*/ 3781016 w 8089770"/>
              <a:gd name="connsiteY200" fmla="*/ 5435912 h 5476581"/>
              <a:gd name="connsiteX201" fmla="*/ 3696869 w 8089770"/>
              <a:gd name="connsiteY201" fmla="*/ 5419082 h 5476581"/>
              <a:gd name="connsiteX202" fmla="*/ 3657600 w 8089770"/>
              <a:gd name="connsiteY202" fmla="*/ 5396643 h 5476581"/>
              <a:gd name="connsiteX203" fmla="*/ 3545404 w 8089770"/>
              <a:gd name="connsiteY203" fmla="*/ 5368594 h 5476581"/>
              <a:gd name="connsiteX204" fmla="*/ 2709541 w 8089770"/>
              <a:gd name="connsiteY204" fmla="*/ 5334935 h 5476581"/>
              <a:gd name="connsiteX205" fmla="*/ 2294415 w 8089770"/>
              <a:gd name="connsiteY205" fmla="*/ 5312496 h 5476581"/>
              <a:gd name="connsiteX206" fmla="*/ 2041973 w 8089770"/>
              <a:gd name="connsiteY206" fmla="*/ 5306886 h 5476581"/>
              <a:gd name="connsiteX207" fmla="*/ 1924167 w 8089770"/>
              <a:gd name="connsiteY207" fmla="*/ 5295666 h 5476581"/>
              <a:gd name="connsiteX208" fmla="*/ 1374405 w 8089770"/>
              <a:gd name="connsiteY208" fmla="*/ 5273227 h 5476581"/>
              <a:gd name="connsiteX209" fmla="*/ 1284648 w 8089770"/>
              <a:gd name="connsiteY209" fmla="*/ 5183470 h 5476581"/>
              <a:gd name="connsiteX210" fmla="*/ 1256599 w 8089770"/>
              <a:gd name="connsiteY210" fmla="*/ 5155421 h 5476581"/>
              <a:gd name="connsiteX211" fmla="*/ 1222940 w 8089770"/>
              <a:gd name="connsiteY211" fmla="*/ 5132982 h 5476581"/>
              <a:gd name="connsiteX212" fmla="*/ 1178062 w 8089770"/>
              <a:gd name="connsiteY212" fmla="*/ 5104933 h 5476581"/>
              <a:gd name="connsiteX213" fmla="*/ 1105134 w 8089770"/>
              <a:gd name="connsiteY213" fmla="*/ 4964687 h 5476581"/>
              <a:gd name="connsiteX214" fmla="*/ 1026597 w 8089770"/>
              <a:gd name="connsiteY214" fmla="*/ 4768344 h 5476581"/>
              <a:gd name="connsiteX215" fmla="*/ 1015377 w 8089770"/>
              <a:gd name="connsiteY215" fmla="*/ 4706636 h 5476581"/>
              <a:gd name="connsiteX216" fmla="*/ 998548 w 8089770"/>
              <a:gd name="connsiteY216" fmla="*/ 4684197 h 5476581"/>
              <a:gd name="connsiteX217" fmla="*/ 970498 w 8089770"/>
              <a:gd name="connsiteY217" fmla="*/ 4611269 h 5476581"/>
              <a:gd name="connsiteX218" fmla="*/ 953669 w 8089770"/>
              <a:gd name="connsiteY218" fmla="*/ 4504682 h 5476581"/>
              <a:gd name="connsiteX219" fmla="*/ 942449 w 8089770"/>
              <a:gd name="connsiteY219" fmla="*/ 4386876 h 5476581"/>
              <a:gd name="connsiteX220" fmla="*/ 931230 w 8089770"/>
              <a:gd name="connsiteY220" fmla="*/ 3915652 h 5476581"/>
              <a:gd name="connsiteX221" fmla="*/ 914400 w 8089770"/>
              <a:gd name="connsiteY221" fmla="*/ 3893212 h 5476581"/>
              <a:gd name="connsiteX222" fmla="*/ 852692 w 8089770"/>
              <a:gd name="connsiteY222" fmla="*/ 3837114 h 5476581"/>
              <a:gd name="connsiteX223" fmla="*/ 729276 w 8089770"/>
              <a:gd name="connsiteY223" fmla="*/ 3775406 h 5476581"/>
              <a:gd name="connsiteX224" fmla="*/ 690008 w 8089770"/>
              <a:gd name="connsiteY224" fmla="*/ 3741747 h 5476581"/>
              <a:gd name="connsiteX225" fmla="*/ 611470 w 8089770"/>
              <a:gd name="connsiteY225" fmla="*/ 3674430 h 5476581"/>
              <a:gd name="connsiteX226" fmla="*/ 504884 w 8089770"/>
              <a:gd name="connsiteY226" fmla="*/ 3573453 h 5476581"/>
              <a:gd name="connsiteX227" fmla="*/ 403907 w 8089770"/>
              <a:gd name="connsiteY227" fmla="*/ 3478086 h 5476581"/>
              <a:gd name="connsiteX228" fmla="*/ 325370 w 8089770"/>
              <a:gd name="connsiteY228" fmla="*/ 3438817 h 5476581"/>
              <a:gd name="connsiteX229" fmla="*/ 258052 w 8089770"/>
              <a:gd name="connsiteY229" fmla="*/ 3393939 h 5476581"/>
              <a:gd name="connsiteX230" fmla="*/ 241222 w 8089770"/>
              <a:gd name="connsiteY230" fmla="*/ 3371500 h 5476581"/>
              <a:gd name="connsiteX231" fmla="*/ 117806 w 8089770"/>
              <a:gd name="connsiteY231" fmla="*/ 3203205 h 5476581"/>
              <a:gd name="connsiteX232" fmla="*/ 72928 w 8089770"/>
              <a:gd name="connsiteY232" fmla="*/ 3085399 h 5476581"/>
              <a:gd name="connsiteX233" fmla="*/ 56098 w 8089770"/>
              <a:gd name="connsiteY233" fmla="*/ 3068570 h 5476581"/>
              <a:gd name="connsiteX234" fmla="*/ 39269 w 8089770"/>
              <a:gd name="connsiteY234" fmla="*/ 3040520 h 5476581"/>
              <a:gd name="connsiteX235" fmla="*/ 22440 w 8089770"/>
              <a:gd name="connsiteY235" fmla="*/ 3023691 h 5476581"/>
              <a:gd name="connsiteX236" fmla="*/ 0 w 8089770"/>
              <a:gd name="connsiteY236" fmla="*/ 2995642 h 5476581"/>
              <a:gd name="connsiteX237" fmla="*/ 11220 w 8089770"/>
              <a:gd name="connsiteY237" fmla="*/ 2664663 h 5476581"/>
              <a:gd name="connsiteX238" fmla="*/ 28049 w 8089770"/>
              <a:gd name="connsiteY238" fmla="*/ 2569296 h 5476581"/>
              <a:gd name="connsiteX239" fmla="*/ 44879 w 8089770"/>
              <a:gd name="connsiteY239" fmla="*/ 2552466 h 5476581"/>
              <a:gd name="connsiteX240" fmla="*/ 50489 w 8089770"/>
              <a:gd name="connsiteY240" fmla="*/ 2496368 h 5476581"/>
              <a:gd name="connsiteX241" fmla="*/ 78538 w 8089770"/>
              <a:gd name="connsiteY241" fmla="*/ 2423441 h 5476581"/>
              <a:gd name="connsiteX242" fmla="*/ 100977 w 8089770"/>
              <a:gd name="connsiteY242" fmla="*/ 2372952 h 5476581"/>
              <a:gd name="connsiteX243" fmla="*/ 123416 w 8089770"/>
              <a:gd name="connsiteY243" fmla="*/ 2333684 h 5476581"/>
              <a:gd name="connsiteX244" fmla="*/ 129026 w 8089770"/>
              <a:gd name="connsiteY244" fmla="*/ 2305635 h 5476581"/>
              <a:gd name="connsiteX245" fmla="*/ 140246 w 8089770"/>
              <a:gd name="connsiteY245" fmla="*/ 2288805 h 5476581"/>
              <a:gd name="connsiteX246" fmla="*/ 157075 w 8089770"/>
              <a:gd name="connsiteY246" fmla="*/ 2255146 h 5476581"/>
              <a:gd name="connsiteX247" fmla="*/ 179514 w 8089770"/>
              <a:gd name="connsiteY247" fmla="*/ 2204658 h 5476581"/>
              <a:gd name="connsiteX248" fmla="*/ 185124 w 8089770"/>
              <a:gd name="connsiteY248" fmla="*/ 2182219 h 5476581"/>
              <a:gd name="connsiteX249" fmla="*/ 218783 w 8089770"/>
              <a:gd name="connsiteY249" fmla="*/ 2154170 h 5476581"/>
              <a:gd name="connsiteX250" fmla="*/ 241222 w 8089770"/>
              <a:gd name="connsiteY250" fmla="*/ 2120511 h 5476581"/>
              <a:gd name="connsiteX251" fmla="*/ 269271 w 8089770"/>
              <a:gd name="connsiteY251" fmla="*/ 2058803 h 547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8089770" h="5476581">
                <a:moveTo>
                  <a:pt x="269271" y="2058803"/>
                </a:moveTo>
                <a:cubicBezTo>
                  <a:pt x="267971" y="2049699"/>
                  <a:pt x="263721" y="2010323"/>
                  <a:pt x="258052" y="1997095"/>
                </a:cubicBezTo>
                <a:cubicBezTo>
                  <a:pt x="255396" y="1990898"/>
                  <a:pt x="250572" y="1985875"/>
                  <a:pt x="246832" y="1980265"/>
                </a:cubicBezTo>
                <a:cubicBezTo>
                  <a:pt x="248702" y="1920427"/>
                  <a:pt x="249026" y="1860521"/>
                  <a:pt x="252442" y="1800751"/>
                </a:cubicBezTo>
                <a:cubicBezTo>
                  <a:pt x="253008" y="1790838"/>
                  <a:pt x="266281" y="1768210"/>
                  <a:pt x="269271" y="1761482"/>
                </a:cubicBezTo>
                <a:cubicBezTo>
                  <a:pt x="273361" y="1752280"/>
                  <a:pt x="277050" y="1742897"/>
                  <a:pt x="280491" y="1733433"/>
                </a:cubicBezTo>
                <a:cubicBezTo>
                  <a:pt x="284533" y="1722318"/>
                  <a:pt x="287669" y="1710889"/>
                  <a:pt x="291711" y="1699774"/>
                </a:cubicBezTo>
                <a:cubicBezTo>
                  <a:pt x="295152" y="1690310"/>
                  <a:pt x="300037" y="1681370"/>
                  <a:pt x="302930" y="1671725"/>
                </a:cubicBezTo>
                <a:cubicBezTo>
                  <a:pt x="305670" y="1662592"/>
                  <a:pt x="303909" y="1652011"/>
                  <a:pt x="308540" y="1643676"/>
                </a:cubicBezTo>
                <a:cubicBezTo>
                  <a:pt x="313677" y="1634429"/>
                  <a:pt x="325111" y="1630038"/>
                  <a:pt x="330979" y="1621237"/>
                </a:cubicBezTo>
                <a:cubicBezTo>
                  <a:pt x="340257" y="1607321"/>
                  <a:pt x="346831" y="1591732"/>
                  <a:pt x="353419" y="1576359"/>
                </a:cubicBezTo>
                <a:cubicBezTo>
                  <a:pt x="361752" y="1556915"/>
                  <a:pt x="360939" y="1540789"/>
                  <a:pt x="375858" y="1525870"/>
                </a:cubicBezTo>
                <a:cubicBezTo>
                  <a:pt x="380625" y="1521103"/>
                  <a:pt x="387077" y="1518391"/>
                  <a:pt x="392687" y="1514651"/>
                </a:cubicBezTo>
                <a:cubicBezTo>
                  <a:pt x="394557" y="1507171"/>
                  <a:pt x="395260" y="1499298"/>
                  <a:pt x="398297" y="1492211"/>
                </a:cubicBezTo>
                <a:cubicBezTo>
                  <a:pt x="405202" y="1476099"/>
                  <a:pt x="435619" y="1447391"/>
                  <a:pt x="443176" y="1441723"/>
                </a:cubicBezTo>
                <a:cubicBezTo>
                  <a:pt x="450656" y="1436113"/>
                  <a:pt x="459004" y="1431504"/>
                  <a:pt x="465615" y="1424893"/>
                </a:cubicBezTo>
                <a:cubicBezTo>
                  <a:pt x="470382" y="1420126"/>
                  <a:pt x="472068" y="1412831"/>
                  <a:pt x="476835" y="1408064"/>
                </a:cubicBezTo>
                <a:cubicBezTo>
                  <a:pt x="540863" y="1344038"/>
                  <a:pt x="452440" y="1449778"/>
                  <a:pt x="521713" y="1363186"/>
                </a:cubicBezTo>
                <a:cubicBezTo>
                  <a:pt x="535628" y="1321440"/>
                  <a:pt x="514268" y="1377157"/>
                  <a:pt x="549762" y="1323917"/>
                </a:cubicBezTo>
                <a:cubicBezTo>
                  <a:pt x="555348" y="1315538"/>
                  <a:pt x="556092" y="1304671"/>
                  <a:pt x="560982" y="1295868"/>
                </a:cubicBezTo>
                <a:cubicBezTo>
                  <a:pt x="565523" y="1287695"/>
                  <a:pt x="572201" y="1280908"/>
                  <a:pt x="577811" y="1273428"/>
                </a:cubicBezTo>
                <a:cubicBezTo>
                  <a:pt x="598497" y="1190689"/>
                  <a:pt x="576268" y="1265809"/>
                  <a:pt x="611470" y="1183671"/>
                </a:cubicBezTo>
                <a:cubicBezTo>
                  <a:pt x="639339" y="1118643"/>
                  <a:pt x="602009" y="1181033"/>
                  <a:pt x="645129" y="1116354"/>
                </a:cubicBezTo>
                <a:cubicBezTo>
                  <a:pt x="648362" y="1106654"/>
                  <a:pt x="658012" y="1076606"/>
                  <a:pt x="661959" y="1071475"/>
                </a:cubicBezTo>
                <a:cubicBezTo>
                  <a:pt x="685362" y="1041052"/>
                  <a:pt x="702325" y="1029981"/>
                  <a:pt x="729276" y="1009767"/>
                </a:cubicBezTo>
                <a:cubicBezTo>
                  <a:pt x="731146" y="1002287"/>
                  <a:pt x="729950" y="993251"/>
                  <a:pt x="734886" y="987328"/>
                </a:cubicBezTo>
                <a:cubicBezTo>
                  <a:pt x="740240" y="980904"/>
                  <a:pt x="750234" y="980540"/>
                  <a:pt x="757325" y="976108"/>
                </a:cubicBezTo>
                <a:cubicBezTo>
                  <a:pt x="792465" y="954146"/>
                  <a:pt x="766027" y="963564"/>
                  <a:pt x="802204" y="948059"/>
                </a:cubicBezTo>
                <a:cubicBezTo>
                  <a:pt x="826492" y="937649"/>
                  <a:pt x="814415" y="948141"/>
                  <a:pt x="841473" y="931230"/>
                </a:cubicBezTo>
                <a:cubicBezTo>
                  <a:pt x="849402" y="926275"/>
                  <a:pt x="856133" y="919586"/>
                  <a:pt x="863912" y="914400"/>
                </a:cubicBezTo>
                <a:cubicBezTo>
                  <a:pt x="872984" y="908352"/>
                  <a:pt x="882611" y="903181"/>
                  <a:pt x="891961" y="897571"/>
                </a:cubicBezTo>
                <a:cubicBezTo>
                  <a:pt x="893831" y="891961"/>
                  <a:pt x="893390" y="884922"/>
                  <a:pt x="897571" y="880741"/>
                </a:cubicBezTo>
                <a:cubicBezTo>
                  <a:pt x="901752" y="876560"/>
                  <a:pt x="909480" y="878412"/>
                  <a:pt x="914400" y="875132"/>
                </a:cubicBezTo>
                <a:cubicBezTo>
                  <a:pt x="921001" y="870731"/>
                  <a:pt x="925620" y="863912"/>
                  <a:pt x="931230" y="858302"/>
                </a:cubicBezTo>
                <a:cubicBezTo>
                  <a:pt x="934970" y="850822"/>
                  <a:pt x="937007" y="842212"/>
                  <a:pt x="942449" y="835863"/>
                </a:cubicBezTo>
                <a:cubicBezTo>
                  <a:pt x="948534" y="828764"/>
                  <a:pt x="959454" y="826641"/>
                  <a:pt x="964889" y="819033"/>
                </a:cubicBezTo>
                <a:cubicBezTo>
                  <a:pt x="999969" y="769921"/>
                  <a:pt x="925947" y="823323"/>
                  <a:pt x="998548" y="779765"/>
                </a:cubicBezTo>
                <a:cubicBezTo>
                  <a:pt x="1004158" y="772285"/>
                  <a:pt x="1009220" y="764362"/>
                  <a:pt x="1015377" y="757325"/>
                </a:cubicBezTo>
                <a:cubicBezTo>
                  <a:pt x="1022342" y="749364"/>
                  <a:pt x="1031668" y="743494"/>
                  <a:pt x="1037816" y="734886"/>
                </a:cubicBezTo>
                <a:cubicBezTo>
                  <a:pt x="1041253" y="730074"/>
                  <a:pt x="1039245" y="722238"/>
                  <a:pt x="1043426" y="718057"/>
                </a:cubicBezTo>
                <a:cubicBezTo>
                  <a:pt x="1049339" y="712144"/>
                  <a:pt x="1058604" y="710986"/>
                  <a:pt x="1065865" y="706837"/>
                </a:cubicBezTo>
                <a:cubicBezTo>
                  <a:pt x="1071719" y="703492"/>
                  <a:pt x="1077085" y="699357"/>
                  <a:pt x="1082695" y="695617"/>
                </a:cubicBezTo>
                <a:cubicBezTo>
                  <a:pt x="1104414" y="663037"/>
                  <a:pt x="1082263" y="691590"/>
                  <a:pt x="1127573" y="656349"/>
                </a:cubicBezTo>
                <a:cubicBezTo>
                  <a:pt x="1201353" y="598965"/>
                  <a:pt x="1083512" y="679580"/>
                  <a:pt x="1166842" y="628300"/>
                </a:cubicBezTo>
                <a:cubicBezTo>
                  <a:pt x="1184068" y="617699"/>
                  <a:pt x="1198142" y="601037"/>
                  <a:pt x="1217330" y="594641"/>
                </a:cubicBezTo>
                <a:lnTo>
                  <a:pt x="1267819" y="577811"/>
                </a:lnTo>
                <a:cubicBezTo>
                  <a:pt x="1273429" y="570331"/>
                  <a:pt x="1276572" y="560083"/>
                  <a:pt x="1284648" y="555372"/>
                </a:cubicBezTo>
                <a:cubicBezTo>
                  <a:pt x="1299971" y="546434"/>
                  <a:pt x="1335136" y="538543"/>
                  <a:pt x="1335136" y="538543"/>
                </a:cubicBezTo>
                <a:cubicBezTo>
                  <a:pt x="1340746" y="534803"/>
                  <a:pt x="1346112" y="530668"/>
                  <a:pt x="1351966" y="527323"/>
                </a:cubicBezTo>
                <a:cubicBezTo>
                  <a:pt x="1359227" y="523174"/>
                  <a:pt x="1367314" y="520535"/>
                  <a:pt x="1374405" y="516103"/>
                </a:cubicBezTo>
                <a:cubicBezTo>
                  <a:pt x="1382333" y="511148"/>
                  <a:pt x="1388057" y="502469"/>
                  <a:pt x="1396844" y="499274"/>
                </a:cubicBezTo>
                <a:cubicBezTo>
                  <a:pt x="1409270" y="494755"/>
                  <a:pt x="1423023" y="495534"/>
                  <a:pt x="1436113" y="493664"/>
                </a:cubicBezTo>
                <a:cubicBezTo>
                  <a:pt x="1484012" y="445765"/>
                  <a:pt x="1429533" y="498890"/>
                  <a:pt x="1492211" y="443176"/>
                </a:cubicBezTo>
                <a:cubicBezTo>
                  <a:pt x="1498141" y="437905"/>
                  <a:pt x="1502238" y="430428"/>
                  <a:pt x="1509041" y="426346"/>
                </a:cubicBezTo>
                <a:cubicBezTo>
                  <a:pt x="1521252" y="419019"/>
                  <a:pt x="1535807" y="416336"/>
                  <a:pt x="1548309" y="409517"/>
                </a:cubicBezTo>
                <a:cubicBezTo>
                  <a:pt x="1556517" y="405040"/>
                  <a:pt x="1562820" y="397642"/>
                  <a:pt x="1570749" y="392687"/>
                </a:cubicBezTo>
                <a:cubicBezTo>
                  <a:pt x="1577840" y="388255"/>
                  <a:pt x="1586097" y="385900"/>
                  <a:pt x="1593188" y="381468"/>
                </a:cubicBezTo>
                <a:cubicBezTo>
                  <a:pt x="1601117" y="376513"/>
                  <a:pt x="1607698" y="369593"/>
                  <a:pt x="1615627" y="364638"/>
                </a:cubicBezTo>
                <a:cubicBezTo>
                  <a:pt x="1622719" y="360206"/>
                  <a:pt x="1630975" y="357851"/>
                  <a:pt x="1638067" y="353419"/>
                </a:cubicBezTo>
                <a:cubicBezTo>
                  <a:pt x="1645996" y="348464"/>
                  <a:pt x="1651962" y="340386"/>
                  <a:pt x="1660506" y="336589"/>
                </a:cubicBezTo>
                <a:cubicBezTo>
                  <a:pt x="1669219" y="332716"/>
                  <a:pt x="1679205" y="332849"/>
                  <a:pt x="1688555" y="330979"/>
                </a:cubicBezTo>
                <a:cubicBezTo>
                  <a:pt x="1694165" y="327239"/>
                  <a:pt x="1700205" y="324076"/>
                  <a:pt x="1705384" y="319760"/>
                </a:cubicBezTo>
                <a:cubicBezTo>
                  <a:pt x="1711479" y="314681"/>
                  <a:pt x="1715326" y="306866"/>
                  <a:pt x="1722214" y="302930"/>
                </a:cubicBezTo>
                <a:cubicBezTo>
                  <a:pt x="1728908" y="299105"/>
                  <a:pt x="1737434" y="300027"/>
                  <a:pt x="1744653" y="297320"/>
                </a:cubicBezTo>
                <a:cubicBezTo>
                  <a:pt x="1752483" y="294384"/>
                  <a:pt x="1759406" y="289395"/>
                  <a:pt x="1767092" y="286101"/>
                </a:cubicBezTo>
                <a:cubicBezTo>
                  <a:pt x="1772527" y="283772"/>
                  <a:pt x="1778312" y="282361"/>
                  <a:pt x="1783922" y="280491"/>
                </a:cubicBezTo>
                <a:cubicBezTo>
                  <a:pt x="1791402" y="274881"/>
                  <a:pt x="1798582" y="268848"/>
                  <a:pt x="1806361" y="263662"/>
                </a:cubicBezTo>
                <a:cubicBezTo>
                  <a:pt x="1815433" y="257614"/>
                  <a:pt x="1825803" y="253526"/>
                  <a:pt x="1834410" y="246832"/>
                </a:cubicBezTo>
                <a:cubicBezTo>
                  <a:pt x="1842760" y="240338"/>
                  <a:pt x="1848048" y="230261"/>
                  <a:pt x="1856849" y="224393"/>
                </a:cubicBezTo>
                <a:cubicBezTo>
                  <a:pt x="1874868" y="212380"/>
                  <a:pt x="1898224" y="210952"/>
                  <a:pt x="1918557" y="207563"/>
                </a:cubicBezTo>
                <a:cubicBezTo>
                  <a:pt x="1935387" y="196344"/>
                  <a:pt x="1949598" y="179462"/>
                  <a:pt x="1969046" y="173905"/>
                </a:cubicBezTo>
                <a:lnTo>
                  <a:pt x="2008314" y="162685"/>
                </a:lnTo>
                <a:cubicBezTo>
                  <a:pt x="2023213" y="158712"/>
                  <a:pt x="2038755" y="156879"/>
                  <a:pt x="2053193" y="151465"/>
                </a:cubicBezTo>
                <a:cubicBezTo>
                  <a:pt x="2068853" y="145592"/>
                  <a:pt x="2082698" y="135614"/>
                  <a:pt x="2098071" y="129026"/>
                </a:cubicBezTo>
                <a:cubicBezTo>
                  <a:pt x="2108941" y="124367"/>
                  <a:pt x="2120426" y="121284"/>
                  <a:pt x="2131730" y="117806"/>
                </a:cubicBezTo>
                <a:cubicBezTo>
                  <a:pt x="2153480" y="111114"/>
                  <a:pt x="2194431" y="99963"/>
                  <a:pt x="2215878" y="95367"/>
                </a:cubicBezTo>
                <a:cubicBezTo>
                  <a:pt x="2227000" y="92984"/>
                  <a:pt x="2238414" y="92140"/>
                  <a:pt x="2249536" y="89757"/>
                </a:cubicBezTo>
                <a:cubicBezTo>
                  <a:pt x="2264614" y="86526"/>
                  <a:pt x="2279588" y="82774"/>
                  <a:pt x="2294415" y="78538"/>
                </a:cubicBezTo>
                <a:cubicBezTo>
                  <a:pt x="2305787" y="75289"/>
                  <a:pt x="2316562" y="70027"/>
                  <a:pt x="2328074" y="67318"/>
                </a:cubicBezTo>
                <a:cubicBezTo>
                  <a:pt x="2387757" y="53275"/>
                  <a:pt x="2439099" y="51167"/>
                  <a:pt x="2501978" y="44879"/>
                </a:cubicBezTo>
                <a:cubicBezTo>
                  <a:pt x="2587710" y="23445"/>
                  <a:pt x="2524894" y="36774"/>
                  <a:pt x="2664663" y="22439"/>
                </a:cubicBezTo>
                <a:cubicBezTo>
                  <a:pt x="2860151" y="2389"/>
                  <a:pt x="2671472" y="16927"/>
                  <a:pt x="2950763" y="0"/>
                </a:cubicBezTo>
                <a:cubicBezTo>
                  <a:pt x="2972421" y="2166"/>
                  <a:pt x="3131749" y="14392"/>
                  <a:pt x="3186376" y="28049"/>
                </a:cubicBezTo>
                <a:cubicBezTo>
                  <a:pt x="3201447" y="31817"/>
                  <a:pt x="3212659" y="43069"/>
                  <a:pt x="3225644" y="50489"/>
                </a:cubicBezTo>
                <a:cubicBezTo>
                  <a:pt x="3232905" y="54638"/>
                  <a:pt x="3240397" y="58414"/>
                  <a:pt x="3248084" y="61708"/>
                </a:cubicBezTo>
                <a:cubicBezTo>
                  <a:pt x="3270124" y="71153"/>
                  <a:pt x="3266818" y="64014"/>
                  <a:pt x="3292962" y="78538"/>
                </a:cubicBezTo>
                <a:cubicBezTo>
                  <a:pt x="3301135" y="83079"/>
                  <a:pt x="3306890" y="91498"/>
                  <a:pt x="3315402" y="95367"/>
                </a:cubicBezTo>
                <a:cubicBezTo>
                  <a:pt x="3327795" y="101000"/>
                  <a:pt x="3341463" y="103285"/>
                  <a:pt x="3354670" y="106587"/>
                </a:cubicBezTo>
                <a:cubicBezTo>
                  <a:pt x="3371395" y="110768"/>
                  <a:pt x="3388434" y="113625"/>
                  <a:pt x="3405159" y="117806"/>
                </a:cubicBezTo>
                <a:cubicBezTo>
                  <a:pt x="3410896" y="119240"/>
                  <a:pt x="3416165" y="122388"/>
                  <a:pt x="3421988" y="123416"/>
                </a:cubicBezTo>
                <a:cubicBezTo>
                  <a:pt x="3448030" y="128012"/>
                  <a:pt x="3474346" y="130896"/>
                  <a:pt x="3500525" y="134636"/>
                </a:cubicBezTo>
                <a:cubicBezTo>
                  <a:pt x="3535095" y="157680"/>
                  <a:pt x="3496876" y="135288"/>
                  <a:pt x="3545404" y="151465"/>
                </a:cubicBezTo>
                <a:cubicBezTo>
                  <a:pt x="3553337" y="154110"/>
                  <a:pt x="3560157" y="159391"/>
                  <a:pt x="3567843" y="162685"/>
                </a:cubicBezTo>
                <a:cubicBezTo>
                  <a:pt x="3573278" y="165014"/>
                  <a:pt x="3579384" y="165650"/>
                  <a:pt x="3584673" y="168295"/>
                </a:cubicBezTo>
                <a:cubicBezTo>
                  <a:pt x="3590703" y="171310"/>
                  <a:pt x="3595006" y="177710"/>
                  <a:pt x="3601502" y="179514"/>
                </a:cubicBezTo>
                <a:cubicBezTo>
                  <a:pt x="3629063" y="187170"/>
                  <a:pt x="3685649" y="196344"/>
                  <a:pt x="3685649" y="196344"/>
                </a:cubicBezTo>
                <a:cubicBezTo>
                  <a:pt x="3693129" y="201954"/>
                  <a:pt x="3700160" y="208218"/>
                  <a:pt x="3708089" y="213173"/>
                </a:cubicBezTo>
                <a:cubicBezTo>
                  <a:pt x="3743217" y="235127"/>
                  <a:pt x="3748996" y="219098"/>
                  <a:pt x="3786626" y="269271"/>
                </a:cubicBezTo>
                <a:cubicBezTo>
                  <a:pt x="3808473" y="298401"/>
                  <a:pt x="3795093" y="287530"/>
                  <a:pt x="3825895" y="302930"/>
                </a:cubicBezTo>
                <a:cubicBezTo>
                  <a:pt x="3869344" y="346381"/>
                  <a:pt x="3847602" y="336345"/>
                  <a:pt x="3881993" y="347809"/>
                </a:cubicBezTo>
                <a:cubicBezTo>
                  <a:pt x="3903027" y="389874"/>
                  <a:pt x="3878881" y="354807"/>
                  <a:pt x="3926871" y="381468"/>
                </a:cubicBezTo>
                <a:cubicBezTo>
                  <a:pt x="3933806" y="385321"/>
                  <a:pt x="3937677" y="393134"/>
                  <a:pt x="3943701" y="398297"/>
                </a:cubicBezTo>
                <a:cubicBezTo>
                  <a:pt x="3950800" y="404382"/>
                  <a:pt x="3958480" y="409765"/>
                  <a:pt x="3966140" y="415127"/>
                </a:cubicBezTo>
                <a:cubicBezTo>
                  <a:pt x="3977187" y="422860"/>
                  <a:pt x="3990264" y="428031"/>
                  <a:pt x="3999799" y="437566"/>
                </a:cubicBezTo>
                <a:cubicBezTo>
                  <a:pt x="4029411" y="467176"/>
                  <a:pt x="4002856" y="443343"/>
                  <a:pt x="4044678" y="471225"/>
                </a:cubicBezTo>
                <a:cubicBezTo>
                  <a:pt x="4052457" y="476411"/>
                  <a:pt x="4058573" y="484257"/>
                  <a:pt x="4067117" y="488054"/>
                </a:cubicBezTo>
                <a:cubicBezTo>
                  <a:pt x="4075830" y="491926"/>
                  <a:pt x="4085816" y="491794"/>
                  <a:pt x="4095166" y="493664"/>
                </a:cubicBezTo>
                <a:cubicBezTo>
                  <a:pt x="4140043" y="523584"/>
                  <a:pt x="4085816" y="484314"/>
                  <a:pt x="4123215" y="521713"/>
                </a:cubicBezTo>
                <a:cubicBezTo>
                  <a:pt x="4127982" y="526480"/>
                  <a:pt x="4134434" y="529193"/>
                  <a:pt x="4140044" y="532933"/>
                </a:cubicBezTo>
                <a:cubicBezTo>
                  <a:pt x="4184134" y="606414"/>
                  <a:pt x="4128901" y="522358"/>
                  <a:pt x="4179313" y="577811"/>
                </a:cubicBezTo>
                <a:cubicBezTo>
                  <a:pt x="4220939" y="623600"/>
                  <a:pt x="4203290" y="608550"/>
                  <a:pt x="4224192" y="645129"/>
                </a:cubicBezTo>
                <a:cubicBezTo>
                  <a:pt x="4231754" y="658363"/>
                  <a:pt x="4243628" y="672340"/>
                  <a:pt x="4252241" y="684398"/>
                </a:cubicBezTo>
                <a:cubicBezTo>
                  <a:pt x="4256160" y="689884"/>
                  <a:pt x="4260445" y="695197"/>
                  <a:pt x="4263460" y="701227"/>
                </a:cubicBezTo>
                <a:cubicBezTo>
                  <a:pt x="4266105" y="706516"/>
                  <a:pt x="4264888" y="713876"/>
                  <a:pt x="4269070" y="718057"/>
                </a:cubicBezTo>
                <a:cubicBezTo>
                  <a:pt x="4273251" y="722238"/>
                  <a:pt x="4280290" y="721796"/>
                  <a:pt x="4285900" y="723666"/>
                </a:cubicBezTo>
                <a:lnTo>
                  <a:pt x="4375657" y="813424"/>
                </a:lnTo>
                <a:cubicBezTo>
                  <a:pt x="4383137" y="820904"/>
                  <a:pt x="4393365" y="826402"/>
                  <a:pt x="4398096" y="835863"/>
                </a:cubicBezTo>
                <a:cubicBezTo>
                  <a:pt x="4418929" y="877529"/>
                  <a:pt x="4424140" y="892589"/>
                  <a:pt x="4454194" y="931230"/>
                </a:cubicBezTo>
                <a:cubicBezTo>
                  <a:pt x="4468018" y="949004"/>
                  <a:pt x="4486160" y="963271"/>
                  <a:pt x="4499073" y="981718"/>
                </a:cubicBezTo>
                <a:cubicBezTo>
                  <a:pt x="4512509" y="1000913"/>
                  <a:pt x="4518555" y="1024772"/>
                  <a:pt x="4532732" y="1043426"/>
                </a:cubicBezTo>
                <a:cubicBezTo>
                  <a:pt x="4554349" y="1071869"/>
                  <a:pt x="4582309" y="1094926"/>
                  <a:pt x="4605659" y="1121963"/>
                </a:cubicBezTo>
                <a:cubicBezTo>
                  <a:pt x="4617881" y="1136115"/>
                  <a:pt x="4627291" y="1152524"/>
                  <a:pt x="4639318" y="1166842"/>
                </a:cubicBezTo>
                <a:cubicBezTo>
                  <a:pt x="4866374" y="1437148"/>
                  <a:pt x="4571332" y="1072044"/>
                  <a:pt x="4813222" y="1374405"/>
                </a:cubicBezTo>
                <a:cubicBezTo>
                  <a:pt x="4820702" y="1398714"/>
                  <a:pt x="4826032" y="1423793"/>
                  <a:pt x="4835662" y="1447333"/>
                </a:cubicBezTo>
                <a:cubicBezTo>
                  <a:pt x="4852605" y="1488750"/>
                  <a:pt x="4865191" y="1499598"/>
                  <a:pt x="4891760" y="1531480"/>
                </a:cubicBezTo>
                <a:cubicBezTo>
                  <a:pt x="4893630" y="1540830"/>
                  <a:pt x="4888842" y="1555265"/>
                  <a:pt x="4897370" y="1559529"/>
                </a:cubicBezTo>
                <a:cubicBezTo>
                  <a:pt x="4909196" y="1565442"/>
                  <a:pt x="4923416" y="1553919"/>
                  <a:pt x="4936638" y="1553919"/>
                </a:cubicBezTo>
                <a:cubicBezTo>
                  <a:pt x="4944348" y="1553919"/>
                  <a:pt x="4951961" y="1556564"/>
                  <a:pt x="4959078" y="1559529"/>
                </a:cubicBezTo>
                <a:cubicBezTo>
                  <a:pt x="4976231" y="1566676"/>
                  <a:pt x="5014047" y="1586511"/>
                  <a:pt x="5032005" y="1598798"/>
                </a:cubicBezTo>
                <a:cubicBezTo>
                  <a:pt x="5058557" y="1616965"/>
                  <a:pt x="5081144" y="1641830"/>
                  <a:pt x="5110543" y="1654896"/>
                </a:cubicBezTo>
                <a:cubicBezTo>
                  <a:pt x="5133018" y="1664885"/>
                  <a:pt x="5159161" y="1662376"/>
                  <a:pt x="5183470" y="1666116"/>
                </a:cubicBezTo>
                <a:cubicBezTo>
                  <a:pt x="5204039" y="1673596"/>
                  <a:pt x="5224000" y="1683030"/>
                  <a:pt x="5245178" y="1688555"/>
                </a:cubicBezTo>
                <a:cubicBezTo>
                  <a:pt x="5267190" y="1694297"/>
                  <a:pt x="5290149" y="1695517"/>
                  <a:pt x="5312496" y="1699774"/>
                </a:cubicBezTo>
                <a:cubicBezTo>
                  <a:pt x="5376099" y="1711889"/>
                  <a:pt x="5385953" y="1721041"/>
                  <a:pt x="5463961" y="1727824"/>
                </a:cubicBezTo>
                <a:lnTo>
                  <a:pt x="5592987" y="1739043"/>
                </a:lnTo>
                <a:cubicBezTo>
                  <a:pt x="5774257" y="1757635"/>
                  <a:pt x="5586309" y="1745187"/>
                  <a:pt x="5789330" y="1755873"/>
                </a:cubicBezTo>
                <a:cubicBezTo>
                  <a:pt x="5953876" y="1783293"/>
                  <a:pt x="5771187" y="1754415"/>
                  <a:pt x="6210067" y="1772702"/>
                </a:cubicBezTo>
                <a:cubicBezTo>
                  <a:pt x="6260650" y="1774810"/>
                  <a:pt x="6311044" y="1780182"/>
                  <a:pt x="6361532" y="1783922"/>
                </a:cubicBezTo>
                <a:cubicBezTo>
                  <a:pt x="6382101" y="1787662"/>
                  <a:pt x="6402596" y="1791838"/>
                  <a:pt x="6423240" y="1795141"/>
                </a:cubicBezTo>
                <a:cubicBezTo>
                  <a:pt x="6539556" y="1813751"/>
                  <a:pt x="6470533" y="1798705"/>
                  <a:pt x="6602754" y="1823190"/>
                </a:cubicBezTo>
                <a:cubicBezTo>
                  <a:pt x="6619706" y="1826329"/>
                  <a:pt x="6636610" y="1829874"/>
                  <a:pt x="6653242" y="1834410"/>
                </a:cubicBezTo>
                <a:cubicBezTo>
                  <a:pt x="6677780" y="1841102"/>
                  <a:pt x="6701267" y="1851680"/>
                  <a:pt x="6726170" y="1856849"/>
                </a:cubicBezTo>
                <a:cubicBezTo>
                  <a:pt x="6800520" y="1872280"/>
                  <a:pt x="6950562" y="1896118"/>
                  <a:pt x="6950562" y="1896118"/>
                </a:cubicBezTo>
                <a:cubicBezTo>
                  <a:pt x="6973001" y="1907338"/>
                  <a:pt x="6996168" y="1917207"/>
                  <a:pt x="7017880" y="1929777"/>
                </a:cubicBezTo>
                <a:cubicBezTo>
                  <a:pt x="7080673" y="1966130"/>
                  <a:pt x="7035283" y="1945943"/>
                  <a:pt x="7085198" y="1985875"/>
                </a:cubicBezTo>
                <a:cubicBezTo>
                  <a:pt x="7112359" y="2007604"/>
                  <a:pt x="7140747" y="2027784"/>
                  <a:pt x="7169345" y="2047583"/>
                </a:cubicBezTo>
                <a:cubicBezTo>
                  <a:pt x="7194580" y="2065053"/>
                  <a:pt x="7263696" y="2108214"/>
                  <a:pt x="7292761" y="2120511"/>
                </a:cubicBezTo>
                <a:cubicBezTo>
                  <a:pt x="7319991" y="2132031"/>
                  <a:pt x="7348859" y="2139210"/>
                  <a:pt x="7376908" y="2148560"/>
                </a:cubicBezTo>
                <a:cubicBezTo>
                  <a:pt x="7406827" y="2131730"/>
                  <a:pt x="7438334" y="2117455"/>
                  <a:pt x="7466665" y="2098071"/>
                </a:cubicBezTo>
                <a:cubicBezTo>
                  <a:pt x="7474381" y="2092791"/>
                  <a:pt x="7474424" y="2073364"/>
                  <a:pt x="7483495" y="2075632"/>
                </a:cubicBezTo>
                <a:cubicBezTo>
                  <a:pt x="7504179" y="2080803"/>
                  <a:pt x="7518907" y="2099825"/>
                  <a:pt x="7533983" y="2114901"/>
                </a:cubicBezTo>
                <a:cubicBezTo>
                  <a:pt x="7547073" y="2127991"/>
                  <a:pt x="7560909" y="2140374"/>
                  <a:pt x="7573252" y="2154170"/>
                </a:cubicBezTo>
                <a:cubicBezTo>
                  <a:pt x="7592729" y="2175938"/>
                  <a:pt x="7608935" y="2200597"/>
                  <a:pt x="7629350" y="2221487"/>
                </a:cubicBezTo>
                <a:cubicBezTo>
                  <a:pt x="7689428" y="2282962"/>
                  <a:pt x="7752297" y="2341650"/>
                  <a:pt x="7814474" y="2401001"/>
                </a:cubicBezTo>
                <a:cubicBezTo>
                  <a:pt x="7870105" y="2454103"/>
                  <a:pt x="7914896" y="2484316"/>
                  <a:pt x="7960329" y="2552466"/>
                </a:cubicBezTo>
                <a:cubicBezTo>
                  <a:pt x="7967809" y="2563686"/>
                  <a:pt x="7977066" y="2573906"/>
                  <a:pt x="7982768" y="2586125"/>
                </a:cubicBezTo>
                <a:cubicBezTo>
                  <a:pt x="8003163" y="2629828"/>
                  <a:pt x="8012147" y="2703638"/>
                  <a:pt x="8022037" y="2743200"/>
                </a:cubicBezTo>
                <a:cubicBezTo>
                  <a:pt x="8028206" y="2767875"/>
                  <a:pt x="8036996" y="2791819"/>
                  <a:pt x="8044476" y="2816128"/>
                </a:cubicBezTo>
                <a:cubicBezTo>
                  <a:pt x="8048743" y="2867334"/>
                  <a:pt x="8048917" y="2895596"/>
                  <a:pt x="8061306" y="2945154"/>
                </a:cubicBezTo>
                <a:cubicBezTo>
                  <a:pt x="8063748" y="2954923"/>
                  <a:pt x="8068785" y="2963853"/>
                  <a:pt x="8072525" y="2973203"/>
                </a:cubicBezTo>
                <a:cubicBezTo>
                  <a:pt x="8074395" y="2988162"/>
                  <a:pt x="8074976" y="3003340"/>
                  <a:pt x="8078135" y="3018081"/>
                </a:cubicBezTo>
                <a:cubicBezTo>
                  <a:pt x="8080613" y="3029645"/>
                  <a:pt x="8089186" y="3039915"/>
                  <a:pt x="8089355" y="3051740"/>
                </a:cubicBezTo>
                <a:cubicBezTo>
                  <a:pt x="8091065" y="3171418"/>
                  <a:pt x="8087163" y="3291126"/>
                  <a:pt x="8083745" y="3410768"/>
                </a:cubicBezTo>
                <a:cubicBezTo>
                  <a:pt x="8083420" y="3422138"/>
                  <a:pt x="8081066" y="3433437"/>
                  <a:pt x="8078135" y="3444427"/>
                </a:cubicBezTo>
                <a:cubicBezTo>
                  <a:pt x="8073875" y="3460404"/>
                  <a:pt x="8058953" y="3503458"/>
                  <a:pt x="8050086" y="3522965"/>
                </a:cubicBezTo>
                <a:cubicBezTo>
                  <a:pt x="8044895" y="3534385"/>
                  <a:pt x="8038082" y="3545045"/>
                  <a:pt x="8033257" y="3556624"/>
                </a:cubicBezTo>
                <a:cubicBezTo>
                  <a:pt x="8028708" y="3567541"/>
                  <a:pt x="8025777" y="3579063"/>
                  <a:pt x="8022037" y="3590282"/>
                </a:cubicBezTo>
                <a:cubicBezTo>
                  <a:pt x="8012681" y="3655774"/>
                  <a:pt x="8022706" y="3607700"/>
                  <a:pt x="7993988" y="3685649"/>
                </a:cubicBezTo>
                <a:cubicBezTo>
                  <a:pt x="7987855" y="3702295"/>
                  <a:pt x="7983982" y="3719763"/>
                  <a:pt x="7977159" y="3736138"/>
                </a:cubicBezTo>
                <a:cubicBezTo>
                  <a:pt x="7974566" y="3742361"/>
                  <a:pt x="7968954" y="3746937"/>
                  <a:pt x="7965939" y="3752967"/>
                </a:cubicBezTo>
                <a:cubicBezTo>
                  <a:pt x="7961435" y="3761974"/>
                  <a:pt x="7959900" y="3772381"/>
                  <a:pt x="7954719" y="3781016"/>
                </a:cubicBezTo>
                <a:cubicBezTo>
                  <a:pt x="7948559" y="3791283"/>
                  <a:pt x="7938922" y="3799103"/>
                  <a:pt x="7932280" y="3809065"/>
                </a:cubicBezTo>
                <a:cubicBezTo>
                  <a:pt x="7927641" y="3816023"/>
                  <a:pt x="7925121" y="3824194"/>
                  <a:pt x="7921060" y="3831505"/>
                </a:cubicBezTo>
                <a:cubicBezTo>
                  <a:pt x="7870930" y="3921741"/>
                  <a:pt x="7938968" y="3800313"/>
                  <a:pt x="7881792" y="3881993"/>
                </a:cubicBezTo>
                <a:cubicBezTo>
                  <a:pt x="7852157" y="3924328"/>
                  <a:pt x="7881652" y="3910088"/>
                  <a:pt x="7848133" y="3921262"/>
                </a:cubicBezTo>
                <a:cubicBezTo>
                  <a:pt x="7838783" y="3930612"/>
                  <a:pt x="7828344" y="3938986"/>
                  <a:pt x="7820084" y="3949311"/>
                </a:cubicBezTo>
                <a:cubicBezTo>
                  <a:pt x="7775019" y="4005642"/>
                  <a:pt x="7820365" y="3954428"/>
                  <a:pt x="7797644" y="3994189"/>
                </a:cubicBezTo>
                <a:cubicBezTo>
                  <a:pt x="7793005" y="4002307"/>
                  <a:pt x="7786249" y="4009020"/>
                  <a:pt x="7780815" y="4016628"/>
                </a:cubicBezTo>
                <a:cubicBezTo>
                  <a:pt x="7776896" y="4022115"/>
                  <a:pt x="7773335" y="4027848"/>
                  <a:pt x="7769595" y="4033458"/>
                </a:cubicBezTo>
                <a:cubicBezTo>
                  <a:pt x="7761874" y="4087511"/>
                  <a:pt x="7763276" y="4107273"/>
                  <a:pt x="7719107" y="4162484"/>
                </a:cubicBezTo>
                <a:cubicBezTo>
                  <a:pt x="7711627" y="4171834"/>
                  <a:pt x="7702943" y="4180336"/>
                  <a:pt x="7696668" y="4190533"/>
                </a:cubicBezTo>
                <a:cubicBezTo>
                  <a:pt x="7661517" y="4247653"/>
                  <a:pt x="7688858" y="4239655"/>
                  <a:pt x="7618130" y="4285900"/>
                </a:cubicBezTo>
                <a:cubicBezTo>
                  <a:pt x="7429315" y="4409356"/>
                  <a:pt x="7632349" y="4236708"/>
                  <a:pt x="7427397" y="4403706"/>
                </a:cubicBezTo>
                <a:cubicBezTo>
                  <a:pt x="7408946" y="4418740"/>
                  <a:pt x="7392944" y="4436607"/>
                  <a:pt x="7376908" y="4454194"/>
                </a:cubicBezTo>
                <a:cubicBezTo>
                  <a:pt x="7334952" y="4500210"/>
                  <a:pt x="7291348" y="4544995"/>
                  <a:pt x="7253492" y="4594439"/>
                </a:cubicBezTo>
                <a:cubicBezTo>
                  <a:pt x="7199571" y="4664866"/>
                  <a:pt x="7150567" y="4738983"/>
                  <a:pt x="7102027" y="4813222"/>
                </a:cubicBezTo>
                <a:cubicBezTo>
                  <a:pt x="7086918" y="4836330"/>
                  <a:pt x="7081147" y="4865555"/>
                  <a:pt x="7062759" y="4886150"/>
                </a:cubicBezTo>
                <a:cubicBezTo>
                  <a:pt x="7029180" y="4923759"/>
                  <a:pt x="6903224" y="5017336"/>
                  <a:pt x="6855195" y="5037615"/>
                </a:cubicBezTo>
                <a:cubicBezTo>
                  <a:pt x="6763482" y="5076338"/>
                  <a:pt x="6603000" y="5091863"/>
                  <a:pt x="6512997" y="5110543"/>
                </a:cubicBezTo>
                <a:cubicBezTo>
                  <a:pt x="6478792" y="5117642"/>
                  <a:pt x="6446311" y="5131924"/>
                  <a:pt x="6412020" y="5138592"/>
                </a:cubicBezTo>
                <a:cubicBezTo>
                  <a:pt x="6378776" y="5145056"/>
                  <a:pt x="6344579" y="5145095"/>
                  <a:pt x="6311043" y="5149811"/>
                </a:cubicBezTo>
                <a:cubicBezTo>
                  <a:pt x="6224883" y="5161927"/>
                  <a:pt x="6138748" y="5174379"/>
                  <a:pt x="6052992" y="5189080"/>
                </a:cubicBezTo>
                <a:cubicBezTo>
                  <a:pt x="5960983" y="5204853"/>
                  <a:pt x="5809147" y="5242254"/>
                  <a:pt x="5727622" y="5267617"/>
                </a:cubicBezTo>
                <a:cubicBezTo>
                  <a:pt x="5706047" y="5274329"/>
                  <a:pt x="5686123" y="5285561"/>
                  <a:pt x="5665914" y="5295666"/>
                </a:cubicBezTo>
                <a:cubicBezTo>
                  <a:pt x="5644957" y="5306144"/>
                  <a:pt x="5626570" y="5322336"/>
                  <a:pt x="5604206" y="5329325"/>
                </a:cubicBezTo>
                <a:cubicBezTo>
                  <a:pt x="5566051" y="5341249"/>
                  <a:pt x="5525752" y="5344738"/>
                  <a:pt x="5486400" y="5351765"/>
                </a:cubicBezTo>
                <a:cubicBezTo>
                  <a:pt x="5421032" y="5363438"/>
                  <a:pt x="5355035" y="5371745"/>
                  <a:pt x="5290057" y="5385424"/>
                </a:cubicBezTo>
                <a:cubicBezTo>
                  <a:pt x="5205092" y="5403311"/>
                  <a:pt x="5114040" y="5442376"/>
                  <a:pt x="5026395" y="5447132"/>
                </a:cubicBezTo>
                <a:cubicBezTo>
                  <a:pt x="4832171" y="5457671"/>
                  <a:pt x="4637448" y="5454611"/>
                  <a:pt x="4442975" y="5458351"/>
                </a:cubicBezTo>
                <a:cubicBezTo>
                  <a:pt x="4211241" y="5485615"/>
                  <a:pt x="4313018" y="5477801"/>
                  <a:pt x="3893213" y="5463961"/>
                </a:cubicBezTo>
                <a:cubicBezTo>
                  <a:pt x="3857628" y="5462788"/>
                  <a:pt x="3814781" y="5444016"/>
                  <a:pt x="3781016" y="5435912"/>
                </a:cubicBezTo>
                <a:cubicBezTo>
                  <a:pt x="3753201" y="5429236"/>
                  <a:pt x="3724918" y="5424692"/>
                  <a:pt x="3696869" y="5419082"/>
                </a:cubicBezTo>
                <a:cubicBezTo>
                  <a:pt x="3683779" y="5411602"/>
                  <a:pt x="3671651" y="5402107"/>
                  <a:pt x="3657600" y="5396643"/>
                </a:cubicBezTo>
                <a:cubicBezTo>
                  <a:pt x="3637817" y="5388950"/>
                  <a:pt x="3569355" y="5373384"/>
                  <a:pt x="3545404" y="5368594"/>
                </a:cubicBezTo>
                <a:cubicBezTo>
                  <a:pt x="3210682" y="5301649"/>
                  <a:pt x="3358352" y="5345073"/>
                  <a:pt x="2709541" y="5334935"/>
                </a:cubicBezTo>
                <a:cubicBezTo>
                  <a:pt x="2561865" y="5275868"/>
                  <a:pt x="2688720" y="5322873"/>
                  <a:pt x="2294415" y="5312496"/>
                </a:cubicBezTo>
                <a:lnTo>
                  <a:pt x="2041973" y="5306886"/>
                </a:lnTo>
                <a:cubicBezTo>
                  <a:pt x="2002704" y="5303146"/>
                  <a:pt x="1963588" y="5297074"/>
                  <a:pt x="1924167" y="5295666"/>
                </a:cubicBezTo>
                <a:cubicBezTo>
                  <a:pt x="1371266" y="5275920"/>
                  <a:pt x="1579634" y="5331865"/>
                  <a:pt x="1374405" y="5273227"/>
                </a:cubicBezTo>
                <a:lnTo>
                  <a:pt x="1284648" y="5183470"/>
                </a:lnTo>
                <a:cubicBezTo>
                  <a:pt x="1275298" y="5174120"/>
                  <a:pt x="1267601" y="5162755"/>
                  <a:pt x="1256599" y="5155421"/>
                </a:cubicBezTo>
                <a:cubicBezTo>
                  <a:pt x="1245379" y="5147941"/>
                  <a:pt x="1234503" y="5139920"/>
                  <a:pt x="1222940" y="5132982"/>
                </a:cubicBezTo>
                <a:cubicBezTo>
                  <a:pt x="1171606" y="5102182"/>
                  <a:pt x="1230147" y="5143996"/>
                  <a:pt x="1178062" y="5104933"/>
                </a:cubicBezTo>
                <a:cubicBezTo>
                  <a:pt x="1146597" y="5048296"/>
                  <a:pt x="1136333" y="5031540"/>
                  <a:pt x="1105134" y="4964687"/>
                </a:cubicBezTo>
                <a:cubicBezTo>
                  <a:pt x="1074757" y="4899594"/>
                  <a:pt x="1052350" y="4835947"/>
                  <a:pt x="1026597" y="4768344"/>
                </a:cubicBezTo>
                <a:cubicBezTo>
                  <a:pt x="1022857" y="4747775"/>
                  <a:pt x="1021988" y="4726470"/>
                  <a:pt x="1015377" y="4706636"/>
                </a:cubicBezTo>
                <a:cubicBezTo>
                  <a:pt x="1012420" y="4697766"/>
                  <a:pt x="1002529" y="4692657"/>
                  <a:pt x="998548" y="4684197"/>
                </a:cubicBezTo>
                <a:cubicBezTo>
                  <a:pt x="987458" y="4660631"/>
                  <a:pt x="978081" y="4636186"/>
                  <a:pt x="970498" y="4611269"/>
                </a:cubicBezTo>
                <a:cubicBezTo>
                  <a:pt x="960965" y="4579948"/>
                  <a:pt x="956939" y="4537379"/>
                  <a:pt x="953669" y="4504682"/>
                </a:cubicBezTo>
                <a:cubicBezTo>
                  <a:pt x="949744" y="4465431"/>
                  <a:pt x="946189" y="4426145"/>
                  <a:pt x="942449" y="4386876"/>
                </a:cubicBezTo>
                <a:cubicBezTo>
                  <a:pt x="938709" y="4229801"/>
                  <a:pt x="940143" y="4072518"/>
                  <a:pt x="931230" y="3915652"/>
                </a:cubicBezTo>
                <a:cubicBezTo>
                  <a:pt x="930700" y="3906317"/>
                  <a:pt x="920485" y="3900311"/>
                  <a:pt x="914400" y="3893212"/>
                </a:cubicBezTo>
                <a:cubicBezTo>
                  <a:pt x="902266" y="3879056"/>
                  <a:pt x="856559" y="3839692"/>
                  <a:pt x="852692" y="3837114"/>
                </a:cubicBezTo>
                <a:cubicBezTo>
                  <a:pt x="795940" y="3799279"/>
                  <a:pt x="799794" y="3845924"/>
                  <a:pt x="729276" y="3775406"/>
                </a:cubicBezTo>
                <a:cubicBezTo>
                  <a:pt x="666337" y="3712467"/>
                  <a:pt x="738413" y="3781610"/>
                  <a:pt x="690008" y="3741747"/>
                </a:cubicBezTo>
                <a:cubicBezTo>
                  <a:pt x="663392" y="3719828"/>
                  <a:pt x="636983" y="3697624"/>
                  <a:pt x="611470" y="3674430"/>
                </a:cubicBezTo>
                <a:cubicBezTo>
                  <a:pt x="575257" y="3641509"/>
                  <a:pt x="539490" y="3608059"/>
                  <a:pt x="504884" y="3573453"/>
                </a:cubicBezTo>
                <a:cubicBezTo>
                  <a:pt x="446222" y="3514791"/>
                  <a:pt x="469092" y="3521543"/>
                  <a:pt x="403907" y="3478086"/>
                </a:cubicBezTo>
                <a:cubicBezTo>
                  <a:pt x="331474" y="3429797"/>
                  <a:pt x="378168" y="3465216"/>
                  <a:pt x="325370" y="3438817"/>
                </a:cubicBezTo>
                <a:cubicBezTo>
                  <a:pt x="309137" y="3430701"/>
                  <a:pt x="268411" y="3403262"/>
                  <a:pt x="258052" y="3393939"/>
                </a:cubicBezTo>
                <a:cubicBezTo>
                  <a:pt x="251102" y="3387684"/>
                  <a:pt x="247166" y="3378717"/>
                  <a:pt x="241222" y="3371500"/>
                </a:cubicBezTo>
                <a:cubicBezTo>
                  <a:pt x="187209" y="3305914"/>
                  <a:pt x="158583" y="3282210"/>
                  <a:pt x="117806" y="3203205"/>
                </a:cubicBezTo>
                <a:cubicBezTo>
                  <a:pt x="113882" y="3195602"/>
                  <a:pt x="85894" y="3107009"/>
                  <a:pt x="72928" y="3085399"/>
                </a:cubicBezTo>
                <a:cubicBezTo>
                  <a:pt x="68846" y="3078596"/>
                  <a:pt x="60858" y="3074917"/>
                  <a:pt x="56098" y="3068570"/>
                </a:cubicBezTo>
                <a:cubicBezTo>
                  <a:pt x="49556" y="3059847"/>
                  <a:pt x="45811" y="3049243"/>
                  <a:pt x="39269" y="3040520"/>
                </a:cubicBezTo>
                <a:cubicBezTo>
                  <a:pt x="34509" y="3034173"/>
                  <a:pt x="27664" y="3029661"/>
                  <a:pt x="22440" y="3023691"/>
                </a:cubicBezTo>
                <a:cubicBezTo>
                  <a:pt x="14555" y="3014680"/>
                  <a:pt x="7480" y="3004992"/>
                  <a:pt x="0" y="2995642"/>
                </a:cubicBezTo>
                <a:cubicBezTo>
                  <a:pt x="3740" y="2885316"/>
                  <a:pt x="6425" y="2774949"/>
                  <a:pt x="11220" y="2664663"/>
                </a:cubicBezTo>
                <a:cubicBezTo>
                  <a:pt x="12258" y="2640798"/>
                  <a:pt x="15961" y="2593472"/>
                  <a:pt x="28049" y="2569296"/>
                </a:cubicBezTo>
                <a:cubicBezTo>
                  <a:pt x="31597" y="2562200"/>
                  <a:pt x="39269" y="2558076"/>
                  <a:pt x="44879" y="2552466"/>
                </a:cubicBezTo>
                <a:cubicBezTo>
                  <a:pt x="46749" y="2533767"/>
                  <a:pt x="47026" y="2514839"/>
                  <a:pt x="50489" y="2496368"/>
                </a:cubicBezTo>
                <a:cubicBezTo>
                  <a:pt x="54532" y="2474803"/>
                  <a:pt x="71112" y="2442748"/>
                  <a:pt x="78538" y="2423441"/>
                </a:cubicBezTo>
                <a:cubicBezTo>
                  <a:pt x="96746" y="2376100"/>
                  <a:pt x="80428" y="2403776"/>
                  <a:pt x="100977" y="2372952"/>
                </a:cubicBezTo>
                <a:cubicBezTo>
                  <a:pt x="119339" y="2299508"/>
                  <a:pt x="89994" y="2400528"/>
                  <a:pt x="123416" y="2333684"/>
                </a:cubicBezTo>
                <a:cubicBezTo>
                  <a:pt x="127680" y="2325156"/>
                  <a:pt x="125678" y="2314563"/>
                  <a:pt x="129026" y="2305635"/>
                </a:cubicBezTo>
                <a:cubicBezTo>
                  <a:pt x="131393" y="2299322"/>
                  <a:pt x="137231" y="2294836"/>
                  <a:pt x="140246" y="2288805"/>
                </a:cubicBezTo>
                <a:cubicBezTo>
                  <a:pt x="163477" y="2242345"/>
                  <a:pt x="124916" y="2303389"/>
                  <a:pt x="157075" y="2255146"/>
                </a:cubicBezTo>
                <a:cubicBezTo>
                  <a:pt x="170231" y="2202523"/>
                  <a:pt x="151786" y="2267046"/>
                  <a:pt x="179514" y="2204658"/>
                </a:cubicBezTo>
                <a:cubicBezTo>
                  <a:pt x="182645" y="2197613"/>
                  <a:pt x="181299" y="2188913"/>
                  <a:pt x="185124" y="2182219"/>
                </a:cubicBezTo>
                <a:cubicBezTo>
                  <a:pt x="191770" y="2170589"/>
                  <a:pt x="208058" y="2161320"/>
                  <a:pt x="218783" y="2154170"/>
                </a:cubicBezTo>
                <a:lnTo>
                  <a:pt x="241222" y="2120511"/>
                </a:lnTo>
                <a:lnTo>
                  <a:pt x="269271" y="2058803"/>
                </a:lnTo>
                <a:close/>
              </a:path>
            </a:pathLst>
          </a:custGeom>
          <a:noFill/>
          <a:ln w="57150">
            <a:solidFill>
              <a:srgbClr val="7030A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87FFF29-6FFB-4056-AAFA-EAAA2A56CBB8}"/>
              </a:ext>
            </a:extLst>
          </p:cNvPr>
          <p:cNvSpPr txBox="1"/>
          <p:nvPr/>
        </p:nvSpPr>
        <p:spPr>
          <a:xfrm flipH="1">
            <a:off x="10143299" y="2664663"/>
            <a:ext cx="1463409" cy="523220"/>
          </a:xfrm>
          <a:prstGeom prst="rect">
            <a:avLst/>
          </a:prstGeom>
          <a:solidFill>
            <a:schemeClr val="bg1"/>
          </a:solidFill>
          <a:ln>
            <a:solidFill>
              <a:schemeClr val="tx1"/>
            </a:solidFill>
          </a:ln>
        </p:spPr>
        <p:txBody>
          <a:bodyPr wrap="square" rtlCol="0">
            <a:spAutoFit/>
          </a:bodyPr>
          <a:lstStyle/>
          <a:p>
            <a:pPr algn="ctr"/>
            <a:r>
              <a:rPr lang="en-US" sz="1400" dirty="0"/>
              <a:t>Long Term Care</a:t>
            </a:r>
          </a:p>
          <a:p>
            <a:pPr algn="ctr"/>
            <a:r>
              <a:rPr lang="en-US" sz="1400" dirty="0"/>
              <a:t>(Rehabilitation)</a:t>
            </a:r>
          </a:p>
        </p:txBody>
      </p:sp>
      <p:sp>
        <p:nvSpPr>
          <p:cNvPr id="9" name="TextBox 8">
            <a:extLst>
              <a:ext uri="{FF2B5EF4-FFF2-40B4-BE49-F238E27FC236}">
                <a16:creationId xmlns:a16="http://schemas.microsoft.com/office/drawing/2014/main" id="{5DD837E9-2737-472E-ADA1-40E1BB62E79C}"/>
              </a:ext>
            </a:extLst>
          </p:cNvPr>
          <p:cNvSpPr txBox="1"/>
          <p:nvPr/>
        </p:nvSpPr>
        <p:spPr>
          <a:xfrm flipH="1">
            <a:off x="639518" y="3187883"/>
            <a:ext cx="1011295" cy="584775"/>
          </a:xfrm>
          <a:prstGeom prst="rect">
            <a:avLst/>
          </a:prstGeom>
          <a:solidFill>
            <a:schemeClr val="bg1"/>
          </a:solidFill>
          <a:ln>
            <a:solidFill>
              <a:schemeClr val="tx1"/>
            </a:solidFill>
          </a:ln>
        </p:spPr>
        <p:txBody>
          <a:bodyPr wrap="square" rtlCol="0">
            <a:spAutoFit/>
          </a:bodyPr>
          <a:lstStyle/>
          <a:p>
            <a:pPr algn="ctr"/>
            <a:r>
              <a:rPr lang="en-US" sz="1600" dirty="0"/>
              <a:t>Bystander CPR</a:t>
            </a:r>
          </a:p>
        </p:txBody>
      </p:sp>
      <p:pic>
        <p:nvPicPr>
          <p:cNvPr id="10" name="Picture 9">
            <a:extLst>
              <a:ext uri="{FF2B5EF4-FFF2-40B4-BE49-F238E27FC236}">
                <a16:creationId xmlns:a16="http://schemas.microsoft.com/office/drawing/2014/main" id="{487EDC2F-BE8F-4293-ABED-0A910B09B5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26" y="2165389"/>
            <a:ext cx="1127770" cy="878049"/>
          </a:xfrm>
          <a:prstGeom prst="rect">
            <a:avLst/>
          </a:prstGeom>
        </p:spPr>
      </p:pic>
      <p:pic>
        <p:nvPicPr>
          <p:cNvPr id="11" name="Picture 10">
            <a:extLst>
              <a:ext uri="{FF2B5EF4-FFF2-40B4-BE49-F238E27FC236}">
                <a16:creationId xmlns:a16="http://schemas.microsoft.com/office/drawing/2014/main" id="{F2672C77-50C9-4069-B24A-A072B7D4C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04039" y="3236647"/>
            <a:ext cx="1402670" cy="978947"/>
          </a:xfrm>
          <a:prstGeom prst="rect">
            <a:avLst/>
          </a:prstGeom>
        </p:spPr>
      </p:pic>
    </p:spTree>
    <p:extLst>
      <p:ext uri="{BB962C8B-B14F-4D97-AF65-F5344CB8AC3E}">
        <p14:creationId xmlns:p14="http://schemas.microsoft.com/office/powerpoint/2010/main" val="18421245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5D189-A8A7-DD5E-4190-CA0AEF826435}"/>
              </a:ext>
            </a:extLst>
          </p:cNvPr>
          <p:cNvSpPr>
            <a:spLocks noGrp="1"/>
          </p:cNvSpPr>
          <p:nvPr>
            <p:ph type="title"/>
          </p:nvPr>
        </p:nvSpPr>
        <p:spPr>
          <a:xfrm>
            <a:off x="592772" y="0"/>
            <a:ext cx="11643562" cy="1325563"/>
          </a:xfrm>
        </p:spPr>
        <p:txBody>
          <a:bodyPr>
            <a:normAutofit/>
          </a:bodyPr>
          <a:lstStyle/>
          <a:p>
            <a:r>
              <a:rPr lang="en-US" sz="3200" dirty="0"/>
              <a:t>Why is knowing the boundary of the complex intervention important?</a:t>
            </a:r>
          </a:p>
        </p:txBody>
      </p:sp>
      <p:sp>
        <p:nvSpPr>
          <p:cNvPr id="3" name="Content Placeholder 2">
            <a:extLst>
              <a:ext uri="{FF2B5EF4-FFF2-40B4-BE49-F238E27FC236}">
                <a16:creationId xmlns:a16="http://schemas.microsoft.com/office/drawing/2014/main" id="{8AABE2E5-5AE0-A944-ACBD-E70513EBD2DB}"/>
              </a:ext>
            </a:extLst>
          </p:cNvPr>
          <p:cNvSpPr>
            <a:spLocks noGrp="1"/>
          </p:cNvSpPr>
          <p:nvPr>
            <p:ph idx="1"/>
          </p:nvPr>
        </p:nvSpPr>
        <p:spPr>
          <a:xfrm>
            <a:off x="380053" y="1393140"/>
            <a:ext cx="5369611" cy="5057647"/>
          </a:xfrm>
        </p:spPr>
        <p:txBody>
          <a:bodyPr>
            <a:normAutofit fontScale="92500"/>
          </a:bodyPr>
          <a:lstStyle/>
          <a:p>
            <a:r>
              <a:rPr lang="en-US" dirty="0"/>
              <a:t>Helps you understand which perspectives are needed in defining the system.</a:t>
            </a:r>
          </a:p>
          <a:p>
            <a:endParaRPr lang="en-US" dirty="0"/>
          </a:p>
          <a:p>
            <a:endParaRPr lang="en-US" dirty="0"/>
          </a:p>
          <a:p>
            <a:endParaRPr lang="en-US" dirty="0"/>
          </a:p>
          <a:p>
            <a:endParaRPr lang="en-US" dirty="0"/>
          </a:p>
          <a:p>
            <a:endParaRPr lang="en-US" dirty="0"/>
          </a:p>
          <a:p>
            <a:endParaRPr lang="en-US" dirty="0"/>
          </a:p>
          <a:p>
            <a:r>
              <a:rPr lang="en-US" dirty="0"/>
              <a:t>Gives you an idea of the scope and therefore cost of the evaluation.</a:t>
            </a:r>
          </a:p>
        </p:txBody>
      </p:sp>
      <p:pic>
        <p:nvPicPr>
          <p:cNvPr id="1026" name="Picture 2" descr="Perspective Changes Everything - Trinity Downtown">
            <a:extLst>
              <a:ext uri="{FF2B5EF4-FFF2-40B4-BE49-F238E27FC236}">
                <a16:creationId xmlns:a16="http://schemas.microsoft.com/office/drawing/2014/main" id="{E1697C33-6107-0140-9254-6C28476BF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6944" y="1187998"/>
            <a:ext cx="5657275" cy="28448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st, Schedule, Quality - Pick Two … Isn't Always True - Becht">
            <a:extLst>
              <a:ext uri="{FF2B5EF4-FFF2-40B4-BE49-F238E27FC236}">
                <a16:creationId xmlns:a16="http://schemas.microsoft.com/office/drawing/2014/main" id="{D7A894D7-7F9C-3690-00CB-E0BB4191E8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2837" y="4426800"/>
            <a:ext cx="4425822" cy="2346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12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1000"/>
                                        <p:tgtEl>
                                          <p:spTgt spid="3">
                                            <p:txEl>
                                              <p:pRg st="7" end="7"/>
                                            </p:txEl>
                                          </p:spTgt>
                                        </p:tgtEl>
                                      </p:cBhvr>
                                    </p:animEffect>
                                    <p:anim calcmode="lin" valueType="num">
                                      <p:cBhvr>
                                        <p:cTn id="2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anim calcmode="lin" valueType="num">
                                      <p:cBhvr>
                                        <p:cTn id="25" dur="1000" fill="hold"/>
                                        <p:tgtEl>
                                          <p:spTgt spid="1028"/>
                                        </p:tgtEl>
                                        <p:attrNameLst>
                                          <p:attrName>ppt_x</p:attrName>
                                        </p:attrNameLst>
                                      </p:cBhvr>
                                      <p:tavLst>
                                        <p:tav tm="0">
                                          <p:val>
                                            <p:strVal val="#ppt_x"/>
                                          </p:val>
                                        </p:tav>
                                        <p:tav tm="100000">
                                          <p:val>
                                            <p:strVal val="#ppt_x"/>
                                          </p:val>
                                        </p:tav>
                                      </p:tavLst>
                                    </p:anim>
                                    <p:anim calcmode="lin" valueType="num">
                                      <p:cBhvr>
                                        <p:cTn id="2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D25A-962C-4EB3-B553-651F96CF426A}"/>
              </a:ext>
            </a:extLst>
          </p:cNvPr>
          <p:cNvSpPr>
            <a:spLocks noGrp="1"/>
          </p:cNvSpPr>
          <p:nvPr>
            <p:ph type="title"/>
          </p:nvPr>
        </p:nvSpPr>
        <p:spPr>
          <a:xfrm>
            <a:off x="1134687" y="782747"/>
            <a:ext cx="8501299" cy="1325563"/>
          </a:xfrm>
        </p:spPr>
        <p:txBody>
          <a:bodyPr/>
          <a:lstStyle/>
          <a:p>
            <a:pPr algn="ctr"/>
            <a:r>
              <a:rPr lang="en-US" dirty="0"/>
              <a:t>Summary:  Defining the System</a:t>
            </a:r>
          </a:p>
        </p:txBody>
      </p:sp>
      <p:pic>
        <p:nvPicPr>
          <p:cNvPr id="5" name="Picture 4">
            <a:extLst>
              <a:ext uri="{FF2B5EF4-FFF2-40B4-BE49-F238E27FC236}">
                <a16:creationId xmlns:a16="http://schemas.microsoft.com/office/drawing/2014/main" id="{47457B90-171A-4229-8D85-A3132EBAF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743" y="2069892"/>
            <a:ext cx="7621664" cy="4286181"/>
          </a:xfrm>
          <a:prstGeom prst="rect">
            <a:avLst/>
          </a:prstGeom>
        </p:spPr>
      </p:pic>
    </p:spTree>
    <p:extLst>
      <p:ext uri="{BB962C8B-B14F-4D97-AF65-F5344CB8AC3E}">
        <p14:creationId xmlns:p14="http://schemas.microsoft.com/office/powerpoint/2010/main" val="30369852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E0DB9-B4CA-46B8-A06A-60ED67DD7212}"/>
              </a:ext>
            </a:extLst>
          </p:cNvPr>
          <p:cNvSpPr>
            <a:spLocks noGrp="1"/>
          </p:cNvSpPr>
          <p:nvPr>
            <p:ph type="title"/>
          </p:nvPr>
        </p:nvSpPr>
        <p:spPr>
          <a:xfrm>
            <a:off x="615142" y="198871"/>
            <a:ext cx="11137669" cy="1325563"/>
          </a:xfrm>
        </p:spPr>
        <p:txBody>
          <a:bodyPr>
            <a:normAutofit/>
          </a:bodyPr>
          <a:lstStyle/>
          <a:p>
            <a:pPr algn="ctr"/>
            <a:r>
              <a:rPr lang="en-US" sz="4000" dirty="0"/>
              <a:t>What are some benefits of step 1 beyond evaluation?</a:t>
            </a:r>
          </a:p>
        </p:txBody>
      </p:sp>
      <p:sp>
        <p:nvSpPr>
          <p:cNvPr id="3" name="Content Placeholder 2">
            <a:extLst>
              <a:ext uri="{FF2B5EF4-FFF2-40B4-BE49-F238E27FC236}">
                <a16:creationId xmlns:a16="http://schemas.microsoft.com/office/drawing/2014/main" id="{079F7198-A27F-4FF4-811C-83083FCCFB41}"/>
              </a:ext>
            </a:extLst>
          </p:cNvPr>
          <p:cNvSpPr>
            <a:spLocks noGrp="1"/>
          </p:cNvSpPr>
          <p:nvPr>
            <p:ph idx="1"/>
          </p:nvPr>
        </p:nvSpPr>
        <p:spPr>
          <a:xfrm>
            <a:off x="838200" y="1825624"/>
            <a:ext cx="5195047" cy="4717619"/>
          </a:xfrm>
        </p:spPr>
        <p:txBody>
          <a:bodyPr/>
          <a:lstStyle/>
          <a:p>
            <a:r>
              <a:rPr lang="en-US" dirty="0"/>
              <a:t>Yarbrough et. al = we want our evaluation  products and processes to be useful.</a:t>
            </a:r>
          </a:p>
          <a:p>
            <a:endParaRPr lang="en-US" dirty="0"/>
          </a:p>
          <a:p>
            <a:pPr lvl="1"/>
            <a:r>
              <a:rPr lang="en-US" dirty="0"/>
              <a:t>Products.</a:t>
            </a:r>
          </a:p>
          <a:p>
            <a:pPr lvl="2"/>
            <a:r>
              <a:rPr lang="en-US" dirty="0"/>
              <a:t>Defined SOPs =  helps with standardizing training.</a:t>
            </a:r>
          </a:p>
          <a:p>
            <a:pPr marL="457200" lvl="1" indent="0">
              <a:buNone/>
            </a:pPr>
            <a:endParaRPr lang="en-US" dirty="0"/>
          </a:p>
          <a:p>
            <a:pPr lvl="1"/>
            <a:r>
              <a:rPr lang="en-US" dirty="0"/>
              <a:t>Processes.</a:t>
            </a:r>
          </a:p>
          <a:p>
            <a:pPr lvl="2"/>
            <a:r>
              <a:rPr lang="en-US" dirty="0"/>
              <a:t>Builds culture of cooperation; improved SOPs by just talking through; cheaper alternative.</a:t>
            </a:r>
          </a:p>
        </p:txBody>
      </p:sp>
      <p:pic>
        <p:nvPicPr>
          <p:cNvPr id="1026" name="Picture 2" descr="Extra benefit Images, Stock Photos &amp;amp; Vectors | Shutterstock">
            <a:extLst>
              <a:ext uri="{FF2B5EF4-FFF2-40B4-BE49-F238E27FC236}">
                <a16:creationId xmlns:a16="http://schemas.microsoft.com/office/drawing/2014/main" id="{DCB20EAD-CD03-45D0-A9B8-D4E8F5A6CB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23"/>
          <a:stretch/>
        </p:blipFill>
        <p:spPr bwMode="auto">
          <a:xfrm>
            <a:off x="6708738" y="2256865"/>
            <a:ext cx="4224281" cy="3444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27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75FFC-F269-15D1-CD7A-3E0FCD04A32D}"/>
              </a:ext>
            </a:extLst>
          </p:cNvPr>
          <p:cNvSpPr>
            <a:spLocks noGrp="1"/>
          </p:cNvSpPr>
          <p:nvPr>
            <p:ph type="title"/>
          </p:nvPr>
        </p:nvSpPr>
        <p:spPr/>
        <p:txBody>
          <a:bodyPr/>
          <a:lstStyle/>
          <a:p>
            <a:pPr algn="ctr"/>
            <a:r>
              <a:rPr lang="en-US" dirty="0"/>
              <a:t>Break</a:t>
            </a:r>
          </a:p>
        </p:txBody>
      </p:sp>
      <p:pic>
        <p:nvPicPr>
          <p:cNvPr id="3074" name="Picture 2" descr="263,312 Break Time Images, Stock Photos &amp; Vectors | Shutterstock">
            <a:extLst>
              <a:ext uri="{FF2B5EF4-FFF2-40B4-BE49-F238E27FC236}">
                <a16:creationId xmlns:a16="http://schemas.microsoft.com/office/drawing/2014/main" id="{4624B7BE-FB29-70B6-0DB9-7E1665E48A9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8558"/>
          <a:stretch/>
        </p:blipFill>
        <p:spPr bwMode="auto">
          <a:xfrm>
            <a:off x="2643476" y="1762298"/>
            <a:ext cx="6905048" cy="45332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ew Look; Same Menti - Mentimeter">
            <a:extLst>
              <a:ext uri="{FF2B5EF4-FFF2-40B4-BE49-F238E27FC236}">
                <a16:creationId xmlns:a16="http://schemas.microsoft.com/office/drawing/2014/main" id="{07366AF7-9F34-6D2F-9617-04FE06163A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6" t="23614" r="84724" b="32114"/>
          <a:stretch/>
        </p:blipFill>
        <p:spPr bwMode="auto">
          <a:xfrm>
            <a:off x="11547231" y="6236676"/>
            <a:ext cx="504092" cy="586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0207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DB308-1F2B-40D6-A2F9-687C87AFAEAB}"/>
              </a:ext>
            </a:extLst>
          </p:cNvPr>
          <p:cNvSpPr>
            <a:spLocks noGrp="1"/>
          </p:cNvSpPr>
          <p:nvPr>
            <p:ph type="title"/>
          </p:nvPr>
        </p:nvSpPr>
        <p:spPr>
          <a:xfrm>
            <a:off x="3232182" y="204301"/>
            <a:ext cx="5905500" cy="1325563"/>
          </a:xfrm>
        </p:spPr>
        <p:txBody>
          <a:bodyPr>
            <a:normAutofit/>
          </a:bodyPr>
          <a:lstStyle/>
          <a:p>
            <a:pPr algn="ctr"/>
            <a:r>
              <a:rPr lang="en-US" sz="3600" dirty="0"/>
              <a:t>What is the product of step 1?  </a:t>
            </a:r>
          </a:p>
        </p:txBody>
      </p:sp>
      <p:pic>
        <p:nvPicPr>
          <p:cNvPr id="2052" name="Picture 4" descr="Algorithm for the resuscitation of traumatic cardiac arrest patients in a  physician-staffed helicopter emergency medical service | Critical Care |  Full Text">
            <a:extLst>
              <a:ext uri="{FF2B5EF4-FFF2-40B4-BE49-F238E27FC236}">
                <a16:creationId xmlns:a16="http://schemas.microsoft.com/office/drawing/2014/main" id="{26956B9F-026D-41B5-8EFA-8B2F1F0D27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6467"/>
          <a:stretch/>
        </p:blipFill>
        <p:spPr bwMode="auto">
          <a:xfrm>
            <a:off x="3472815" y="1723772"/>
            <a:ext cx="5246370" cy="360344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69C8FF24-99C5-4F5C-8FAB-AA89CC4AA01A}"/>
              </a:ext>
            </a:extLst>
          </p:cNvPr>
          <p:cNvSpPr txBox="1">
            <a:spLocks/>
          </p:cNvSpPr>
          <p:nvPr/>
        </p:nvSpPr>
        <p:spPr>
          <a:xfrm>
            <a:off x="2887284" y="5327217"/>
            <a:ext cx="59055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Now what?  </a:t>
            </a:r>
          </a:p>
        </p:txBody>
      </p:sp>
    </p:spTree>
    <p:extLst>
      <p:ext uri="{BB962C8B-B14F-4D97-AF65-F5344CB8AC3E}">
        <p14:creationId xmlns:p14="http://schemas.microsoft.com/office/powerpoint/2010/main" val="4995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3A808E-4871-42B4-B229-354B8E7F11AD}"/>
              </a:ext>
            </a:extLst>
          </p:cNvPr>
          <p:cNvSpPr txBox="1"/>
          <p:nvPr/>
        </p:nvSpPr>
        <p:spPr>
          <a:xfrm>
            <a:off x="6643874" y="2140259"/>
            <a:ext cx="1824586" cy="923330"/>
          </a:xfrm>
          <a:prstGeom prst="rect">
            <a:avLst/>
          </a:prstGeom>
          <a:solidFill>
            <a:srgbClr val="FFC000"/>
          </a:solidFill>
          <a:ln>
            <a:solidFill>
              <a:schemeClr val="tx1"/>
            </a:solidFill>
          </a:ln>
        </p:spPr>
        <p:txBody>
          <a:bodyPr wrap="square" rtlCol="0">
            <a:spAutoFit/>
          </a:bodyPr>
          <a:lstStyle/>
          <a:p>
            <a:pPr marL="684213" indent="-684213"/>
            <a:r>
              <a:rPr lang="en-US" dirty="0"/>
              <a:t>Step 2: Evaluate System Efficiency</a:t>
            </a:r>
          </a:p>
        </p:txBody>
      </p:sp>
      <p:sp>
        <p:nvSpPr>
          <p:cNvPr id="8" name="TextBox 7">
            <a:extLst>
              <a:ext uri="{FF2B5EF4-FFF2-40B4-BE49-F238E27FC236}">
                <a16:creationId xmlns:a16="http://schemas.microsoft.com/office/drawing/2014/main" id="{1D9E7BDD-FC92-48B4-8524-3730ABF1BE5B}"/>
              </a:ext>
            </a:extLst>
          </p:cNvPr>
          <p:cNvSpPr txBox="1"/>
          <p:nvPr/>
        </p:nvSpPr>
        <p:spPr>
          <a:xfrm>
            <a:off x="9086207" y="3011190"/>
            <a:ext cx="1634037" cy="369332"/>
          </a:xfrm>
          <a:prstGeom prst="rect">
            <a:avLst/>
          </a:prstGeom>
          <a:noFill/>
        </p:spPr>
        <p:txBody>
          <a:bodyPr wrap="none" rtlCol="0">
            <a:spAutoFit/>
          </a:bodyPr>
          <a:lstStyle/>
          <a:p>
            <a:r>
              <a:rPr lang="en-US" dirty="0"/>
              <a:t>Feedback loops</a:t>
            </a:r>
          </a:p>
        </p:txBody>
      </p:sp>
      <p:sp>
        <p:nvSpPr>
          <p:cNvPr id="10" name="TextBox 9">
            <a:extLst>
              <a:ext uri="{FF2B5EF4-FFF2-40B4-BE49-F238E27FC236}">
                <a16:creationId xmlns:a16="http://schemas.microsoft.com/office/drawing/2014/main" id="{F8FFABFF-1A57-461C-BDD6-1A9928E022D1}"/>
              </a:ext>
            </a:extLst>
          </p:cNvPr>
          <p:cNvSpPr txBox="1"/>
          <p:nvPr/>
        </p:nvSpPr>
        <p:spPr>
          <a:xfrm>
            <a:off x="9086207" y="1092279"/>
            <a:ext cx="1791452" cy="369332"/>
          </a:xfrm>
          <a:prstGeom prst="rect">
            <a:avLst/>
          </a:prstGeom>
          <a:noFill/>
        </p:spPr>
        <p:txBody>
          <a:bodyPr wrap="none" rtlCol="0">
            <a:spAutoFit/>
          </a:bodyPr>
          <a:lstStyle/>
          <a:p>
            <a:r>
              <a:rPr lang="en-US" dirty="0"/>
              <a:t>Cascading events</a:t>
            </a:r>
          </a:p>
        </p:txBody>
      </p:sp>
      <p:sp>
        <p:nvSpPr>
          <p:cNvPr id="12" name="TextBox 11">
            <a:extLst>
              <a:ext uri="{FF2B5EF4-FFF2-40B4-BE49-F238E27FC236}">
                <a16:creationId xmlns:a16="http://schemas.microsoft.com/office/drawing/2014/main" id="{700061B9-45D5-46B2-89BD-20E23E0A112A}"/>
              </a:ext>
            </a:extLst>
          </p:cNvPr>
          <p:cNvSpPr txBox="1"/>
          <p:nvPr/>
        </p:nvSpPr>
        <p:spPr>
          <a:xfrm>
            <a:off x="9109778" y="1870877"/>
            <a:ext cx="976742" cy="369332"/>
          </a:xfrm>
          <a:prstGeom prst="rect">
            <a:avLst/>
          </a:prstGeom>
          <a:noFill/>
        </p:spPr>
        <p:txBody>
          <a:bodyPr wrap="none" rtlCol="0">
            <a:spAutoFit/>
          </a:bodyPr>
          <a:lstStyle/>
          <a:p>
            <a:r>
              <a:rPr lang="en-US" dirty="0"/>
              <a:t>Reworks</a:t>
            </a:r>
          </a:p>
        </p:txBody>
      </p:sp>
      <p:sp>
        <p:nvSpPr>
          <p:cNvPr id="14" name="TextBox 13">
            <a:extLst>
              <a:ext uri="{FF2B5EF4-FFF2-40B4-BE49-F238E27FC236}">
                <a16:creationId xmlns:a16="http://schemas.microsoft.com/office/drawing/2014/main" id="{A6013584-9329-4B15-926B-C0937ED59400}"/>
              </a:ext>
            </a:extLst>
          </p:cNvPr>
          <p:cNvSpPr txBox="1"/>
          <p:nvPr/>
        </p:nvSpPr>
        <p:spPr>
          <a:xfrm>
            <a:off x="9086207" y="2408679"/>
            <a:ext cx="1204048" cy="369332"/>
          </a:xfrm>
          <a:prstGeom prst="rect">
            <a:avLst/>
          </a:prstGeom>
          <a:noFill/>
        </p:spPr>
        <p:txBody>
          <a:bodyPr wrap="none" rtlCol="0">
            <a:spAutoFit/>
          </a:bodyPr>
          <a:lstStyle/>
          <a:p>
            <a:r>
              <a:rPr lang="en-US" dirty="0"/>
              <a:t>Reflex Arcs</a:t>
            </a:r>
          </a:p>
        </p:txBody>
      </p:sp>
      <p:sp>
        <p:nvSpPr>
          <p:cNvPr id="16" name="TextBox 15">
            <a:extLst>
              <a:ext uri="{FF2B5EF4-FFF2-40B4-BE49-F238E27FC236}">
                <a16:creationId xmlns:a16="http://schemas.microsoft.com/office/drawing/2014/main" id="{F4B54D84-05C4-4147-8719-FAEBBD82C0FD}"/>
              </a:ext>
            </a:extLst>
          </p:cNvPr>
          <p:cNvSpPr txBox="1"/>
          <p:nvPr/>
        </p:nvSpPr>
        <p:spPr>
          <a:xfrm>
            <a:off x="4819213" y="4347274"/>
            <a:ext cx="1231171" cy="369332"/>
          </a:xfrm>
          <a:prstGeom prst="rect">
            <a:avLst/>
          </a:prstGeom>
          <a:noFill/>
        </p:spPr>
        <p:txBody>
          <a:bodyPr wrap="none" rtlCol="0">
            <a:spAutoFit/>
          </a:bodyPr>
          <a:lstStyle/>
          <a:p>
            <a:r>
              <a:rPr lang="en-US" dirty="0"/>
              <a:t>Emergence</a:t>
            </a:r>
          </a:p>
        </p:txBody>
      </p:sp>
      <p:sp>
        <p:nvSpPr>
          <p:cNvPr id="18" name="TextBox 17">
            <a:extLst>
              <a:ext uri="{FF2B5EF4-FFF2-40B4-BE49-F238E27FC236}">
                <a16:creationId xmlns:a16="http://schemas.microsoft.com/office/drawing/2014/main" id="{E925B011-BC87-4781-BD7F-5888563E719D}"/>
              </a:ext>
            </a:extLst>
          </p:cNvPr>
          <p:cNvSpPr txBox="1"/>
          <p:nvPr/>
        </p:nvSpPr>
        <p:spPr>
          <a:xfrm>
            <a:off x="3596993" y="5098594"/>
            <a:ext cx="3674660" cy="369332"/>
          </a:xfrm>
          <a:prstGeom prst="rect">
            <a:avLst/>
          </a:prstGeom>
          <a:solidFill>
            <a:srgbClr val="FFC000"/>
          </a:solidFill>
          <a:ln>
            <a:solidFill>
              <a:schemeClr val="tx1"/>
            </a:solidFill>
          </a:ln>
        </p:spPr>
        <p:txBody>
          <a:bodyPr wrap="none" rtlCol="0">
            <a:spAutoFit/>
          </a:bodyPr>
          <a:lstStyle/>
          <a:p>
            <a:r>
              <a:rPr lang="en-US" dirty="0"/>
              <a:t>Step 3: Evaluate System Effectiveness</a:t>
            </a:r>
          </a:p>
        </p:txBody>
      </p:sp>
      <p:sp>
        <p:nvSpPr>
          <p:cNvPr id="20" name="TextBox 19">
            <a:extLst>
              <a:ext uri="{FF2B5EF4-FFF2-40B4-BE49-F238E27FC236}">
                <a16:creationId xmlns:a16="http://schemas.microsoft.com/office/drawing/2014/main" id="{607603F2-D93A-46B6-9B03-57F7D0CE1B26}"/>
              </a:ext>
            </a:extLst>
          </p:cNvPr>
          <p:cNvSpPr txBox="1"/>
          <p:nvPr/>
        </p:nvSpPr>
        <p:spPr>
          <a:xfrm>
            <a:off x="5023579" y="6291020"/>
            <a:ext cx="830677" cy="369332"/>
          </a:xfrm>
          <a:prstGeom prst="rect">
            <a:avLst/>
          </a:prstGeom>
          <a:noFill/>
        </p:spPr>
        <p:txBody>
          <a:bodyPr wrap="none" rtlCol="0">
            <a:spAutoFit/>
          </a:bodyPr>
          <a:lstStyle/>
          <a:p>
            <a:r>
              <a:rPr lang="en-US" dirty="0"/>
              <a:t>Holism</a:t>
            </a:r>
          </a:p>
        </p:txBody>
      </p:sp>
      <p:sp>
        <p:nvSpPr>
          <p:cNvPr id="22" name="TextBox 21">
            <a:extLst>
              <a:ext uri="{FF2B5EF4-FFF2-40B4-BE49-F238E27FC236}">
                <a16:creationId xmlns:a16="http://schemas.microsoft.com/office/drawing/2014/main" id="{30A2FEE6-50A6-4663-BDA8-6B7D46515BFA}"/>
              </a:ext>
            </a:extLst>
          </p:cNvPr>
          <p:cNvSpPr txBox="1"/>
          <p:nvPr/>
        </p:nvSpPr>
        <p:spPr>
          <a:xfrm>
            <a:off x="244853" y="1939434"/>
            <a:ext cx="2198145" cy="1200329"/>
          </a:xfrm>
          <a:prstGeom prst="rect">
            <a:avLst/>
          </a:prstGeom>
          <a:solidFill>
            <a:srgbClr val="FFC000"/>
          </a:solidFill>
          <a:ln>
            <a:solidFill>
              <a:schemeClr val="tx1"/>
            </a:solidFill>
          </a:ln>
        </p:spPr>
        <p:txBody>
          <a:bodyPr wrap="square" rtlCol="0">
            <a:spAutoFit/>
          </a:bodyPr>
          <a:lstStyle/>
          <a:p>
            <a:pPr marL="684213" indent="-684213"/>
            <a:r>
              <a:rPr lang="en-US" dirty="0"/>
              <a:t>Step 1: Define the Intervention Operating as a System</a:t>
            </a:r>
          </a:p>
        </p:txBody>
      </p:sp>
      <p:sp>
        <p:nvSpPr>
          <p:cNvPr id="24" name="TextBox 23">
            <a:extLst>
              <a:ext uri="{FF2B5EF4-FFF2-40B4-BE49-F238E27FC236}">
                <a16:creationId xmlns:a16="http://schemas.microsoft.com/office/drawing/2014/main" id="{B9C5EF09-03E3-4FA7-ABFC-6956AA6B303E}"/>
              </a:ext>
            </a:extLst>
          </p:cNvPr>
          <p:cNvSpPr txBox="1"/>
          <p:nvPr/>
        </p:nvSpPr>
        <p:spPr>
          <a:xfrm>
            <a:off x="2769328" y="3354144"/>
            <a:ext cx="1245854" cy="369332"/>
          </a:xfrm>
          <a:prstGeom prst="rect">
            <a:avLst/>
          </a:prstGeom>
          <a:noFill/>
        </p:spPr>
        <p:txBody>
          <a:bodyPr wrap="none" rtlCol="0">
            <a:spAutoFit/>
          </a:bodyPr>
          <a:lstStyle/>
          <a:p>
            <a:r>
              <a:rPr lang="en-US" dirty="0"/>
              <a:t>Boundaries</a:t>
            </a:r>
          </a:p>
        </p:txBody>
      </p:sp>
      <p:sp>
        <p:nvSpPr>
          <p:cNvPr id="28" name="TextBox 27">
            <a:extLst>
              <a:ext uri="{FF2B5EF4-FFF2-40B4-BE49-F238E27FC236}">
                <a16:creationId xmlns:a16="http://schemas.microsoft.com/office/drawing/2014/main" id="{2440F440-491E-42E9-A567-14BDA4A1F7E2}"/>
              </a:ext>
            </a:extLst>
          </p:cNvPr>
          <p:cNvSpPr txBox="1"/>
          <p:nvPr/>
        </p:nvSpPr>
        <p:spPr>
          <a:xfrm>
            <a:off x="4530957" y="2418535"/>
            <a:ext cx="1797543" cy="369332"/>
          </a:xfrm>
          <a:prstGeom prst="rect">
            <a:avLst/>
          </a:prstGeom>
          <a:noFill/>
        </p:spPr>
        <p:txBody>
          <a:bodyPr wrap="none" rtlCol="0">
            <a:spAutoFit/>
          </a:bodyPr>
          <a:lstStyle/>
          <a:p>
            <a:r>
              <a:rPr lang="en-US" dirty="0"/>
              <a:t>Interdependence</a:t>
            </a:r>
          </a:p>
        </p:txBody>
      </p:sp>
      <p:cxnSp>
        <p:nvCxnSpPr>
          <p:cNvPr id="32" name="Straight Arrow Connector 31">
            <a:extLst>
              <a:ext uri="{FF2B5EF4-FFF2-40B4-BE49-F238E27FC236}">
                <a16:creationId xmlns:a16="http://schemas.microsoft.com/office/drawing/2014/main" id="{3B1808FE-E41C-41AA-B599-29EB046B93B2}"/>
              </a:ext>
            </a:extLst>
          </p:cNvPr>
          <p:cNvCxnSpPr>
            <a:cxnSpLocks/>
            <a:stCxn id="22" idx="3"/>
            <a:endCxn id="60" idx="1"/>
          </p:cNvCxnSpPr>
          <p:nvPr/>
        </p:nvCxnSpPr>
        <p:spPr>
          <a:xfrm flipV="1">
            <a:off x="2442998" y="1704568"/>
            <a:ext cx="407925" cy="8350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FB99A2D-E47E-40DD-9894-C6CD25913957}"/>
              </a:ext>
            </a:extLst>
          </p:cNvPr>
          <p:cNvCxnSpPr>
            <a:cxnSpLocks/>
            <a:stCxn id="28" idx="3"/>
            <a:endCxn id="6" idx="1"/>
          </p:cNvCxnSpPr>
          <p:nvPr/>
        </p:nvCxnSpPr>
        <p:spPr>
          <a:xfrm flipV="1">
            <a:off x="6328500" y="2601924"/>
            <a:ext cx="315374" cy="127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C0E2BBF-8B0A-4907-9761-B5E8448ABA15}"/>
              </a:ext>
            </a:extLst>
          </p:cNvPr>
          <p:cNvCxnSpPr>
            <a:cxnSpLocks/>
            <a:stCxn id="6" idx="3"/>
            <a:endCxn id="8" idx="1"/>
          </p:cNvCxnSpPr>
          <p:nvPr/>
        </p:nvCxnSpPr>
        <p:spPr>
          <a:xfrm>
            <a:off x="8468460" y="2601924"/>
            <a:ext cx="617747" cy="59393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35557BD-E451-480A-9E70-09CC76523E73}"/>
              </a:ext>
            </a:extLst>
          </p:cNvPr>
          <p:cNvCxnSpPr>
            <a:cxnSpLocks/>
            <a:stCxn id="6" idx="3"/>
            <a:endCxn id="10" idx="1"/>
          </p:cNvCxnSpPr>
          <p:nvPr/>
        </p:nvCxnSpPr>
        <p:spPr>
          <a:xfrm flipV="1">
            <a:off x="8468460" y="1276945"/>
            <a:ext cx="617747" cy="132497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0F717AA-EC09-4944-943A-94767A23C027}"/>
              </a:ext>
            </a:extLst>
          </p:cNvPr>
          <p:cNvCxnSpPr>
            <a:cxnSpLocks/>
            <a:stCxn id="6" idx="3"/>
            <a:endCxn id="12" idx="1"/>
          </p:cNvCxnSpPr>
          <p:nvPr/>
        </p:nvCxnSpPr>
        <p:spPr>
          <a:xfrm flipV="1">
            <a:off x="8468460" y="2055543"/>
            <a:ext cx="641318" cy="54638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A0A672D-98CB-4451-B423-5AB385D41026}"/>
              </a:ext>
            </a:extLst>
          </p:cNvPr>
          <p:cNvCxnSpPr>
            <a:cxnSpLocks/>
            <a:stCxn id="6" idx="3"/>
            <a:endCxn id="14" idx="1"/>
          </p:cNvCxnSpPr>
          <p:nvPr/>
        </p:nvCxnSpPr>
        <p:spPr>
          <a:xfrm flipV="1">
            <a:off x="8468460" y="2593345"/>
            <a:ext cx="617747" cy="857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64F5DAA-C00E-4B3E-9922-E1271A6A39D0}"/>
              </a:ext>
            </a:extLst>
          </p:cNvPr>
          <p:cNvCxnSpPr>
            <a:cxnSpLocks/>
            <a:stCxn id="16" idx="2"/>
            <a:endCxn id="18" idx="0"/>
          </p:cNvCxnSpPr>
          <p:nvPr/>
        </p:nvCxnSpPr>
        <p:spPr>
          <a:xfrm flipH="1">
            <a:off x="5434323" y="4716606"/>
            <a:ext cx="476" cy="3819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76F50C18-9019-4E5B-A184-2C66DD3A2F3E}"/>
              </a:ext>
            </a:extLst>
          </p:cNvPr>
          <p:cNvCxnSpPr>
            <a:cxnSpLocks/>
            <a:endCxn id="20" idx="0"/>
          </p:cNvCxnSpPr>
          <p:nvPr/>
        </p:nvCxnSpPr>
        <p:spPr>
          <a:xfrm>
            <a:off x="5434323" y="5800435"/>
            <a:ext cx="4595" cy="49058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4109F0F3-F186-4606-A316-CDFDA5238192}"/>
              </a:ext>
            </a:extLst>
          </p:cNvPr>
          <p:cNvCxnSpPr>
            <a:cxnSpLocks/>
            <a:stCxn id="22" idx="3"/>
            <a:endCxn id="24" idx="1"/>
          </p:cNvCxnSpPr>
          <p:nvPr/>
        </p:nvCxnSpPr>
        <p:spPr>
          <a:xfrm>
            <a:off x="2442998" y="2539599"/>
            <a:ext cx="326330" cy="99921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457C8A4-08C7-4AEC-B27C-97455E1430BA}"/>
              </a:ext>
            </a:extLst>
          </p:cNvPr>
          <p:cNvCxnSpPr>
            <a:cxnSpLocks/>
            <a:stCxn id="6" idx="3"/>
            <a:endCxn id="27" idx="1"/>
          </p:cNvCxnSpPr>
          <p:nvPr/>
        </p:nvCxnSpPr>
        <p:spPr>
          <a:xfrm>
            <a:off x="8468460" y="2601924"/>
            <a:ext cx="641318" cy="1352566"/>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95C8008-9255-4F0C-A329-227E10448378}"/>
              </a:ext>
            </a:extLst>
          </p:cNvPr>
          <p:cNvSpPr txBox="1"/>
          <p:nvPr/>
        </p:nvSpPr>
        <p:spPr>
          <a:xfrm>
            <a:off x="9109778" y="3769824"/>
            <a:ext cx="817083" cy="369332"/>
          </a:xfrm>
          <a:prstGeom prst="rect">
            <a:avLst/>
          </a:prstGeom>
          <a:noFill/>
        </p:spPr>
        <p:txBody>
          <a:bodyPr wrap="none" rtlCol="0">
            <a:spAutoFit/>
          </a:bodyPr>
          <a:lstStyle/>
          <a:p>
            <a:r>
              <a:rPr lang="en-US" dirty="0"/>
              <a:t>Others</a:t>
            </a:r>
          </a:p>
        </p:txBody>
      </p:sp>
      <p:cxnSp>
        <p:nvCxnSpPr>
          <p:cNvPr id="52" name="Straight Arrow Connector 51">
            <a:extLst>
              <a:ext uri="{FF2B5EF4-FFF2-40B4-BE49-F238E27FC236}">
                <a16:creationId xmlns:a16="http://schemas.microsoft.com/office/drawing/2014/main" id="{EF8EC698-4A01-4584-BB52-397C1E457CE6}"/>
              </a:ext>
            </a:extLst>
          </p:cNvPr>
          <p:cNvCxnSpPr>
            <a:cxnSpLocks/>
            <a:stCxn id="22" idx="3"/>
            <a:endCxn id="55" idx="1"/>
          </p:cNvCxnSpPr>
          <p:nvPr/>
        </p:nvCxnSpPr>
        <p:spPr>
          <a:xfrm>
            <a:off x="2442998" y="2539599"/>
            <a:ext cx="505601" cy="3877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DC781B7F-C398-4C4E-86BE-454279E10C8E}"/>
              </a:ext>
            </a:extLst>
          </p:cNvPr>
          <p:cNvSpPr txBox="1"/>
          <p:nvPr/>
        </p:nvSpPr>
        <p:spPr>
          <a:xfrm>
            <a:off x="2948599" y="2742730"/>
            <a:ext cx="665247" cy="369332"/>
          </a:xfrm>
          <a:prstGeom prst="rect">
            <a:avLst/>
          </a:prstGeom>
          <a:noFill/>
        </p:spPr>
        <p:txBody>
          <a:bodyPr wrap="none" rtlCol="0">
            <a:spAutoFit/>
          </a:bodyPr>
          <a:lstStyle/>
          <a:p>
            <a:r>
              <a:rPr lang="en-US" dirty="0"/>
              <a:t>Scale</a:t>
            </a:r>
          </a:p>
        </p:txBody>
      </p:sp>
      <p:cxnSp>
        <p:nvCxnSpPr>
          <p:cNvPr id="39" name="Straight Arrow Connector 38">
            <a:extLst>
              <a:ext uri="{FF2B5EF4-FFF2-40B4-BE49-F238E27FC236}">
                <a16:creationId xmlns:a16="http://schemas.microsoft.com/office/drawing/2014/main" id="{1079DB70-1524-416A-95EF-27E3E975E210}"/>
              </a:ext>
            </a:extLst>
          </p:cNvPr>
          <p:cNvCxnSpPr>
            <a:cxnSpLocks/>
            <a:stCxn id="22" idx="3"/>
            <a:endCxn id="43" idx="1"/>
          </p:cNvCxnSpPr>
          <p:nvPr/>
        </p:nvCxnSpPr>
        <p:spPr>
          <a:xfrm flipV="1">
            <a:off x="2442998" y="2315982"/>
            <a:ext cx="505601" cy="2236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24796CF-8872-4667-8A9C-3442E6B95D17}"/>
              </a:ext>
            </a:extLst>
          </p:cNvPr>
          <p:cNvSpPr txBox="1"/>
          <p:nvPr/>
        </p:nvSpPr>
        <p:spPr>
          <a:xfrm>
            <a:off x="2948599" y="2131316"/>
            <a:ext cx="756746" cy="369332"/>
          </a:xfrm>
          <a:prstGeom prst="rect">
            <a:avLst/>
          </a:prstGeom>
          <a:noFill/>
        </p:spPr>
        <p:txBody>
          <a:bodyPr wrap="none" rtlCol="0">
            <a:spAutoFit/>
          </a:bodyPr>
          <a:lstStyle/>
          <a:p>
            <a:r>
              <a:rPr lang="en-US" dirty="0"/>
              <a:t>Levels</a:t>
            </a:r>
          </a:p>
        </p:txBody>
      </p:sp>
      <p:sp>
        <p:nvSpPr>
          <p:cNvPr id="60" name="TextBox 59">
            <a:extLst>
              <a:ext uri="{FF2B5EF4-FFF2-40B4-BE49-F238E27FC236}">
                <a16:creationId xmlns:a16="http://schemas.microsoft.com/office/drawing/2014/main" id="{F819E8D9-0F04-4E77-A6BE-A0AEC8387672}"/>
              </a:ext>
            </a:extLst>
          </p:cNvPr>
          <p:cNvSpPr txBox="1"/>
          <p:nvPr/>
        </p:nvSpPr>
        <p:spPr>
          <a:xfrm>
            <a:off x="2850923" y="1519902"/>
            <a:ext cx="704732" cy="369332"/>
          </a:xfrm>
          <a:prstGeom prst="rect">
            <a:avLst/>
          </a:prstGeom>
          <a:noFill/>
        </p:spPr>
        <p:txBody>
          <a:bodyPr wrap="square" rtlCol="0">
            <a:spAutoFit/>
          </a:bodyPr>
          <a:lstStyle/>
          <a:p>
            <a:r>
              <a:rPr lang="en-US" dirty="0"/>
              <a:t>Parts</a:t>
            </a:r>
          </a:p>
        </p:txBody>
      </p:sp>
      <p:sp>
        <p:nvSpPr>
          <p:cNvPr id="99" name="Right Brace 98">
            <a:extLst>
              <a:ext uri="{FF2B5EF4-FFF2-40B4-BE49-F238E27FC236}">
                <a16:creationId xmlns:a16="http://schemas.microsoft.com/office/drawing/2014/main" id="{5E6BC661-C3A6-411C-B5E8-98CA2D412B2D}"/>
              </a:ext>
            </a:extLst>
          </p:cNvPr>
          <p:cNvSpPr/>
          <p:nvPr/>
        </p:nvSpPr>
        <p:spPr>
          <a:xfrm>
            <a:off x="3845941" y="1535917"/>
            <a:ext cx="364690" cy="2233907"/>
          </a:xfrm>
          <a:prstGeom prst="rightBrace">
            <a:avLst>
              <a:gd name="adj1" fmla="val 112847"/>
              <a:gd name="adj2" fmla="val 47864"/>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57150">
                <a:solidFill>
                  <a:schemeClr val="tx1"/>
                </a:solidFill>
              </a:ln>
            </a:endParaRPr>
          </a:p>
        </p:txBody>
      </p:sp>
      <p:cxnSp>
        <p:nvCxnSpPr>
          <p:cNvPr id="189" name="Straight Arrow Connector 188">
            <a:extLst>
              <a:ext uri="{FF2B5EF4-FFF2-40B4-BE49-F238E27FC236}">
                <a16:creationId xmlns:a16="http://schemas.microsoft.com/office/drawing/2014/main" id="{4AA8A5C1-C7D0-48BE-B2D6-145B9ECB5065}"/>
              </a:ext>
            </a:extLst>
          </p:cNvPr>
          <p:cNvCxnSpPr>
            <a:cxnSpLocks/>
            <a:stCxn id="28" idx="2"/>
            <a:endCxn id="16" idx="0"/>
          </p:cNvCxnSpPr>
          <p:nvPr/>
        </p:nvCxnSpPr>
        <p:spPr>
          <a:xfrm>
            <a:off x="5429729" y="2787867"/>
            <a:ext cx="5070" cy="155940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D88DCDB2-980C-493D-AA36-91460495ACF8}"/>
              </a:ext>
            </a:extLst>
          </p:cNvPr>
          <p:cNvCxnSpPr>
            <a:cxnSpLocks/>
            <a:stCxn id="99" idx="1"/>
            <a:endCxn id="28" idx="1"/>
          </p:cNvCxnSpPr>
          <p:nvPr/>
        </p:nvCxnSpPr>
        <p:spPr>
          <a:xfrm flipV="1">
            <a:off x="4210631" y="2603201"/>
            <a:ext cx="320326" cy="195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68E0D796-31F7-44AE-B72E-4684C05DF734}"/>
              </a:ext>
            </a:extLst>
          </p:cNvPr>
          <p:cNvSpPr>
            <a:spLocks noGrp="1"/>
          </p:cNvSpPr>
          <p:nvPr>
            <p:ph type="title"/>
          </p:nvPr>
        </p:nvSpPr>
        <p:spPr>
          <a:xfrm>
            <a:off x="838200" y="47483"/>
            <a:ext cx="10515600" cy="1325563"/>
          </a:xfrm>
        </p:spPr>
        <p:txBody>
          <a:bodyPr/>
          <a:lstStyle/>
          <a:p>
            <a:pPr algn="ctr"/>
            <a:r>
              <a:rPr lang="en-US" dirty="0"/>
              <a:t>Rationale of System Evaluation Theory (SET)</a:t>
            </a:r>
          </a:p>
        </p:txBody>
      </p:sp>
      <p:sp>
        <p:nvSpPr>
          <p:cNvPr id="2" name="Rectangle 1">
            <a:extLst>
              <a:ext uri="{FF2B5EF4-FFF2-40B4-BE49-F238E27FC236}">
                <a16:creationId xmlns:a16="http://schemas.microsoft.com/office/drawing/2014/main" id="{B597F4F2-074E-4B66-B3CB-A4C4495DA36B}"/>
              </a:ext>
            </a:extLst>
          </p:cNvPr>
          <p:cNvSpPr/>
          <p:nvPr/>
        </p:nvSpPr>
        <p:spPr>
          <a:xfrm>
            <a:off x="4309110" y="1034415"/>
            <a:ext cx="7044690" cy="321452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B2DD9B83-3D25-E512-F988-7268EABC9F42}"/>
              </a:ext>
            </a:extLst>
          </p:cNvPr>
          <p:cNvSpPr txBox="1"/>
          <p:nvPr/>
        </p:nvSpPr>
        <p:spPr>
          <a:xfrm>
            <a:off x="8308466" y="5219847"/>
            <a:ext cx="3236789" cy="1323439"/>
          </a:xfrm>
          <a:prstGeom prst="rect">
            <a:avLst/>
          </a:prstGeom>
          <a:noFill/>
        </p:spPr>
        <p:txBody>
          <a:bodyPr wrap="square" rtlCol="0">
            <a:spAutoFit/>
          </a:bodyPr>
          <a:lstStyle/>
          <a:p>
            <a:pPr marL="627063" indent="-627063"/>
            <a:r>
              <a:rPr lang="en-US" sz="2000" dirty="0"/>
              <a:t>Note:  System refers to the complex intervention that is acting as a system.</a:t>
            </a:r>
          </a:p>
        </p:txBody>
      </p:sp>
      <p:sp>
        <p:nvSpPr>
          <p:cNvPr id="3" name="TextBox 2">
            <a:extLst>
              <a:ext uri="{FF2B5EF4-FFF2-40B4-BE49-F238E27FC236}">
                <a16:creationId xmlns:a16="http://schemas.microsoft.com/office/drawing/2014/main" id="{2E9315F7-D8E4-AA2C-82BC-050D6388D7E2}"/>
              </a:ext>
            </a:extLst>
          </p:cNvPr>
          <p:cNvSpPr txBox="1"/>
          <p:nvPr/>
        </p:nvSpPr>
        <p:spPr>
          <a:xfrm>
            <a:off x="6303759" y="3129459"/>
            <a:ext cx="2485360" cy="338554"/>
          </a:xfrm>
          <a:prstGeom prst="rect">
            <a:avLst/>
          </a:prstGeom>
          <a:noFill/>
        </p:spPr>
        <p:txBody>
          <a:bodyPr wrap="none" rtlCol="0">
            <a:spAutoFit/>
          </a:bodyPr>
          <a:lstStyle/>
          <a:p>
            <a:r>
              <a:rPr lang="en-US" sz="1600" dirty="0"/>
              <a:t>Evaluate interdependencies</a:t>
            </a:r>
          </a:p>
        </p:txBody>
      </p:sp>
      <p:sp>
        <p:nvSpPr>
          <p:cNvPr id="4" name="TextBox 3">
            <a:extLst>
              <a:ext uri="{FF2B5EF4-FFF2-40B4-BE49-F238E27FC236}">
                <a16:creationId xmlns:a16="http://schemas.microsoft.com/office/drawing/2014/main" id="{BA4AF884-6A6E-2DD4-B82E-77F42BDD757E}"/>
              </a:ext>
            </a:extLst>
          </p:cNvPr>
          <p:cNvSpPr txBox="1"/>
          <p:nvPr/>
        </p:nvSpPr>
        <p:spPr>
          <a:xfrm>
            <a:off x="4498675" y="5480582"/>
            <a:ext cx="1865767" cy="338554"/>
          </a:xfrm>
          <a:prstGeom prst="rect">
            <a:avLst/>
          </a:prstGeom>
          <a:noFill/>
        </p:spPr>
        <p:txBody>
          <a:bodyPr wrap="none" rtlCol="0">
            <a:spAutoFit/>
          </a:bodyPr>
          <a:lstStyle/>
          <a:p>
            <a:r>
              <a:rPr lang="en-US" sz="1600" dirty="0"/>
              <a:t>Evaluate emergence</a:t>
            </a:r>
          </a:p>
        </p:txBody>
      </p:sp>
    </p:spTree>
    <p:extLst>
      <p:ext uri="{BB962C8B-B14F-4D97-AF65-F5344CB8AC3E}">
        <p14:creationId xmlns:p14="http://schemas.microsoft.com/office/powerpoint/2010/main" val="69115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1072B-CA5E-4EEB-B57E-94FC317EC691}"/>
              </a:ext>
            </a:extLst>
          </p:cNvPr>
          <p:cNvSpPr>
            <a:spLocks noGrp="1"/>
          </p:cNvSpPr>
          <p:nvPr>
            <p:ph type="title"/>
          </p:nvPr>
        </p:nvSpPr>
        <p:spPr>
          <a:xfrm>
            <a:off x="0" y="151207"/>
            <a:ext cx="12068175" cy="1325563"/>
          </a:xfrm>
        </p:spPr>
        <p:txBody>
          <a:bodyPr>
            <a:normAutofit/>
          </a:bodyPr>
          <a:lstStyle/>
          <a:p>
            <a:pPr algn="ctr"/>
            <a:r>
              <a:rPr lang="en-US" sz="3200" dirty="0"/>
              <a:t>What might be some methods for evaluating JSOPs (interdependencies)?</a:t>
            </a:r>
          </a:p>
        </p:txBody>
      </p:sp>
      <p:pic>
        <p:nvPicPr>
          <p:cNvPr id="4" name="Picture 3">
            <a:extLst>
              <a:ext uri="{FF2B5EF4-FFF2-40B4-BE49-F238E27FC236}">
                <a16:creationId xmlns:a16="http://schemas.microsoft.com/office/drawing/2014/main" id="{CDC2D5AE-B470-4ED2-9C68-056E867B1E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791" y="4285904"/>
            <a:ext cx="4310746" cy="2424794"/>
          </a:xfrm>
          <a:prstGeom prst="rect">
            <a:avLst/>
          </a:prstGeom>
        </p:spPr>
      </p:pic>
      <p:pic>
        <p:nvPicPr>
          <p:cNvPr id="5" name="Picture 4">
            <a:extLst>
              <a:ext uri="{FF2B5EF4-FFF2-40B4-BE49-F238E27FC236}">
                <a16:creationId xmlns:a16="http://schemas.microsoft.com/office/drawing/2014/main" id="{34955AAD-A203-4C1C-A43E-2AC2BA7FD4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762" y="1476770"/>
            <a:ext cx="3810000" cy="2541776"/>
          </a:xfrm>
          <a:prstGeom prst="rect">
            <a:avLst/>
          </a:prstGeom>
        </p:spPr>
      </p:pic>
      <p:pic>
        <p:nvPicPr>
          <p:cNvPr id="6" name="Picture 5">
            <a:extLst>
              <a:ext uri="{FF2B5EF4-FFF2-40B4-BE49-F238E27FC236}">
                <a16:creationId xmlns:a16="http://schemas.microsoft.com/office/drawing/2014/main" id="{8B334DA3-7151-45FF-A746-1911E8F82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4197" y="4217199"/>
            <a:ext cx="3802570" cy="2619548"/>
          </a:xfrm>
          <a:prstGeom prst="rect">
            <a:avLst/>
          </a:prstGeom>
        </p:spPr>
      </p:pic>
      <p:pic>
        <p:nvPicPr>
          <p:cNvPr id="7" name="Picture 2" descr="Document Analysis Worksheets | National Archives">
            <a:extLst>
              <a:ext uri="{FF2B5EF4-FFF2-40B4-BE49-F238E27FC236}">
                <a16:creationId xmlns:a16="http://schemas.microsoft.com/office/drawing/2014/main" id="{EC03DDD7-9BA7-4DD6-BB70-AC1B2A410A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7803" y="1359699"/>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41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03826-9A1A-4BF2-BA6E-B765898CF0A3}"/>
              </a:ext>
            </a:extLst>
          </p:cNvPr>
          <p:cNvSpPr>
            <a:spLocks noGrp="1"/>
          </p:cNvSpPr>
          <p:nvPr>
            <p:ph type="title"/>
          </p:nvPr>
        </p:nvSpPr>
        <p:spPr>
          <a:xfrm>
            <a:off x="-222885" y="196533"/>
            <a:ext cx="12637770" cy="1325563"/>
          </a:xfrm>
        </p:spPr>
        <p:txBody>
          <a:bodyPr>
            <a:normAutofit/>
          </a:bodyPr>
          <a:lstStyle/>
          <a:p>
            <a:pPr algn="ctr"/>
            <a:r>
              <a:rPr lang="en-US" sz="3200" dirty="0"/>
              <a:t>Evaluating the Cardiac Care System JSOPs using direct observation </a:t>
            </a:r>
          </a:p>
        </p:txBody>
      </p:sp>
      <p:sp>
        <p:nvSpPr>
          <p:cNvPr id="4" name="TextBox 3">
            <a:extLst>
              <a:ext uri="{FF2B5EF4-FFF2-40B4-BE49-F238E27FC236}">
                <a16:creationId xmlns:a16="http://schemas.microsoft.com/office/drawing/2014/main" id="{F70A9C54-B651-4C1A-A416-ABA49D126487}"/>
              </a:ext>
            </a:extLst>
          </p:cNvPr>
          <p:cNvSpPr txBox="1"/>
          <p:nvPr/>
        </p:nvSpPr>
        <p:spPr>
          <a:xfrm flipH="1">
            <a:off x="5292213" y="2581836"/>
            <a:ext cx="1852354" cy="923330"/>
          </a:xfrm>
          <a:prstGeom prst="rect">
            <a:avLst/>
          </a:prstGeom>
          <a:noFill/>
          <a:ln>
            <a:solidFill>
              <a:schemeClr val="tx1"/>
            </a:solidFill>
          </a:ln>
        </p:spPr>
        <p:txBody>
          <a:bodyPr wrap="square" rtlCol="0">
            <a:spAutoFit/>
          </a:bodyPr>
          <a:lstStyle/>
          <a:p>
            <a:pPr algn="ctr"/>
            <a:r>
              <a:rPr lang="en-US" dirty="0"/>
              <a:t>Volunteer Emergency Medical Services</a:t>
            </a:r>
          </a:p>
        </p:txBody>
      </p:sp>
      <p:sp>
        <p:nvSpPr>
          <p:cNvPr id="5" name="TextBox 4">
            <a:extLst>
              <a:ext uri="{FF2B5EF4-FFF2-40B4-BE49-F238E27FC236}">
                <a16:creationId xmlns:a16="http://schemas.microsoft.com/office/drawing/2014/main" id="{2E75C7AD-6BDF-4DDA-BA8A-03C5DCA936C7}"/>
              </a:ext>
            </a:extLst>
          </p:cNvPr>
          <p:cNvSpPr txBox="1"/>
          <p:nvPr/>
        </p:nvSpPr>
        <p:spPr>
          <a:xfrm flipH="1">
            <a:off x="5292213" y="5152752"/>
            <a:ext cx="1852354" cy="646331"/>
          </a:xfrm>
          <a:prstGeom prst="rect">
            <a:avLst/>
          </a:prstGeom>
          <a:noFill/>
          <a:ln>
            <a:solidFill>
              <a:schemeClr val="tx1"/>
            </a:solidFill>
          </a:ln>
        </p:spPr>
        <p:txBody>
          <a:bodyPr wrap="square" rtlCol="0">
            <a:spAutoFit/>
          </a:bodyPr>
          <a:lstStyle/>
          <a:p>
            <a:pPr algn="ctr"/>
            <a:r>
              <a:rPr lang="en-US" dirty="0"/>
              <a:t>Critical Access Hospital</a:t>
            </a:r>
          </a:p>
        </p:txBody>
      </p:sp>
      <p:sp>
        <p:nvSpPr>
          <p:cNvPr id="6" name="TextBox 5">
            <a:extLst>
              <a:ext uri="{FF2B5EF4-FFF2-40B4-BE49-F238E27FC236}">
                <a16:creationId xmlns:a16="http://schemas.microsoft.com/office/drawing/2014/main" id="{3A26E5CE-4DB7-46A8-8298-3CC9C0DAC210}"/>
              </a:ext>
            </a:extLst>
          </p:cNvPr>
          <p:cNvSpPr txBox="1"/>
          <p:nvPr/>
        </p:nvSpPr>
        <p:spPr>
          <a:xfrm flipH="1">
            <a:off x="10044785" y="3900852"/>
            <a:ext cx="1852354" cy="646331"/>
          </a:xfrm>
          <a:prstGeom prst="rect">
            <a:avLst/>
          </a:prstGeom>
          <a:noFill/>
          <a:ln>
            <a:solidFill>
              <a:schemeClr val="tx1"/>
            </a:solidFill>
          </a:ln>
        </p:spPr>
        <p:txBody>
          <a:bodyPr wrap="square" rtlCol="0">
            <a:spAutoFit/>
          </a:bodyPr>
          <a:lstStyle/>
          <a:p>
            <a:pPr algn="ctr"/>
            <a:r>
              <a:rPr lang="en-US" dirty="0"/>
              <a:t>Heart Hospital</a:t>
            </a:r>
          </a:p>
          <a:p>
            <a:pPr algn="ctr"/>
            <a:r>
              <a:rPr lang="en-US" dirty="0"/>
              <a:t>(definitive care)</a:t>
            </a:r>
          </a:p>
        </p:txBody>
      </p:sp>
      <p:sp>
        <p:nvSpPr>
          <p:cNvPr id="7" name="TextBox 6">
            <a:extLst>
              <a:ext uri="{FF2B5EF4-FFF2-40B4-BE49-F238E27FC236}">
                <a16:creationId xmlns:a16="http://schemas.microsoft.com/office/drawing/2014/main" id="{25295A1C-6FBB-45FE-8CEA-829382AD2205}"/>
              </a:ext>
            </a:extLst>
          </p:cNvPr>
          <p:cNvSpPr txBox="1"/>
          <p:nvPr/>
        </p:nvSpPr>
        <p:spPr>
          <a:xfrm flipH="1">
            <a:off x="2485810" y="2720335"/>
            <a:ext cx="1527463" cy="646331"/>
          </a:xfrm>
          <a:prstGeom prst="rect">
            <a:avLst/>
          </a:prstGeom>
          <a:noFill/>
          <a:ln>
            <a:solidFill>
              <a:schemeClr val="tx1"/>
            </a:solidFill>
          </a:ln>
        </p:spPr>
        <p:txBody>
          <a:bodyPr wrap="square" rtlCol="0">
            <a:spAutoFit/>
          </a:bodyPr>
          <a:lstStyle/>
          <a:p>
            <a:pPr algn="ctr"/>
            <a:r>
              <a:rPr lang="en-US" dirty="0"/>
              <a:t>Emergency Dispatch</a:t>
            </a:r>
          </a:p>
        </p:txBody>
      </p:sp>
      <p:sp>
        <p:nvSpPr>
          <p:cNvPr id="8" name="TextBox 7">
            <a:extLst>
              <a:ext uri="{FF2B5EF4-FFF2-40B4-BE49-F238E27FC236}">
                <a16:creationId xmlns:a16="http://schemas.microsoft.com/office/drawing/2014/main" id="{0B81B030-F02B-44B2-BFF8-5633F8F562DE}"/>
              </a:ext>
            </a:extLst>
          </p:cNvPr>
          <p:cNvSpPr txBox="1"/>
          <p:nvPr/>
        </p:nvSpPr>
        <p:spPr>
          <a:xfrm flipH="1">
            <a:off x="7613544" y="3899837"/>
            <a:ext cx="1852354" cy="646331"/>
          </a:xfrm>
          <a:prstGeom prst="rect">
            <a:avLst/>
          </a:prstGeom>
          <a:noFill/>
          <a:ln>
            <a:solidFill>
              <a:schemeClr val="tx1"/>
            </a:solidFill>
          </a:ln>
        </p:spPr>
        <p:txBody>
          <a:bodyPr wrap="square" rtlCol="0">
            <a:spAutoFit/>
          </a:bodyPr>
          <a:lstStyle/>
          <a:p>
            <a:pPr algn="ctr"/>
            <a:r>
              <a:rPr lang="en-US" dirty="0"/>
              <a:t>EMS with Paramedic</a:t>
            </a:r>
          </a:p>
        </p:txBody>
      </p:sp>
      <p:cxnSp>
        <p:nvCxnSpPr>
          <p:cNvPr id="9" name="Straight Arrow Connector 8">
            <a:extLst>
              <a:ext uri="{FF2B5EF4-FFF2-40B4-BE49-F238E27FC236}">
                <a16:creationId xmlns:a16="http://schemas.microsoft.com/office/drawing/2014/main" id="{0EB01E57-1B2A-4078-8F8B-F72316EA008A}"/>
              </a:ext>
            </a:extLst>
          </p:cNvPr>
          <p:cNvCxnSpPr>
            <a:cxnSpLocks/>
            <a:stCxn id="7" idx="1"/>
            <a:endCxn id="4" idx="3"/>
          </p:cNvCxnSpPr>
          <p:nvPr/>
        </p:nvCxnSpPr>
        <p:spPr>
          <a:xfrm>
            <a:off x="4013273" y="3043501"/>
            <a:ext cx="1278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B41980A-EF92-48BC-B803-46719CC42AB0}"/>
              </a:ext>
            </a:extLst>
          </p:cNvPr>
          <p:cNvCxnSpPr>
            <a:cxnSpLocks/>
            <a:stCxn id="4" idx="1"/>
            <a:endCxn id="8" idx="3"/>
          </p:cNvCxnSpPr>
          <p:nvPr/>
        </p:nvCxnSpPr>
        <p:spPr>
          <a:xfrm>
            <a:off x="7144567" y="3043501"/>
            <a:ext cx="468977" cy="1179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C79344C-42BA-4357-BBA0-BBCE813205FD}"/>
              </a:ext>
            </a:extLst>
          </p:cNvPr>
          <p:cNvCxnSpPr>
            <a:stCxn id="4" idx="2"/>
            <a:endCxn id="5" idx="0"/>
          </p:cNvCxnSpPr>
          <p:nvPr/>
        </p:nvCxnSpPr>
        <p:spPr>
          <a:xfrm>
            <a:off x="6377815" y="3505166"/>
            <a:ext cx="0" cy="1647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4C5A8D6-85B0-4689-AE65-AB0C24CFDAB5}"/>
              </a:ext>
            </a:extLst>
          </p:cNvPr>
          <p:cNvCxnSpPr>
            <a:cxnSpLocks/>
            <a:stCxn id="5" idx="1"/>
            <a:endCxn id="8" idx="3"/>
          </p:cNvCxnSpPr>
          <p:nvPr/>
        </p:nvCxnSpPr>
        <p:spPr>
          <a:xfrm flipV="1">
            <a:off x="7144567" y="4223003"/>
            <a:ext cx="468977" cy="1252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4F4F513-E1DC-442F-90AE-51B4D1C1E11F}"/>
              </a:ext>
            </a:extLst>
          </p:cNvPr>
          <p:cNvCxnSpPr>
            <a:cxnSpLocks/>
            <a:stCxn id="8" idx="1"/>
            <a:endCxn id="6" idx="3"/>
          </p:cNvCxnSpPr>
          <p:nvPr/>
        </p:nvCxnSpPr>
        <p:spPr>
          <a:xfrm>
            <a:off x="9465898" y="4223003"/>
            <a:ext cx="578887" cy="1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2424E4F8-1499-4D9B-9B60-ADA4F831E8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31777" y="4638267"/>
            <a:ext cx="478043" cy="888348"/>
          </a:xfrm>
          <a:prstGeom prst="rect">
            <a:avLst/>
          </a:prstGeom>
        </p:spPr>
      </p:pic>
      <p:pic>
        <p:nvPicPr>
          <p:cNvPr id="17" name="Picture 16">
            <a:extLst>
              <a:ext uri="{FF2B5EF4-FFF2-40B4-BE49-F238E27FC236}">
                <a16:creationId xmlns:a16="http://schemas.microsoft.com/office/drawing/2014/main" id="{3128C8D3-C340-4A36-B826-93FFDF458E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536" y="4622633"/>
            <a:ext cx="1733203" cy="919617"/>
          </a:xfrm>
          <a:prstGeom prst="rect">
            <a:avLst/>
          </a:prstGeom>
        </p:spPr>
      </p:pic>
      <p:pic>
        <p:nvPicPr>
          <p:cNvPr id="18" name="Picture 17">
            <a:extLst>
              <a:ext uri="{FF2B5EF4-FFF2-40B4-BE49-F238E27FC236}">
                <a16:creationId xmlns:a16="http://schemas.microsoft.com/office/drawing/2014/main" id="{5592F551-3CAD-4F66-9BC4-7403DBF7A3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6053" y="3538369"/>
            <a:ext cx="1318573" cy="968052"/>
          </a:xfrm>
          <a:prstGeom prst="rect">
            <a:avLst/>
          </a:prstGeom>
        </p:spPr>
      </p:pic>
      <p:pic>
        <p:nvPicPr>
          <p:cNvPr id="19" name="Picture 18">
            <a:extLst>
              <a:ext uri="{FF2B5EF4-FFF2-40B4-BE49-F238E27FC236}">
                <a16:creationId xmlns:a16="http://schemas.microsoft.com/office/drawing/2014/main" id="{E04C33BB-1459-4A0D-87DA-1E6267AF34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7231" y="3435063"/>
            <a:ext cx="1384622" cy="890404"/>
          </a:xfrm>
          <a:prstGeom prst="rect">
            <a:avLst/>
          </a:prstGeom>
        </p:spPr>
      </p:pic>
      <p:pic>
        <p:nvPicPr>
          <p:cNvPr id="20" name="Picture 19">
            <a:extLst>
              <a:ext uri="{FF2B5EF4-FFF2-40B4-BE49-F238E27FC236}">
                <a16:creationId xmlns:a16="http://schemas.microsoft.com/office/drawing/2014/main" id="{BAB85E92-4DE0-48F1-B299-9E0D48F1AE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3504" y="5882031"/>
            <a:ext cx="1749157" cy="918307"/>
          </a:xfrm>
          <a:prstGeom prst="rect">
            <a:avLst/>
          </a:prstGeom>
        </p:spPr>
      </p:pic>
      <p:pic>
        <p:nvPicPr>
          <p:cNvPr id="21" name="Picture 20">
            <a:extLst>
              <a:ext uri="{FF2B5EF4-FFF2-40B4-BE49-F238E27FC236}">
                <a16:creationId xmlns:a16="http://schemas.microsoft.com/office/drawing/2014/main" id="{DAE9309E-5BFE-4299-9508-DCF8B2E246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23659" y="4652956"/>
            <a:ext cx="1202508" cy="873659"/>
          </a:xfrm>
          <a:prstGeom prst="rect">
            <a:avLst/>
          </a:prstGeom>
        </p:spPr>
      </p:pic>
      <p:pic>
        <p:nvPicPr>
          <p:cNvPr id="22" name="Picture 21">
            <a:extLst>
              <a:ext uri="{FF2B5EF4-FFF2-40B4-BE49-F238E27FC236}">
                <a16:creationId xmlns:a16="http://schemas.microsoft.com/office/drawing/2014/main" id="{E01D73E9-84AA-4460-BA26-3C0C01451B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7228" y="4708578"/>
            <a:ext cx="478043" cy="888348"/>
          </a:xfrm>
          <a:prstGeom prst="rect">
            <a:avLst/>
          </a:prstGeom>
        </p:spPr>
      </p:pic>
      <p:pic>
        <p:nvPicPr>
          <p:cNvPr id="23" name="Picture 22">
            <a:extLst>
              <a:ext uri="{FF2B5EF4-FFF2-40B4-BE49-F238E27FC236}">
                <a16:creationId xmlns:a16="http://schemas.microsoft.com/office/drawing/2014/main" id="{EB0DC84E-A3E3-4E85-ADCF-7D71524114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3275" y="2593213"/>
            <a:ext cx="478043" cy="888348"/>
          </a:xfrm>
          <a:prstGeom prst="rect">
            <a:avLst/>
          </a:prstGeom>
        </p:spPr>
      </p:pic>
      <p:pic>
        <p:nvPicPr>
          <p:cNvPr id="24" name="Picture 23">
            <a:extLst>
              <a:ext uri="{FF2B5EF4-FFF2-40B4-BE49-F238E27FC236}">
                <a16:creationId xmlns:a16="http://schemas.microsoft.com/office/drawing/2014/main" id="{DD3D29C5-AC3F-4EBA-AF92-445C0C1119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5069" y="3505516"/>
            <a:ext cx="478043" cy="888348"/>
          </a:xfrm>
          <a:prstGeom prst="rect">
            <a:avLst/>
          </a:prstGeom>
        </p:spPr>
      </p:pic>
      <p:pic>
        <p:nvPicPr>
          <p:cNvPr id="25" name="Picture 24">
            <a:extLst>
              <a:ext uri="{FF2B5EF4-FFF2-40B4-BE49-F238E27FC236}">
                <a16:creationId xmlns:a16="http://schemas.microsoft.com/office/drawing/2014/main" id="{1B6C5DC8-714D-42C1-9F3C-B1E18960D7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1925" y="5421242"/>
            <a:ext cx="478043" cy="888348"/>
          </a:xfrm>
          <a:prstGeom prst="rect">
            <a:avLst/>
          </a:prstGeom>
        </p:spPr>
      </p:pic>
    </p:spTree>
    <p:extLst>
      <p:ext uri="{BB962C8B-B14F-4D97-AF65-F5344CB8AC3E}">
        <p14:creationId xmlns:p14="http://schemas.microsoft.com/office/powerpoint/2010/main" val="314671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3EB0C-F471-854B-A15F-047BB9116F62}"/>
              </a:ext>
            </a:extLst>
          </p:cNvPr>
          <p:cNvSpPr>
            <a:spLocks noGrp="1"/>
          </p:cNvSpPr>
          <p:nvPr>
            <p:ph type="title"/>
          </p:nvPr>
        </p:nvSpPr>
        <p:spPr/>
        <p:txBody>
          <a:bodyPr>
            <a:normAutofit fontScale="90000"/>
          </a:bodyPr>
          <a:lstStyle/>
          <a:p>
            <a:pPr algn="ctr"/>
            <a:r>
              <a:rPr lang="en-US" dirty="0"/>
              <a:t>What might be some of the process evaluation questions for this simple intervention?</a:t>
            </a:r>
          </a:p>
        </p:txBody>
      </p:sp>
      <p:sp>
        <p:nvSpPr>
          <p:cNvPr id="3" name="Content Placeholder 2">
            <a:extLst>
              <a:ext uri="{FF2B5EF4-FFF2-40B4-BE49-F238E27FC236}">
                <a16:creationId xmlns:a16="http://schemas.microsoft.com/office/drawing/2014/main" id="{3601828C-CD78-5529-1936-209F77BC68A7}"/>
              </a:ext>
            </a:extLst>
          </p:cNvPr>
          <p:cNvSpPr>
            <a:spLocks noGrp="1"/>
          </p:cNvSpPr>
          <p:nvPr>
            <p:ph idx="1"/>
          </p:nvPr>
        </p:nvSpPr>
        <p:spPr>
          <a:xfrm>
            <a:off x="7116171" y="1980299"/>
            <a:ext cx="4284260" cy="4351338"/>
          </a:xfrm>
        </p:spPr>
        <p:txBody>
          <a:bodyPr/>
          <a:lstStyle/>
          <a:p>
            <a:r>
              <a:rPr lang="en-US" dirty="0"/>
              <a:t>Was all the course content covered?</a:t>
            </a:r>
          </a:p>
          <a:p>
            <a:endParaRPr lang="en-US" dirty="0"/>
          </a:p>
          <a:p>
            <a:r>
              <a:rPr lang="en-US" dirty="0"/>
              <a:t>Did students complete all the assignments?</a:t>
            </a:r>
          </a:p>
          <a:p>
            <a:endParaRPr lang="en-US" dirty="0"/>
          </a:p>
        </p:txBody>
      </p:sp>
      <p:pic>
        <p:nvPicPr>
          <p:cNvPr id="2050" name="Picture 2" descr="Process implementation checklist PowerPoint slide">
            <a:extLst>
              <a:ext uri="{FF2B5EF4-FFF2-40B4-BE49-F238E27FC236}">
                <a16:creationId xmlns:a16="http://schemas.microsoft.com/office/drawing/2014/main" id="{F374EB4A-904D-5A52-243A-8B5C69E7F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267" y="2052305"/>
            <a:ext cx="6562005" cy="3691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72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3600C-B9E9-789C-4A7B-6B805442AD53}"/>
              </a:ext>
            </a:extLst>
          </p:cNvPr>
          <p:cNvSpPr>
            <a:spLocks noGrp="1"/>
          </p:cNvSpPr>
          <p:nvPr>
            <p:ph type="title"/>
          </p:nvPr>
        </p:nvSpPr>
        <p:spPr/>
        <p:txBody>
          <a:bodyPr/>
          <a:lstStyle/>
          <a:p>
            <a:pPr algn="ctr"/>
            <a:r>
              <a:rPr lang="en-US" dirty="0"/>
              <a:t>Applying system principles to evaluate interdependencies.</a:t>
            </a:r>
          </a:p>
        </p:txBody>
      </p:sp>
      <p:sp>
        <p:nvSpPr>
          <p:cNvPr id="3" name="Content Placeholder 2">
            <a:extLst>
              <a:ext uri="{FF2B5EF4-FFF2-40B4-BE49-F238E27FC236}">
                <a16:creationId xmlns:a16="http://schemas.microsoft.com/office/drawing/2014/main" id="{FE51167B-6D95-EEA6-06F4-2F03A0503911}"/>
              </a:ext>
            </a:extLst>
          </p:cNvPr>
          <p:cNvSpPr>
            <a:spLocks noGrp="1"/>
          </p:cNvSpPr>
          <p:nvPr>
            <p:ph idx="1"/>
          </p:nvPr>
        </p:nvSpPr>
        <p:spPr/>
        <p:txBody>
          <a:bodyPr>
            <a:normAutofit lnSpcReduction="10000"/>
          </a:bodyPr>
          <a:lstStyle/>
          <a:p>
            <a:r>
              <a:rPr lang="en-US" dirty="0"/>
              <a:t>Feedback loops</a:t>
            </a:r>
          </a:p>
          <a:p>
            <a:endParaRPr lang="en-US" dirty="0"/>
          </a:p>
          <a:p>
            <a:endParaRPr lang="en-US" dirty="0"/>
          </a:p>
          <a:p>
            <a:endParaRPr lang="en-US" dirty="0"/>
          </a:p>
          <a:p>
            <a:endParaRPr lang="en-US" dirty="0"/>
          </a:p>
          <a:p>
            <a:r>
              <a:rPr lang="en-US" dirty="0"/>
              <a:t>Cascading events</a:t>
            </a:r>
          </a:p>
          <a:p>
            <a:endParaRPr lang="en-US" dirty="0"/>
          </a:p>
          <a:p>
            <a:endParaRPr lang="en-US" dirty="0"/>
          </a:p>
          <a:p>
            <a:r>
              <a:rPr lang="en-US" dirty="0"/>
              <a:t>Reflex arcs</a:t>
            </a:r>
          </a:p>
          <a:p>
            <a:endParaRPr lang="en-US" dirty="0"/>
          </a:p>
          <a:p>
            <a:endParaRPr lang="en-US" dirty="0"/>
          </a:p>
        </p:txBody>
      </p:sp>
      <p:pic>
        <p:nvPicPr>
          <p:cNvPr id="4" name="Picture 3">
            <a:extLst>
              <a:ext uri="{FF2B5EF4-FFF2-40B4-BE49-F238E27FC236}">
                <a16:creationId xmlns:a16="http://schemas.microsoft.com/office/drawing/2014/main" id="{060E9D8B-70C4-0CBD-4FF2-1EEEBECF02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5590" y="1913760"/>
            <a:ext cx="1986580" cy="1403048"/>
          </a:xfrm>
          <a:prstGeom prst="rect">
            <a:avLst/>
          </a:prstGeom>
          <a:ln w="57150">
            <a:solidFill>
              <a:srgbClr val="C00000"/>
            </a:solidFill>
          </a:ln>
        </p:spPr>
      </p:pic>
      <p:pic>
        <p:nvPicPr>
          <p:cNvPr id="5" name="Picture 3" descr="Image result for upstream dependency">
            <a:hlinkClick r:id="rId3"/>
            <a:extLst>
              <a:ext uri="{FF2B5EF4-FFF2-40B4-BE49-F238E27FC236}">
                <a16:creationId xmlns:a16="http://schemas.microsoft.com/office/drawing/2014/main" id="{C9BF9204-DDF6-3E82-879F-36F7EA5D5B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5357" y="3451745"/>
            <a:ext cx="5451272" cy="22713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AF7D5D6-D8B1-142C-6F13-70D4CAB5C6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2269" y="5590278"/>
            <a:ext cx="1558428" cy="1173369"/>
          </a:xfrm>
          <a:prstGeom prst="rect">
            <a:avLst/>
          </a:prstGeom>
        </p:spPr>
      </p:pic>
    </p:spTree>
    <p:extLst>
      <p:ext uri="{BB962C8B-B14F-4D97-AF65-F5344CB8AC3E}">
        <p14:creationId xmlns:p14="http://schemas.microsoft.com/office/powerpoint/2010/main" val="25351450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E1A8FD-A64E-4DB9-A23A-5CA09FFAF7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8680" y="1223041"/>
            <a:ext cx="3938260" cy="5496468"/>
          </a:xfrm>
          <a:prstGeom prst="rect">
            <a:avLst/>
          </a:prstGeom>
        </p:spPr>
      </p:pic>
      <p:sp>
        <p:nvSpPr>
          <p:cNvPr id="3" name="TextBox 2">
            <a:extLst>
              <a:ext uri="{FF2B5EF4-FFF2-40B4-BE49-F238E27FC236}">
                <a16:creationId xmlns:a16="http://schemas.microsoft.com/office/drawing/2014/main" id="{A4AD3EA7-2285-4221-ADE1-726F5A43E4C8}"/>
              </a:ext>
            </a:extLst>
          </p:cNvPr>
          <p:cNvSpPr txBox="1"/>
          <p:nvPr/>
        </p:nvSpPr>
        <p:spPr>
          <a:xfrm>
            <a:off x="415773" y="2504069"/>
            <a:ext cx="4503962" cy="1569660"/>
          </a:xfrm>
          <a:prstGeom prst="rect">
            <a:avLst/>
          </a:prstGeom>
          <a:noFill/>
        </p:spPr>
        <p:txBody>
          <a:bodyPr wrap="square" rtlCol="0">
            <a:spAutoFit/>
          </a:bodyPr>
          <a:lstStyle/>
          <a:p>
            <a:r>
              <a:rPr lang="en-US" sz="3200" dirty="0"/>
              <a:t>The return of information about the status of a process.</a:t>
            </a:r>
          </a:p>
        </p:txBody>
      </p:sp>
      <p:sp>
        <p:nvSpPr>
          <p:cNvPr id="10" name="Title 1">
            <a:extLst>
              <a:ext uri="{FF2B5EF4-FFF2-40B4-BE49-F238E27FC236}">
                <a16:creationId xmlns:a16="http://schemas.microsoft.com/office/drawing/2014/main" id="{8D456FCA-21D9-40AB-972A-91DBC6301842}"/>
              </a:ext>
            </a:extLst>
          </p:cNvPr>
          <p:cNvSpPr txBox="1">
            <a:spLocks/>
          </p:cNvSpPr>
          <p:nvPr/>
        </p:nvSpPr>
        <p:spPr>
          <a:xfrm>
            <a:off x="97362" y="-7260"/>
            <a:ext cx="79455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Feedback Loops</a:t>
            </a:r>
          </a:p>
        </p:txBody>
      </p:sp>
      <p:sp>
        <p:nvSpPr>
          <p:cNvPr id="7" name="Rectangle 6">
            <a:extLst>
              <a:ext uri="{FF2B5EF4-FFF2-40B4-BE49-F238E27FC236}">
                <a16:creationId xmlns:a16="http://schemas.microsoft.com/office/drawing/2014/main" id="{111931ED-F5A1-4FD1-BD8F-B3F32EF5A878}"/>
              </a:ext>
            </a:extLst>
          </p:cNvPr>
          <p:cNvSpPr/>
          <p:nvPr/>
        </p:nvSpPr>
        <p:spPr>
          <a:xfrm>
            <a:off x="11617569" y="6353906"/>
            <a:ext cx="363416" cy="3516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Tree>
    <p:extLst>
      <p:ext uri="{BB962C8B-B14F-4D97-AF65-F5344CB8AC3E}">
        <p14:creationId xmlns:p14="http://schemas.microsoft.com/office/powerpoint/2010/main" val="38037418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losing the loop - AM-Insider">
            <a:extLst>
              <a:ext uri="{FF2B5EF4-FFF2-40B4-BE49-F238E27FC236}">
                <a16:creationId xmlns:a16="http://schemas.microsoft.com/office/drawing/2014/main" id="{416819BD-7F48-4BA5-8246-A5972A6D6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307" y="1671637"/>
            <a:ext cx="4552950" cy="3514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CD45FFC-CD45-4A70-92D8-206E864E81B4}"/>
              </a:ext>
            </a:extLst>
          </p:cNvPr>
          <p:cNvSpPr txBox="1"/>
          <p:nvPr/>
        </p:nvSpPr>
        <p:spPr>
          <a:xfrm>
            <a:off x="1192606" y="462915"/>
            <a:ext cx="9806787" cy="523220"/>
          </a:xfrm>
          <a:prstGeom prst="rect">
            <a:avLst/>
          </a:prstGeom>
          <a:noFill/>
        </p:spPr>
        <p:txBody>
          <a:bodyPr wrap="none" rtlCol="0">
            <a:spAutoFit/>
          </a:bodyPr>
          <a:lstStyle/>
          <a:p>
            <a:r>
              <a:rPr lang="en-US" sz="2800" dirty="0"/>
              <a:t>First evaluation decision point:  Is the feedback loop being closed?</a:t>
            </a:r>
          </a:p>
        </p:txBody>
      </p:sp>
    </p:spTree>
    <p:extLst>
      <p:ext uri="{BB962C8B-B14F-4D97-AF65-F5344CB8AC3E}">
        <p14:creationId xmlns:p14="http://schemas.microsoft.com/office/powerpoint/2010/main" val="17462165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852FD2-3017-48B6-BC2C-8D0E2FDDF557}"/>
              </a:ext>
            </a:extLst>
          </p:cNvPr>
          <p:cNvPicPr>
            <a:picLocks noChangeAspect="1"/>
          </p:cNvPicPr>
          <p:nvPr/>
        </p:nvPicPr>
        <p:blipFill rotWithShape="1">
          <a:blip r:embed="rId3">
            <a:extLst>
              <a:ext uri="{28A0092B-C50C-407E-A947-70E740481C1C}">
                <a14:useLocalDpi xmlns:a14="http://schemas.microsoft.com/office/drawing/2010/main" val="0"/>
              </a:ext>
            </a:extLst>
          </a:blip>
          <a:srcRect l="6994" t="16376" r="6713" b="11033"/>
          <a:stretch/>
        </p:blipFill>
        <p:spPr>
          <a:xfrm>
            <a:off x="2293145" y="1434166"/>
            <a:ext cx="7999569" cy="5052359"/>
          </a:xfrm>
          <a:prstGeom prst="rect">
            <a:avLst/>
          </a:prstGeom>
        </p:spPr>
      </p:pic>
      <p:sp>
        <p:nvSpPr>
          <p:cNvPr id="5" name="TextBox 4">
            <a:extLst>
              <a:ext uri="{FF2B5EF4-FFF2-40B4-BE49-F238E27FC236}">
                <a16:creationId xmlns:a16="http://schemas.microsoft.com/office/drawing/2014/main" id="{A4401DC4-FDBD-46ED-AF60-129CA13F6801}"/>
              </a:ext>
            </a:extLst>
          </p:cNvPr>
          <p:cNvSpPr txBox="1"/>
          <p:nvPr/>
        </p:nvSpPr>
        <p:spPr>
          <a:xfrm>
            <a:off x="1192606" y="462915"/>
            <a:ext cx="8808950" cy="523220"/>
          </a:xfrm>
          <a:prstGeom prst="rect">
            <a:avLst/>
          </a:prstGeom>
          <a:noFill/>
        </p:spPr>
        <p:txBody>
          <a:bodyPr wrap="none" rtlCol="0">
            <a:spAutoFit/>
          </a:bodyPr>
          <a:lstStyle/>
          <a:p>
            <a:r>
              <a:rPr lang="en-US" sz="2800" dirty="0"/>
              <a:t>Second evaluation decision point:  Quality of the feedback?</a:t>
            </a:r>
          </a:p>
        </p:txBody>
      </p:sp>
    </p:spTree>
    <p:extLst>
      <p:ext uri="{BB962C8B-B14F-4D97-AF65-F5344CB8AC3E}">
        <p14:creationId xmlns:p14="http://schemas.microsoft.com/office/powerpoint/2010/main" val="27736120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715FC711-68E1-424E-8B51-6433665C45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747" y="2722930"/>
            <a:ext cx="4530449" cy="2552871"/>
          </a:xfrm>
          <a:prstGeom prst="rect">
            <a:avLst/>
          </a:prstGeom>
        </p:spPr>
      </p:pic>
      <p:sp>
        <p:nvSpPr>
          <p:cNvPr id="15" name="Title 1">
            <a:extLst>
              <a:ext uri="{FF2B5EF4-FFF2-40B4-BE49-F238E27FC236}">
                <a16:creationId xmlns:a16="http://schemas.microsoft.com/office/drawing/2014/main" id="{6DFA7A2C-DB66-40E8-9A13-504D774A176D}"/>
              </a:ext>
            </a:extLst>
          </p:cNvPr>
          <p:cNvSpPr>
            <a:spLocks noGrp="1"/>
          </p:cNvSpPr>
          <p:nvPr>
            <p:ph type="title"/>
          </p:nvPr>
        </p:nvSpPr>
        <p:spPr>
          <a:xfrm>
            <a:off x="838200" y="322878"/>
            <a:ext cx="10515600" cy="1325563"/>
          </a:xfrm>
        </p:spPr>
        <p:txBody>
          <a:bodyPr/>
          <a:lstStyle/>
          <a:p>
            <a:pPr algn="ctr"/>
            <a:r>
              <a:rPr lang="en-US" dirty="0"/>
              <a:t>Feedback loop problem</a:t>
            </a:r>
          </a:p>
        </p:txBody>
      </p:sp>
      <p:sp>
        <p:nvSpPr>
          <p:cNvPr id="21" name="TextBox 20">
            <a:extLst>
              <a:ext uri="{FF2B5EF4-FFF2-40B4-BE49-F238E27FC236}">
                <a16:creationId xmlns:a16="http://schemas.microsoft.com/office/drawing/2014/main" id="{E030C505-572D-447E-9172-21B1206087F9}"/>
              </a:ext>
            </a:extLst>
          </p:cNvPr>
          <p:cNvSpPr txBox="1"/>
          <p:nvPr/>
        </p:nvSpPr>
        <p:spPr>
          <a:xfrm flipH="1">
            <a:off x="6796143" y="2513643"/>
            <a:ext cx="2508295" cy="646331"/>
          </a:xfrm>
          <a:prstGeom prst="rect">
            <a:avLst/>
          </a:prstGeom>
          <a:noFill/>
          <a:ln>
            <a:solidFill>
              <a:schemeClr val="tx1"/>
            </a:solidFill>
          </a:ln>
        </p:spPr>
        <p:txBody>
          <a:bodyPr wrap="square" rtlCol="0">
            <a:spAutoFit/>
          </a:bodyPr>
          <a:lstStyle/>
          <a:p>
            <a:pPr algn="ctr"/>
            <a:r>
              <a:rPr lang="en-US" dirty="0"/>
              <a:t>Patient and run report data collected by EMS </a:t>
            </a:r>
          </a:p>
        </p:txBody>
      </p:sp>
      <p:sp>
        <p:nvSpPr>
          <p:cNvPr id="22" name="TextBox 21">
            <a:extLst>
              <a:ext uri="{FF2B5EF4-FFF2-40B4-BE49-F238E27FC236}">
                <a16:creationId xmlns:a16="http://schemas.microsoft.com/office/drawing/2014/main" id="{7FBD49F8-D71B-48EF-8114-FD5BAD53FDB2}"/>
              </a:ext>
            </a:extLst>
          </p:cNvPr>
          <p:cNvSpPr txBox="1"/>
          <p:nvPr/>
        </p:nvSpPr>
        <p:spPr>
          <a:xfrm flipH="1">
            <a:off x="9220603" y="4346530"/>
            <a:ext cx="2508295" cy="646331"/>
          </a:xfrm>
          <a:prstGeom prst="rect">
            <a:avLst/>
          </a:prstGeom>
          <a:noFill/>
          <a:ln>
            <a:solidFill>
              <a:schemeClr val="tx1"/>
            </a:solidFill>
          </a:ln>
        </p:spPr>
        <p:txBody>
          <a:bodyPr wrap="square" rtlCol="0">
            <a:spAutoFit/>
          </a:bodyPr>
          <a:lstStyle/>
          <a:p>
            <a:pPr algn="ctr"/>
            <a:r>
              <a:rPr lang="en-US" dirty="0"/>
              <a:t>State EMS combines run data and hospital data.</a:t>
            </a:r>
          </a:p>
        </p:txBody>
      </p:sp>
      <p:cxnSp>
        <p:nvCxnSpPr>
          <p:cNvPr id="25" name="Straight Arrow Connector 24">
            <a:extLst>
              <a:ext uri="{FF2B5EF4-FFF2-40B4-BE49-F238E27FC236}">
                <a16:creationId xmlns:a16="http://schemas.microsoft.com/office/drawing/2014/main" id="{BD7F0101-FCD0-4DD2-90AD-6B5E74C85271}"/>
              </a:ext>
            </a:extLst>
          </p:cNvPr>
          <p:cNvCxnSpPr>
            <a:cxnSpLocks/>
            <a:stCxn id="21" idx="2"/>
            <a:endCxn id="22" idx="3"/>
          </p:cNvCxnSpPr>
          <p:nvPr/>
        </p:nvCxnSpPr>
        <p:spPr>
          <a:xfrm>
            <a:off x="8050290" y="3159974"/>
            <a:ext cx="1170313" cy="15097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C04D35D-624B-4A11-92B0-82B094998AFC}"/>
              </a:ext>
            </a:extLst>
          </p:cNvPr>
          <p:cNvSpPr txBox="1"/>
          <p:nvPr/>
        </p:nvSpPr>
        <p:spPr>
          <a:xfrm flipH="1">
            <a:off x="5898509" y="4346530"/>
            <a:ext cx="2508295" cy="646331"/>
          </a:xfrm>
          <a:prstGeom prst="rect">
            <a:avLst/>
          </a:prstGeom>
          <a:noFill/>
          <a:ln>
            <a:solidFill>
              <a:schemeClr val="tx1"/>
            </a:solidFill>
          </a:ln>
        </p:spPr>
        <p:txBody>
          <a:bodyPr wrap="square" rtlCol="0">
            <a:spAutoFit/>
          </a:bodyPr>
          <a:lstStyle/>
          <a:p>
            <a:pPr algn="ctr"/>
            <a:r>
              <a:rPr lang="en-US" dirty="0"/>
              <a:t>Hospital adds data on patient outcome</a:t>
            </a:r>
          </a:p>
        </p:txBody>
      </p:sp>
      <p:cxnSp>
        <p:nvCxnSpPr>
          <p:cNvPr id="28" name="Straight Arrow Connector 27">
            <a:extLst>
              <a:ext uri="{FF2B5EF4-FFF2-40B4-BE49-F238E27FC236}">
                <a16:creationId xmlns:a16="http://schemas.microsoft.com/office/drawing/2014/main" id="{122D5B9C-4C89-498D-9F57-568D91E80F1C}"/>
              </a:ext>
            </a:extLst>
          </p:cNvPr>
          <p:cNvCxnSpPr>
            <a:cxnSpLocks/>
            <a:stCxn id="26" idx="1"/>
            <a:endCxn id="22" idx="3"/>
          </p:cNvCxnSpPr>
          <p:nvPr/>
        </p:nvCxnSpPr>
        <p:spPr>
          <a:xfrm>
            <a:off x="8406804" y="4669696"/>
            <a:ext cx="81379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5">
            <a:extLst>
              <a:ext uri="{FF2B5EF4-FFF2-40B4-BE49-F238E27FC236}">
                <a16:creationId xmlns:a16="http://schemas.microsoft.com/office/drawing/2014/main" id="{C14B0C74-4733-4D55-AFF0-1625BBE718A9}"/>
              </a:ext>
            </a:extLst>
          </p:cNvPr>
          <p:cNvCxnSpPr>
            <a:stCxn id="22" idx="1"/>
            <a:endCxn id="21" idx="1"/>
          </p:cNvCxnSpPr>
          <p:nvPr/>
        </p:nvCxnSpPr>
        <p:spPr>
          <a:xfrm flipH="1" flipV="1">
            <a:off x="9304438" y="2836809"/>
            <a:ext cx="2424460" cy="1832887"/>
          </a:xfrm>
          <a:prstGeom prst="bentConnector3">
            <a:avLst>
              <a:gd name="adj1" fmla="val -942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42263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715FC711-68E1-424E-8B51-6433665C45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747" y="2722930"/>
            <a:ext cx="4530449" cy="2552871"/>
          </a:xfrm>
          <a:prstGeom prst="rect">
            <a:avLst/>
          </a:prstGeom>
        </p:spPr>
      </p:pic>
      <p:sp>
        <p:nvSpPr>
          <p:cNvPr id="15" name="Title 1">
            <a:extLst>
              <a:ext uri="{FF2B5EF4-FFF2-40B4-BE49-F238E27FC236}">
                <a16:creationId xmlns:a16="http://schemas.microsoft.com/office/drawing/2014/main" id="{6DFA7A2C-DB66-40E8-9A13-504D774A176D}"/>
              </a:ext>
            </a:extLst>
          </p:cNvPr>
          <p:cNvSpPr>
            <a:spLocks noGrp="1"/>
          </p:cNvSpPr>
          <p:nvPr>
            <p:ph type="title"/>
          </p:nvPr>
        </p:nvSpPr>
        <p:spPr>
          <a:xfrm>
            <a:off x="838200" y="322878"/>
            <a:ext cx="10515600" cy="1325563"/>
          </a:xfrm>
        </p:spPr>
        <p:txBody>
          <a:bodyPr/>
          <a:lstStyle/>
          <a:p>
            <a:pPr algn="ctr"/>
            <a:r>
              <a:rPr lang="en-US" dirty="0"/>
              <a:t>Feedback loop problem</a:t>
            </a:r>
          </a:p>
        </p:txBody>
      </p:sp>
      <p:sp>
        <p:nvSpPr>
          <p:cNvPr id="21" name="TextBox 20">
            <a:extLst>
              <a:ext uri="{FF2B5EF4-FFF2-40B4-BE49-F238E27FC236}">
                <a16:creationId xmlns:a16="http://schemas.microsoft.com/office/drawing/2014/main" id="{E030C505-572D-447E-9172-21B1206087F9}"/>
              </a:ext>
            </a:extLst>
          </p:cNvPr>
          <p:cNvSpPr txBox="1"/>
          <p:nvPr/>
        </p:nvSpPr>
        <p:spPr>
          <a:xfrm flipH="1">
            <a:off x="6796143" y="2513643"/>
            <a:ext cx="2508295" cy="646331"/>
          </a:xfrm>
          <a:prstGeom prst="rect">
            <a:avLst/>
          </a:prstGeom>
          <a:noFill/>
          <a:ln>
            <a:solidFill>
              <a:schemeClr val="tx1"/>
            </a:solidFill>
          </a:ln>
        </p:spPr>
        <p:txBody>
          <a:bodyPr wrap="square" rtlCol="0">
            <a:spAutoFit/>
          </a:bodyPr>
          <a:lstStyle/>
          <a:p>
            <a:pPr algn="ctr"/>
            <a:r>
              <a:rPr lang="en-US" dirty="0"/>
              <a:t>Patient and run report data collected by EMS </a:t>
            </a:r>
          </a:p>
        </p:txBody>
      </p:sp>
      <p:sp>
        <p:nvSpPr>
          <p:cNvPr id="22" name="TextBox 21">
            <a:extLst>
              <a:ext uri="{FF2B5EF4-FFF2-40B4-BE49-F238E27FC236}">
                <a16:creationId xmlns:a16="http://schemas.microsoft.com/office/drawing/2014/main" id="{7FBD49F8-D71B-48EF-8114-FD5BAD53FDB2}"/>
              </a:ext>
            </a:extLst>
          </p:cNvPr>
          <p:cNvSpPr txBox="1"/>
          <p:nvPr/>
        </p:nvSpPr>
        <p:spPr>
          <a:xfrm flipH="1">
            <a:off x="9220603" y="4346530"/>
            <a:ext cx="2508295" cy="646331"/>
          </a:xfrm>
          <a:prstGeom prst="rect">
            <a:avLst/>
          </a:prstGeom>
          <a:noFill/>
          <a:ln>
            <a:solidFill>
              <a:schemeClr val="tx1"/>
            </a:solidFill>
          </a:ln>
        </p:spPr>
        <p:txBody>
          <a:bodyPr wrap="square" rtlCol="0">
            <a:spAutoFit/>
          </a:bodyPr>
          <a:lstStyle/>
          <a:p>
            <a:pPr algn="ctr"/>
            <a:r>
              <a:rPr lang="en-US" dirty="0"/>
              <a:t>State EMS combines run data and hospital data.</a:t>
            </a:r>
          </a:p>
        </p:txBody>
      </p:sp>
      <p:cxnSp>
        <p:nvCxnSpPr>
          <p:cNvPr id="25" name="Straight Arrow Connector 24">
            <a:extLst>
              <a:ext uri="{FF2B5EF4-FFF2-40B4-BE49-F238E27FC236}">
                <a16:creationId xmlns:a16="http://schemas.microsoft.com/office/drawing/2014/main" id="{BD7F0101-FCD0-4DD2-90AD-6B5E74C85271}"/>
              </a:ext>
            </a:extLst>
          </p:cNvPr>
          <p:cNvCxnSpPr>
            <a:cxnSpLocks/>
            <a:stCxn id="21" idx="2"/>
            <a:endCxn id="22" idx="3"/>
          </p:cNvCxnSpPr>
          <p:nvPr/>
        </p:nvCxnSpPr>
        <p:spPr>
          <a:xfrm>
            <a:off x="8050290" y="3159974"/>
            <a:ext cx="1170313" cy="15097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C04D35D-624B-4A11-92B0-82B094998AFC}"/>
              </a:ext>
            </a:extLst>
          </p:cNvPr>
          <p:cNvSpPr txBox="1"/>
          <p:nvPr/>
        </p:nvSpPr>
        <p:spPr>
          <a:xfrm flipH="1">
            <a:off x="5898509" y="4346530"/>
            <a:ext cx="2508295" cy="646331"/>
          </a:xfrm>
          <a:prstGeom prst="rect">
            <a:avLst/>
          </a:prstGeom>
          <a:noFill/>
          <a:ln>
            <a:solidFill>
              <a:schemeClr val="tx1"/>
            </a:solidFill>
          </a:ln>
        </p:spPr>
        <p:txBody>
          <a:bodyPr wrap="square" rtlCol="0">
            <a:spAutoFit/>
          </a:bodyPr>
          <a:lstStyle/>
          <a:p>
            <a:pPr algn="ctr"/>
            <a:r>
              <a:rPr lang="en-US" dirty="0"/>
              <a:t>Hospital adds data on patient outcome</a:t>
            </a:r>
          </a:p>
        </p:txBody>
      </p:sp>
      <p:cxnSp>
        <p:nvCxnSpPr>
          <p:cNvPr id="28" name="Straight Arrow Connector 27">
            <a:extLst>
              <a:ext uri="{FF2B5EF4-FFF2-40B4-BE49-F238E27FC236}">
                <a16:creationId xmlns:a16="http://schemas.microsoft.com/office/drawing/2014/main" id="{122D5B9C-4C89-498D-9F57-568D91E80F1C}"/>
              </a:ext>
            </a:extLst>
          </p:cNvPr>
          <p:cNvCxnSpPr>
            <a:cxnSpLocks/>
            <a:stCxn id="26" idx="1"/>
            <a:endCxn id="22" idx="3"/>
          </p:cNvCxnSpPr>
          <p:nvPr/>
        </p:nvCxnSpPr>
        <p:spPr>
          <a:xfrm>
            <a:off x="8406804" y="4669696"/>
            <a:ext cx="81379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5">
            <a:extLst>
              <a:ext uri="{FF2B5EF4-FFF2-40B4-BE49-F238E27FC236}">
                <a16:creationId xmlns:a16="http://schemas.microsoft.com/office/drawing/2014/main" id="{C14B0C74-4733-4D55-AFF0-1625BBE718A9}"/>
              </a:ext>
            </a:extLst>
          </p:cNvPr>
          <p:cNvCxnSpPr>
            <a:stCxn id="22" idx="1"/>
            <a:endCxn id="21" idx="1"/>
          </p:cNvCxnSpPr>
          <p:nvPr/>
        </p:nvCxnSpPr>
        <p:spPr>
          <a:xfrm flipH="1" flipV="1">
            <a:off x="9304438" y="2836809"/>
            <a:ext cx="2424460" cy="1832887"/>
          </a:xfrm>
          <a:prstGeom prst="bentConnector3">
            <a:avLst>
              <a:gd name="adj1" fmla="val -942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A2BAC4A-CCA2-9E30-017D-83964D00718E}"/>
              </a:ext>
            </a:extLst>
          </p:cNvPr>
          <p:cNvSpPr txBox="1"/>
          <p:nvPr/>
        </p:nvSpPr>
        <p:spPr>
          <a:xfrm>
            <a:off x="10558585" y="3059668"/>
            <a:ext cx="1029449" cy="369332"/>
          </a:xfrm>
          <a:prstGeom prst="rect">
            <a:avLst/>
          </a:prstGeom>
          <a:noFill/>
        </p:spPr>
        <p:txBody>
          <a:bodyPr wrap="none" rtlCol="0">
            <a:spAutoFit/>
          </a:bodyPr>
          <a:lstStyle/>
          <a:p>
            <a:r>
              <a:rPr lang="en-US" b="1" dirty="0">
                <a:solidFill>
                  <a:srgbClr val="FF0000"/>
                </a:solidFill>
              </a:rPr>
              <a:t>Annually</a:t>
            </a:r>
          </a:p>
        </p:txBody>
      </p:sp>
    </p:spTree>
    <p:extLst>
      <p:ext uri="{BB962C8B-B14F-4D97-AF65-F5344CB8AC3E}">
        <p14:creationId xmlns:p14="http://schemas.microsoft.com/office/powerpoint/2010/main" val="11822767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16414E-0C21-4038-87A7-D9BCFAF9B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6558" y="2013340"/>
            <a:ext cx="6884034" cy="3822664"/>
          </a:xfrm>
          <a:prstGeom prst="rect">
            <a:avLst/>
          </a:prstGeom>
        </p:spPr>
      </p:pic>
      <p:sp>
        <p:nvSpPr>
          <p:cNvPr id="9" name="Title 1">
            <a:extLst>
              <a:ext uri="{FF2B5EF4-FFF2-40B4-BE49-F238E27FC236}">
                <a16:creationId xmlns:a16="http://schemas.microsoft.com/office/drawing/2014/main" id="{3310F6B0-1D4A-4306-9039-F5CF4908FAE3}"/>
              </a:ext>
            </a:extLst>
          </p:cNvPr>
          <p:cNvSpPr>
            <a:spLocks noGrp="1"/>
          </p:cNvSpPr>
          <p:nvPr>
            <p:ph type="title"/>
          </p:nvPr>
        </p:nvSpPr>
        <p:spPr>
          <a:xfrm>
            <a:off x="3470129" y="59755"/>
            <a:ext cx="5466080" cy="1325563"/>
          </a:xfrm>
        </p:spPr>
        <p:txBody>
          <a:bodyPr/>
          <a:lstStyle/>
          <a:p>
            <a:pPr algn="ctr"/>
            <a:r>
              <a:rPr lang="en-US" dirty="0"/>
              <a:t>Consequences</a:t>
            </a:r>
          </a:p>
        </p:txBody>
      </p:sp>
    </p:spTree>
    <p:extLst>
      <p:ext uri="{BB962C8B-B14F-4D97-AF65-F5344CB8AC3E}">
        <p14:creationId xmlns:p14="http://schemas.microsoft.com/office/powerpoint/2010/main" val="25216480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715FC711-68E1-424E-8B51-6433665C45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747" y="2722930"/>
            <a:ext cx="4530449" cy="2552871"/>
          </a:xfrm>
          <a:prstGeom prst="rect">
            <a:avLst/>
          </a:prstGeom>
        </p:spPr>
      </p:pic>
      <p:sp>
        <p:nvSpPr>
          <p:cNvPr id="15" name="Title 1">
            <a:extLst>
              <a:ext uri="{FF2B5EF4-FFF2-40B4-BE49-F238E27FC236}">
                <a16:creationId xmlns:a16="http://schemas.microsoft.com/office/drawing/2014/main" id="{6DFA7A2C-DB66-40E8-9A13-504D774A176D}"/>
              </a:ext>
            </a:extLst>
          </p:cNvPr>
          <p:cNvSpPr>
            <a:spLocks noGrp="1"/>
          </p:cNvSpPr>
          <p:nvPr>
            <p:ph type="title"/>
          </p:nvPr>
        </p:nvSpPr>
        <p:spPr>
          <a:xfrm>
            <a:off x="838200" y="322878"/>
            <a:ext cx="10515600" cy="1325563"/>
          </a:xfrm>
        </p:spPr>
        <p:txBody>
          <a:bodyPr/>
          <a:lstStyle/>
          <a:p>
            <a:pPr algn="ctr"/>
            <a:r>
              <a:rPr lang="en-US" dirty="0"/>
              <a:t>Recommendation: Increase feedback loop frequency</a:t>
            </a:r>
          </a:p>
        </p:txBody>
      </p:sp>
      <p:sp>
        <p:nvSpPr>
          <p:cNvPr id="21" name="TextBox 20">
            <a:extLst>
              <a:ext uri="{FF2B5EF4-FFF2-40B4-BE49-F238E27FC236}">
                <a16:creationId xmlns:a16="http://schemas.microsoft.com/office/drawing/2014/main" id="{E030C505-572D-447E-9172-21B1206087F9}"/>
              </a:ext>
            </a:extLst>
          </p:cNvPr>
          <p:cNvSpPr txBox="1"/>
          <p:nvPr/>
        </p:nvSpPr>
        <p:spPr>
          <a:xfrm flipH="1">
            <a:off x="6796143" y="2513643"/>
            <a:ext cx="2508295" cy="646331"/>
          </a:xfrm>
          <a:prstGeom prst="rect">
            <a:avLst/>
          </a:prstGeom>
          <a:noFill/>
          <a:ln>
            <a:solidFill>
              <a:schemeClr val="tx1"/>
            </a:solidFill>
          </a:ln>
        </p:spPr>
        <p:txBody>
          <a:bodyPr wrap="square" rtlCol="0">
            <a:spAutoFit/>
          </a:bodyPr>
          <a:lstStyle/>
          <a:p>
            <a:pPr algn="ctr"/>
            <a:r>
              <a:rPr lang="en-US" dirty="0"/>
              <a:t>Patient and run report data collected by EMS </a:t>
            </a:r>
          </a:p>
        </p:txBody>
      </p:sp>
      <p:sp>
        <p:nvSpPr>
          <p:cNvPr id="22" name="TextBox 21">
            <a:extLst>
              <a:ext uri="{FF2B5EF4-FFF2-40B4-BE49-F238E27FC236}">
                <a16:creationId xmlns:a16="http://schemas.microsoft.com/office/drawing/2014/main" id="{7FBD49F8-D71B-48EF-8114-FD5BAD53FDB2}"/>
              </a:ext>
            </a:extLst>
          </p:cNvPr>
          <p:cNvSpPr txBox="1"/>
          <p:nvPr/>
        </p:nvSpPr>
        <p:spPr>
          <a:xfrm flipH="1">
            <a:off x="9220603" y="4346530"/>
            <a:ext cx="2508295" cy="646331"/>
          </a:xfrm>
          <a:prstGeom prst="rect">
            <a:avLst/>
          </a:prstGeom>
          <a:noFill/>
          <a:ln>
            <a:solidFill>
              <a:schemeClr val="tx1"/>
            </a:solidFill>
          </a:ln>
        </p:spPr>
        <p:txBody>
          <a:bodyPr wrap="square" rtlCol="0">
            <a:spAutoFit/>
          </a:bodyPr>
          <a:lstStyle/>
          <a:p>
            <a:pPr algn="ctr"/>
            <a:r>
              <a:rPr lang="en-US" dirty="0"/>
              <a:t>State EMS combines run data and hospital data.</a:t>
            </a:r>
          </a:p>
        </p:txBody>
      </p:sp>
      <p:cxnSp>
        <p:nvCxnSpPr>
          <p:cNvPr id="25" name="Straight Arrow Connector 24">
            <a:extLst>
              <a:ext uri="{FF2B5EF4-FFF2-40B4-BE49-F238E27FC236}">
                <a16:creationId xmlns:a16="http://schemas.microsoft.com/office/drawing/2014/main" id="{BD7F0101-FCD0-4DD2-90AD-6B5E74C85271}"/>
              </a:ext>
            </a:extLst>
          </p:cNvPr>
          <p:cNvCxnSpPr>
            <a:cxnSpLocks/>
            <a:stCxn id="21" idx="2"/>
            <a:endCxn id="22" idx="3"/>
          </p:cNvCxnSpPr>
          <p:nvPr/>
        </p:nvCxnSpPr>
        <p:spPr>
          <a:xfrm>
            <a:off x="8050290" y="3159974"/>
            <a:ext cx="1170313" cy="15097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C04D35D-624B-4A11-92B0-82B094998AFC}"/>
              </a:ext>
            </a:extLst>
          </p:cNvPr>
          <p:cNvSpPr txBox="1"/>
          <p:nvPr/>
        </p:nvSpPr>
        <p:spPr>
          <a:xfrm flipH="1">
            <a:off x="5898509" y="4346530"/>
            <a:ext cx="2508295" cy="646331"/>
          </a:xfrm>
          <a:prstGeom prst="rect">
            <a:avLst/>
          </a:prstGeom>
          <a:noFill/>
          <a:ln>
            <a:solidFill>
              <a:schemeClr val="tx1"/>
            </a:solidFill>
          </a:ln>
        </p:spPr>
        <p:txBody>
          <a:bodyPr wrap="square" rtlCol="0">
            <a:spAutoFit/>
          </a:bodyPr>
          <a:lstStyle/>
          <a:p>
            <a:pPr algn="ctr"/>
            <a:r>
              <a:rPr lang="en-US" dirty="0"/>
              <a:t>Hospital adds data on patient outcome</a:t>
            </a:r>
          </a:p>
        </p:txBody>
      </p:sp>
      <p:cxnSp>
        <p:nvCxnSpPr>
          <p:cNvPr id="28" name="Straight Arrow Connector 27">
            <a:extLst>
              <a:ext uri="{FF2B5EF4-FFF2-40B4-BE49-F238E27FC236}">
                <a16:creationId xmlns:a16="http://schemas.microsoft.com/office/drawing/2014/main" id="{122D5B9C-4C89-498D-9F57-568D91E80F1C}"/>
              </a:ext>
            </a:extLst>
          </p:cNvPr>
          <p:cNvCxnSpPr>
            <a:cxnSpLocks/>
            <a:stCxn id="26" idx="1"/>
            <a:endCxn id="22" idx="3"/>
          </p:cNvCxnSpPr>
          <p:nvPr/>
        </p:nvCxnSpPr>
        <p:spPr>
          <a:xfrm>
            <a:off x="8406804" y="4669696"/>
            <a:ext cx="81379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5">
            <a:extLst>
              <a:ext uri="{FF2B5EF4-FFF2-40B4-BE49-F238E27FC236}">
                <a16:creationId xmlns:a16="http://schemas.microsoft.com/office/drawing/2014/main" id="{C14B0C74-4733-4D55-AFF0-1625BBE718A9}"/>
              </a:ext>
            </a:extLst>
          </p:cNvPr>
          <p:cNvCxnSpPr>
            <a:stCxn id="22" idx="1"/>
            <a:endCxn id="21" idx="1"/>
          </p:cNvCxnSpPr>
          <p:nvPr/>
        </p:nvCxnSpPr>
        <p:spPr>
          <a:xfrm flipH="1" flipV="1">
            <a:off x="9304438" y="2836809"/>
            <a:ext cx="2424460" cy="1832887"/>
          </a:xfrm>
          <a:prstGeom prst="bentConnector3">
            <a:avLst>
              <a:gd name="adj1" fmla="val -942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A2BAC4A-CCA2-9E30-017D-83964D00718E}"/>
              </a:ext>
            </a:extLst>
          </p:cNvPr>
          <p:cNvSpPr txBox="1"/>
          <p:nvPr/>
        </p:nvSpPr>
        <p:spPr>
          <a:xfrm>
            <a:off x="10558585" y="3059668"/>
            <a:ext cx="1029449" cy="369332"/>
          </a:xfrm>
          <a:prstGeom prst="rect">
            <a:avLst/>
          </a:prstGeom>
          <a:noFill/>
        </p:spPr>
        <p:txBody>
          <a:bodyPr wrap="none" rtlCol="0">
            <a:spAutoFit/>
          </a:bodyPr>
          <a:lstStyle/>
          <a:p>
            <a:r>
              <a:rPr lang="en-US" b="1" dirty="0">
                <a:solidFill>
                  <a:srgbClr val="FF0000"/>
                </a:solidFill>
              </a:rPr>
              <a:t>Annually</a:t>
            </a:r>
          </a:p>
        </p:txBody>
      </p:sp>
    </p:spTree>
    <p:extLst>
      <p:ext uri="{BB962C8B-B14F-4D97-AF65-F5344CB8AC3E}">
        <p14:creationId xmlns:p14="http://schemas.microsoft.com/office/powerpoint/2010/main" val="23454573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715FC711-68E1-424E-8B51-6433665C45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747" y="2722930"/>
            <a:ext cx="4530449" cy="2552871"/>
          </a:xfrm>
          <a:prstGeom prst="rect">
            <a:avLst/>
          </a:prstGeom>
        </p:spPr>
      </p:pic>
      <p:sp>
        <p:nvSpPr>
          <p:cNvPr id="15" name="Title 1">
            <a:extLst>
              <a:ext uri="{FF2B5EF4-FFF2-40B4-BE49-F238E27FC236}">
                <a16:creationId xmlns:a16="http://schemas.microsoft.com/office/drawing/2014/main" id="{6DFA7A2C-DB66-40E8-9A13-504D774A176D}"/>
              </a:ext>
            </a:extLst>
          </p:cNvPr>
          <p:cNvSpPr>
            <a:spLocks noGrp="1"/>
          </p:cNvSpPr>
          <p:nvPr>
            <p:ph type="title"/>
          </p:nvPr>
        </p:nvSpPr>
        <p:spPr>
          <a:xfrm>
            <a:off x="838200" y="322878"/>
            <a:ext cx="10515600" cy="1325563"/>
          </a:xfrm>
        </p:spPr>
        <p:txBody>
          <a:bodyPr/>
          <a:lstStyle/>
          <a:p>
            <a:pPr algn="ctr"/>
            <a:r>
              <a:rPr lang="en-US" dirty="0"/>
              <a:t>Recommendation: Increase feedback loop frequency</a:t>
            </a:r>
          </a:p>
        </p:txBody>
      </p:sp>
      <p:sp>
        <p:nvSpPr>
          <p:cNvPr id="21" name="TextBox 20">
            <a:extLst>
              <a:ext uri="{FF2B5EF4-FFF2-40B4-BE49-F238E27FC236}">
                <a16:creationId xmlns:a16="http://schemas.microsoft.com/office/drawing/2014/main" id="{E030C505-572D-447E-9172-21B1206087F9}"/>
              </a:ext>
            </a:extLst>
          </p:cNvPr>
          <p:cNvSpPr txBox="1"/>
          <p:nvPr/>
        </p:nvSpPr>
        <p:spPr>
          <a:xfrm flipH="1">
            <a:off x="6796143" y="2513643"/>
            <a:ext cx="2508295" cy="646331"/>
          </a:xfrm>
          <a:prstGeom prst="rect">
            <a:avLst/>
          </a:prstGeom>
          <a:noFill/>
          <a:ln>
            <a:solidFill>
              <a:schemeClr val="tx1"/>
            </a:solidFill>
          </a:ln>
        </p:spPr>
        <p:txBody>
          <a:bodyPr wrap="square" rtlCol="0">
            <a:spAutoFit/>
          </a:bodyPr>
          <a:lstStyle/>
          <a:p>
            <a:pPr algn="ctr"/>
            <a:r>
              <a:rPr lang="en-US" dirty="0"/>
              <a:t>Patient and run report data collected by EMS </a:t>
            </a:r>
          </a:p>
        </p:txBody>
      </p:sp>
      <p:sp>
        <p:nvSpPr>
          <p:cNvPr id="22" name="TextBox 21">
            <a:extLst>
              <a:ext uri="{FF2B5EF4-FFF2-40B4-BE49-F238E27FC236}">
                <a16:creationId xmlns:a16="http://schemas.microsoft.com/office/drawing/2014/main" id="{7FBD49F8-D71B-48EF-8114-FD5BAD53FDB2}"/>
              </a:ext>
            </a:extLst>
          </p:cNvPr>
          <p:cNvSpPr txBox="1"/>
          <p:nvPr/>
        </p:nvSpPr>
        <p:spPr>
          <a:xfrm flipH="1">
            <a:off x="9220603" y="4346530"/>
            <a:ext cx="2508295" cy="646331"/>
          </a:xfrm>
          <a:prstGeom prst="rect">
            <a:avLst/>
          </a:prstGeom>
          <a:noFill/>
          <a:ln>
            <a:solidFill>
              <a:schemeClr val="tx1"/>
            </a:solidFill>
          </a:ln>
        </p:spPr>
        <p:txBody>
          <a:bodyPr wrap="square" rtlCol="0">
            <a:spAutoFit/>
          </a:bodyPr>
          <a:lstStyle/>
          <a:p>
            <a:pPr algn="ctr"/>
            <a:r>
              <a:rPr lang="en-US" dirty="0"/>
              <a:t>State EMS combines run data and hospital data.</a:t>
            </a:r>
          </a:p>
        </p:txBody>
      </p:sp>
      <p:cxnSp>
        <p:nvCxnSpPr>
          <p:cNvPr id="25" name="Straight Arrow Connector 24">
            <a:extLst>
              <a:ext uri="{FF2B5EF4-FFF2-40B4-BE49-F238E27FC236}">
                <a16:creationId xmlns:a16="http://schemas.microsoft.com/office/drawing/2014/main" id="{BD7F0101-FCD0-4DD2-90AD-6B5E74C85271}"/>
              </a:ext>
            </a:extLst>
          </p:cNvPr>
          <p:cNvCxnSpPr>
            <a:cxnSpLocks/>
            <a:stCxn id="21" idx="2"/>
            <a:endCxn id="22" idx="3"/>
          </p:cNvCxnSpPr>
          <p:nvPr/>
        </p:nvCxnSpPr>
        <p:spPr>
          <a:xfrm>
            <a:off x="8050290" y="3159974"/>
            <a:ext cx="1170313" cy="15097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C04D35D-624B-4A11-92B0-82B094998AFC}"/>
              </a:ext>
            </a:extLst>
          </p:cNvPr>
          <p:cNvSpPr txBox="1"/>
          <p:nvPr/>
        </p:nvSpPr>
        <p:spPr>
          <a:xfrm flipH="1">
            <a:off x="5898509" y="4346530"/>
            <a:ext cx="2508295" cy="646331"/>
          </a:xfrm>
          <a:prstGeom prst="rect">
            <a:avLst/>
          </a:prstGeom>
          <a:noFill/>
          <a:ln>
            <a:solidFill>
              <a:schemeClr val="tx1"/>
            </a:solidFill>
          </a:ln>
        </p:spPr>
        <p:txBody>
          <a:bodyPr wrap="square" rtlCol="0">
            <a:spAutoFit/>
          </a:bodyPr>
          <a:lstStyle/>
          <a:p>
            <a:pPr algn="ctr"/>
            <a:r>
              <a:rPr lang="en-US" dirty="0"/>
              <a:t>Hospital adds data on patient outcome</a:t>
            </a:r>
          </a:p>
        </p:txBody>
      </p:sp>
      <p:cxnSp>
        <p:nvCxnSpPr>
          <p:cNvPr id="28" name="Straight Arrow Connector 27">
            <a:extLst>
              <a:ext uri="{FF2B5EF4-FFF2-40B4-BE49-F238E27FC236}">
                <a16:creationId xmlns:a16="http://schemas.microsoft.com/office/drawing/2014/main" id="{122D5B9C-4C89-498D-9F57-568D91E80F1C}"/>
              </a:ext>
            </a:extLst>
          </p:cNvPr>
          <p:cNvCxnSpPr>
            <a:cxnSpLocks/>
            <a:stCxn id="26" idx="1"/>
            <a:endCxn id="22" idx="3"/>
          </p:cNvCxnSpPr>
          <p:nvPr/>
        </p:nvCxnSpPr>
        <p:spPr>
          <a:xfrm>
            <a:off x="8406804" y="4669696"/>
            <a:ext cx="81379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5">
            <a:extLst>
              <a:ext uri="{FF2B5EF4-FFF2-40B4-BE49-F238E27FC236}">
                <a16:creationId xmlns:a16="http://schemas.microsoft.com/office/drawing/2014/main" id="{C14B0C74-4733-4D55-AFF0-1625BBE718A9}"/>
              </a:ext>
            </a:extLst>
          </p:cNvPr>
          <p:cNvCxnSpPr>
            <a:stCxn id="22" idx="1"/>
            <a:endCxn id="21" idx="1"/>
          </p:cNvCxnSpPr>
          <p:nvPr/>
        </p:nvCxnSpPr>
        <p:spPr>
          <a:xfrm flipH="1" flipV="1">
            <a:off x="9304438" y="2836809"/>
            <a:ext cx="2424460" cy="1832887"/>
          </a:xfrm>
          <a:prstGeom prst="bentConnector3">
            <a:avLst>
              <a:gd name="adj1" fmla="val -9429"/>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A2BAC4A-CCA2-9E30-017D-83964D00718E}"/>
              </a:ext>
            </a:extLst>
          </p:cNvPr>
          <p:cNvSpPr txBox="1"/>
          <p:nvPr/>
        </p:nvSpPr>
        <p:spPr>
          <a:xfrm>
            <a:off x="10558585" y="3059668"/>
            <a:ext cx="1000082" cy="369332"/>
          </a:xfrm>
          <a:prstGeom prst="rect">
            <a:avLst/>
          </a:prstGeom>
          <a:noFill/>
        </p:spPr>
        <p:txBody>
          <a:bodyPr wrap="none" rtlCol="0">
            <a:spAutoFit/>
          </a:bodyPr>
          <a:lstStyle/>
          <a:p>
            <a:r>
              <a:rPr lang="en-US" b="1" dirty="0">
                <a:solidFill>
                  <a:srgbClr val="FF0000"/>
                </a:solidFill>
              </a:rPr>
              <a:t>Monthly</a:t>
            </a:r>
          </a:p>
        </p:txBody>
      </p:sp>
    </p:spTree>
    <p:extLst>
      <p:ext uri="{BB962C8B-B14F-4D97-AF65-F5344CB8AC3E}">
        <p14:creationId xmlns:p14="http://schemas.microsoft.com/office/powerpoint/2010/main" val="26366428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70A358-503A-4944-89B0-74BA114B588A}"/>
              </a:ext>
            </a:extLst>
          </p:cNvPr>
          <p:cNvSpPr>
            <a:spLocks noGrp="1"/>
          </p:cNvSpPr>
          <p:nvPr>
            <p:ph type="title"/>
          </p:nvPr>
        </p:nvSpPr>
        <p:spPr>
          <a:xfrm>
            <a:off x="838200" y="365125"/>
            <a:ext cx="10515600" cy="1325563"/>
          </a:xfrm>
        </p:spPr>
        <p:txBody>
          <a:bodyPr/>
          <a:lstStyle/>
          <a:p>
            <a:pPr algn="ctr"/>
            <a:r>
              <a:rPr lang="en-US" dirty="0"/>
              <a:t>Feedback loop problem</a:t>
            </a:r>
          </a:p>
        </p:txBody>
      </p:sp>
      <p:pic>
        <p:nvPicPr>
          <p:cNvPr id="5" name="Picture 4" descr="Emergency Medical Dispatch: A Critical Component to EMS Success — Brewster  Ambulance Service">
            <a:extLst>
              <a:ext uri="{FF2B5EF4-FFF2-40B4-BE49-F238E27FC236}">
                <a16:creationId xmlns:a16="http://schemas.microsoft.com/office/drawing/2014/main" id="{C0D8FFAF-6A08-473F-AA11-51E0AF0A7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326806" y="2253148"/>
            <a:ext cx="5701597" cy="312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ystander Intervention | Sudden Cardiac Arrest Foundation">
            <a:extLst>
              <a:ext uri="{FF2B5EF4-FFF2-40B4-BE49-F238E27FC236}">
                <a16:creationId xmlns:a16="http://schemas.microsoft.com/office/drawing/2014/main" id="{30A4B5FA-BCE4-4F7D-A026-D5EFFDCA2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22" y="1932442"/>
            <a:ext cx="4831314" cy="376541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571FE216-CB5A-4655-AB52-E4E8B14CEDAD}"/>
              </a:ext>
            </a:extLst>
          </p:cNvPr>
          <p:cNvCxnSpPr>
            <a:stCxn id="6" idx="3"/>
            <a:endCxn id="5" idx="3"/>
          </p:cNvCxnSpPr>
          <p:nvPr/>
        </p:nvCxnSpPr>
        <p:spPr>
          <a:xfrm flipV="1">
            <a:off x="5309236" y="3815148"/>
            <a:ext cx="1017570" cy="1"/>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53D6330-22C1-4DCA-8D54-BA62F8083796}"/>
              </a:ext>
            </a:extLst>
          </p:cNvPr>
          <p:cNvSpPr txBox="1"/>
          <p:nvPr/>
        </p:nvSpPr>
        <p:spPr>
          <a:xfrm>
            <a:off x="2223135" y="5908100"/>
            <a:ext cx="1136850" cy="584775"/>
          </a:xfrm>
          <a:prstGeom prst="rect">
            <a:avLst/>
          </a:prstGeom>
          <a:noFill/>
        </p:spPr>
        <p:txBody>
          <a:bodyPr wrap="none" rtlCol="0">
            <a:spAutoFit/>
          </a:bodyPr>
          <a:lstStyle/>
          <a:p>
            <a:r>
              <a:rPr lang="en-US" sz="3200" dirty="0"/>
              <a:t>Caller</a:t>
            </a:r>
          </a:p>
        </p:txBody>
      </p:sp>
      <p:sp>
        <p:nvSpPr>
          <p:cNvPr id="10" name="TextBox 9">
            <a:extLst>
              <a:ext uri="{FF2B5EF4-FFF2-40B4-BE49-F238E27FC236}">
                <a16:creationId xmlns:a16="http://schemas.microsoft.com/office/drawing/2014/main" id="{DF8175FB-1360-4661-AB8F-86123FD5441E}"/>
              </a:ext>
            </a:extLst>
          </p:cNvPr>
          <p:cNvSpPr txBox="1"/>
          <p:nvPr/>
        </p:nvSpPr>
        <p:spPr>
          <a:xfrm>
            <a:off x="8246059" y="5815965"/>
            <a:ext cx="3551613" cy="584775"/>
          </a:xfrm>
          <a:prstGeom prst="rect">
            <a:avLst/>
          </a:prstGeom>
          <a:noFill/>
        </p:spPr>
        <p:txBody>
          <a:bodyPr wrap="none" rtlCol="0">
            <a:spAutoFit/>
          </a:bodyPr>
          <a:lstStyle/>
          <a:p>
            <a:r>
              <a:rPr lang="en-US" sz="3200" dirty="0"/>
              <a:t>911 Dispatch Center</a:t>
            </a:r>
          </a:p>
        </p:txBody>
      </p:sp>
    </p:spTree>
    <p:extLst>
      <p:ext uri="{BB962C8B-B14F-4D97-AF65-F5344CB8AC3E}">
        <p14:creationId xmlns:p14="http://schemas.microsoft.com/office/powerpoint/2010/main" val="2100572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BFB86-5D86-C5A0-E024-E21E47A26A25}"/>
              </a:ext>
            </a:extLst>
          </p:cNvPr>
          <p:cNvSpPr>
            <a:spLocks noGrp="1"/>
          </p:cNvSpPr>
          <p:nvPr>
            <p:ph type="title"/>
          </p:nvPr>
        </p:nvSpPr>
        <p:spPr>
          <a:xfrm>
            <a:off x="404553" y="96579"/>
            <a:ext cx="11382894" cy="1325563"/>
          </a:xfrm>
        </p:spPr>
        <p:txBody>
          <a:bodyPr>
            <a:normAutofit/>
          </a:bodyPr>
          <a:lstStyle/>
          <a:p>
            <a:pPr algn="ctr"/>
            <a:r>
              <a:rPr lang="en-US" sz="3200" dirty="0"/>
              <a:t>What might be some of the outcomes for this simple intervention?</a:t>
            </a:r>
          </a:p>
        </p:txBody>
      </p:sp>
      <p:pic>
        <p:nvPicPr>
          <p:cNvPr id="4" name="Picture 2" descr="5+ Logic Model Templates - Word, PDF | Free &amp;amp; Premium Templates">
            <a:extLst>
              <a:ext uri="{FF2B5EF4-FFF2-40B4-BE49-F238E27FC236}">
                <a16:creationId xmlns:a16="http://schemas.microsoft.com/office/drawing/2014/main" id="{C051A908-A356-8291-E45B-F54D08528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578" y="1014978"/>
            <a:ext cx="9520843" cy="57764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ADDBC01-3CD8-B2E8-1061-2EC31B217F83}"/>
              </a:ext>
            </a:extLst>
          </p:cNvPr>
          <p:cNvSpPr txBox="1"/>
          <p:nvPr/>
        </p:nvSpPr>
        <p:spPr>
          <a:xfrm>
            <a:off x="4477789" y="3635428"/>
            <a:ext cx="1468582" cy="369332"/>
          </a:xfrm>
          <a:prstGeom prst="rect">
            <a:avLst/>
          </a:prstGeom>
          <a:noFill/>
        </p:spPr>
        <p:txBody>
          <a:bodyPr wrap="square" rtlCol="0">
            <a:spAutoFit/>
          </a:bodyPr>
          <a:lstStyle/>
          <a:p>
            <a:pPr algn="ctr"/>
            <a:r>
              <a:rPr lang="en-US" b="1" dirty="0">
                <a:solidFill>
                  <a:srgbClr val="FF0000"/>
                </a:solidFill>
              </a:rPr>
              <a:t>GED Classes</a:t>
            </a:r>
          </a:p>
        </p:txBody>
      </p:sp>
      <p:sp>
        <p:nvSpPr>
          <p:cNvPr id="6" name="TextBox 5">
            <a:extLst>
              <a:ext uri="{FF2B5EF4-FFF2-40B4-BE49-F238E27FC236}">
                <a16:creationId xmlns:a16="http://schemas.microsoft.com/office/drawing/2014/main" id="{FD8E2028-C6B4-1711-98FB-C02F4D0F0A87}"/>
              </a:ext>
            </a:extLst>
          </p:cNvPr>
          <p:cNvSpPr txBox="1"/>
          <p:nvPr/>
        </p:nvSpPr>
        <p:spPr>
          <a:xfrm>
            <a:off x="2975955" y="3424843"/>
            <a:ext cx="1368828" cy="923330"/>
          </a:xfrm>
          <a:prstGeom prst="rect">
            <a:avLst/>
          </a:prstGeom>
          <a:noFill/>
        </p:spPr>
        <p:txBody>
          <a:bodyPr wrap="square" rtlCol="0">
            <a:spAutoFit/>
          </a:bodyPr>
          <a:lstStyle/>
          <a:p>
            <a:pPr algn="ctr"/>
            <a:r>
              <a:rPr lang="en-US" b="1" dirty="0">
                <a:solidFill>
                  <a:srgbClr val="FF0000"/>
                </a:solidFill>
              </a:rPr>
              <a:t>Teachers</a:t>
            </a:r>
          </a:p>
          <a:p>
            <a:pPr algn="ctr"/>
            <a:r>
              <a:rPr lang="en-US" b="1" dirty="0">
                <a:solidFill>
                  <a:srgbClr val="FF0000"/>
                </a:solidFill>
              </a:rPr>
              <a:t>Classrooms</a:t>
            </a:r>
          </a:p>
          <a:p>
            <a:pPr algn="ctr"/>
            <a:r>
              <a:rPr lang="en-US" b="1" dirty="0">
                <a:solidFill>
                  <a:srgbClr val="FF0000"/>
                </a:solidFill>
              </a:rPr>
              <a:t>IT</a:t>
            </a:r>
          </a:p>
        </p:txBody>
      </p:sp>
      <p:sp>
        <p:nvSpPr>
          <p:cNvPr id="7" name="TextBox 6">
            <a:extLst>
              <a:ext uri="{FF2B5EF4-FFF2-40B4-BE49-F238E27FC236}">
                <a16:creationId xmlns:a16="http://schemas.microsoft.com/office/drawing/2014/main" id="{ACF27085-5E75-7533-D354-F3B8E8E3C811}"/>
              </a:ext>
            </a:extLst>
          </p:cNvPr>
          <p:cNvSpPr txBox="1"/>
          <p:nvPr/>
        </p:nvSpPr>
        <p:spPr>
          <a:xfrm>
            <a:off x="1693026" y="3665913"/>
            <a:ext cx="1219200" cy="923330"/>
          </a:xfrm>
          <a:prstGeom prst="rect">
            <a:avLst/>
          </a:prstGeom>
          <a:noFill/>
        </p:spPr>
        <p:txBody>
          <a:bodyPr wrap="square" rtlCol="0">
            <a:spAutoFit/>
          </a:bodyPr>
          <a:lstStyle/>
          <a:p>
            <a:pPr algn="ctr"/>
            <a:r>
              <a:rPr lang="en-US" b="1" dirty="0">
                <a:solidFill>
                  <a:srgbClr val="FF0000"/>
                </a:solidFill>
              </a:rPr>
              <a:t>High schoolers dropout</a:t>
            </a:r>
          </a:p>
        </p:txBody>
      </p:sp>
      <p:sp>
        <p:nvSpPr>
          <p:cNvPr id="8" name="TextBox 7">
            <a:extLst>
              <a:ext uri="{FF2B5EF4-FFF2-40B4-BE49-F238E27FC236}">
                <a16:creationId xmlns:a16="http://schemas.microsoft.com/office/drawing/2014/main" id="{3B360E49-40EE-BE50-9FD5-80A1B2DBCF83}"/>
              </a:ext>
            </a:extLst>
          </p:cNvPr>
          <p:cNvSpPr txBox="1"/>
          <p:nvPr/>
        </p:nvSpPr>
        <p:spPr>
          <a:xfrm>
            <a:off x="7795949" y="3430431"/>
            <a:ext cx="1368828" cy="646331"/>
          </a:xfrm>
          <a:prstGeom prst="rect">
            <a:avLst/>
          </a:prstGeom>
          <a:noFill/>
        </p:spPr>
        <p:txBody>
          <a:bodyPr wrap="square" rtlCol="0">
            <a:spAutoFit/>
          </a:bodyPr>
          <a:lstStyle/>
          <a:p>
            <a:pPr algn="ctr"/>
            <a:r>
              <a:rPr lang="en-US" b="1" dirty="0">
                <a:solidFill>
                  <a:srgbClr val="FF0000"/>
                </a:solidFill>
              </a:rPr>
              <a:t>Progression in courses</a:t>
            </a:r>
          </a:p>
        </p:txBody>
      </p:sp>
      <p:sp>
        <p:nvSpPr>
          <p:cNvPr id="9" name="TextBox 8">
            <a:extLst>
              <a:ext uri="{FF2B5EF4-FFF2-40B4-BE49-F238E27FC236}">
                <a16:creationId xmlns:a16="http://schemas.microsoft.com/office/drawing/2014/main" id="{58C2BED1-DDBA-6773-DD2E-A5F5CFC3CF06}"/>
              </a:ext>
            </a:extLst>
          </p:cNvPr>
          <p:cNvSpPr txBox="1"/>
          <p:nvPr/>
        </p:nvSpPr>
        <p:spPr>
          <a:xfrm>
            <a:off x="6188125" y="3048087"/>
            <a:ext cx="1219200" cy="1477328"/>
          </a:xfrm>
          <a:prstGeom prst="rect">
            <a:avLst/>
          </a:prstGeom>
          <a:noFill/>
        </p:spPr>
        <p:txBody>
          <a:bodyPr wrap="square" rtlCol="0">
            <a:spAutoFit/>
          </a:bodyPr>
          <a:lstStyle/>
          <a:p>
            <a:pPr algn="ctr"/>
            <a:r>
              <a:rPr lang="en-US" b="1" dirty="0">
                <a:solidFill>
                  <a:srgbClr val="FF0000"/>
                </a:solidFill>
              </a:rPr>
              <a:t># of enrollees</a:t>
            </a:r>
          </a:p>
          <a:p>
            <a:pPr algn="ctr"/>
            <a:endParaRPr lang="en-US" b="1" dirty="0">
              <a:solidFill>
                <a:srgbClr val="FF0000"/>
              </a:solidFill>
            </a:endParaRPr>
          </a:p>
          <a:p>
            <a:pPr algn="ctr"/>
            <a:r>
              <a:rPr lang="en-US" b="1" dirty="0">
                <a:solidFill>
                  <a:srgbClr val="FF0000"/>
                </a:solidFill>
              </a:rPr>
              <a:t>Courses developed</a:t>
            </a:r>
          </a:p>
        </p:txBody>
      </p:sp>
      <p:sp>
        <p:nvSpPr>
          <p:cNvPr id="10" name="TextBox 9">
            <a:extLst>
              <a:ext uri="{FF2B5EF4-FFF2-40B4-BE49-F238E27FC236}">
                <a16:creationId xmlns:a16="http://schemas.microsoft.com/office/drawing/2014/main" id="{D8DEA1F0-2A5A-15D3-4DF7-14E048D0A809}"/>
              </a:ext>
            </a:extLst>
          </p:cNvPr>
          <p:cNvSpPr txBox="1"/>
          <p:nvPr/>
        </p:nvSpPr>
        <p:spPr>
          <a:xfrm>
            <a:off x="9465421" y="3133852"/>
            <a:ext cx="1219200" cy="1200329"/>
          </a:xfrm>
          <a:prstGeom prst="rect">
            <a:avLst/>
          </a:prstGeom>
          <a:noFill/>
        </p:spPr>
        <p:txBody>
          <a:bodyPr wrap="square" rtlCol="0">
            <a:spAutoFit/>
          </a:bodyPr>
          <a:lstStyle/>
          <a:p>
            <a:pPr algn="ctr"/>
            <a:r>
              <a:rPr lang="en-US" b="1" dirty="0">
                <a:solidFill>
                  <a:srgbClr val="FF0000"/>
                </a:solidFill>
              </a:rPr>
              <a:t>Obtain High School Diploma</a:t>
            </a:r>
          </a:p>
        </p:txBody>
      </p:sp>
    </p:spTree>
    <p:extLst>
      <p:ext uri="{BB962C8B-B14F-4D97-AF65-F5344CB8AC3E}">
        <p14:creationId xmlns:p14="http://schemas.microsoft.com/office/powerpoint/2010/main" val="128809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alidation of a Dispatch Protocol with Continuous Quality Control for Cardiac  Arrest: A Before-and-After Study at a City Fire Department-Based Dispatch  Center - Journal of Emergency Medicine">
            <a:extLst>
              <a:ext uri="{FF2B5EF4-FFF2-40B4-BE49-F238E27FC236}">
                <a16:creationId xmlns:a16="http://schemas.microsoft.com/office/drawing/2014/main" id="{228F8C93-6860-4D63-BF4E-982C2F63F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594" y="61708"/>
            <a:ext cx="4293297" cy="67345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mergency Medical Dispatch: A Critical Component to EMS Success — Brewster  Ambulance Service">
            <a:extLst>
              <a:ext uri="{FF2B5EF4-FFF2-40B4-BE49-F238E27FC236}">
                <a16:creationId xmlns:a16="http://schemas.microsoft.com/office/drawing/2014/main" id="{7B8A37FC-3BFD-4A75-B565-37254890A3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612909" y="2201048"/>
            <a:ext cx="3421208" cy="18745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ystander Intervention | Sudden Cardiac Arrest Foundation">
            <a:extLst>
              <a:ext uri="{FF2B5EF4-FFF2-40B4-BE49-F238E27FC236}">
                <a16:creationId xmlns:a16="http://schemas.microsoft.com/office/drawing/2014/main" id="{62141D7B-9598-4472-8C95-FC7E09FAD9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037" y="2201048"/>
            <a:ext cx="3592074" cy="279957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A460C31-9568-4257-A412-3DEF74BACF59}"/>
              </a:ext>
            </a:extLst>
          </p:cNvPr>
          <p:cNvSpPr txBox="1"/>
          <p:nvPr/>
        </p:nvSpPr>
        <p:spPr>
          <a:xfrm>
            <a:off x="6709165" y="5590606"/>
            <a:ext cx="5378059" cy="646331"/>
          </a:xfrm>
          <a:prstGeom prst="rect">
            <a:avLst/>
          </a:prstGeom>
          <a:noFill/>
        </p:spPr>
        <p:txBody>
          <a:bodyPr wrap="square">
            <a:spAutoFit/>
          </a:bodyPr>
          <a:lstStyle/>
          <a:p>
            <a:r>
              <a:rPr lang="en-US" sz="3600" dirty="0"/>
              <a:t>Locate the feedback loops</a:t>
            </a:r>
          </a:p>
        </p:txBody>
      </p:sp>
      <p:pic>
        <p:nvPicPr>
          <p:cNvPr id="12" name="Picture 11">
            <a:extLst>
              <a:ext uri="{FF2B5EF4-FFF2-40B4-BE49-F238E27FC236}">
                <a16:creationId xmlns:a16="http://schemas.microsoft.com/office/drawing/2014/main" id="{2E614F2A-46D0-430C-959D-41257C4928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2810" y="795825"/>
            <a:ext cx="1032901" cy="729500"/>
          </a:xfrm>
          <a:prstGeom prst="rect">
            <a:avLst/>
          </a:prstGeom>
          <a:ln w="57150">
            <a:solidFill>
              <a:srgbClr val="C00000"/>
            </a:solidFill>
          </a:ln>
        </p:spPr>
      </p:pic>
      <p:pic>
        <p:nvPicPr>
          <p:cNvPr id="13" name="Picture 12">
            <a:extLst>
              <a:ext uri="{FF2B5EF4-FFF2-40B4-BE49-F238E27FC236}">
                <a16:creationId xmlns:a16="http://schemas.microsoft.com/office/drawing/2014/main" id="{FF8A20F0-4ED8-44EB-84EE-E378E58C53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1940" y="1836298"/>
            <a:ext cx="1032901" cy="729500"/>
          </a:xfrm>
          <a:prstGeom prst="rect">
            <a:avLst/>
          </a:prstGeom>
          <a:ln w="57150">
            <a:solidFill>
              <a:srgbClr val="C00000"/>
            </a:solidFill>
          </a:ln>
        </p:spPr>
      </p:pic>
      <p:pic>
        <p:nvPicPr>
          <p:cNvPr id="14" name="Picture 13">
            <a:extLst>
              <a:ext uri="{FF2B5EF4-FFF2-40B4-BE49-F238E27FC236}">
                <a16:creationId xmlns:a16="http://schemas.microsoft.com/office/drawing/2014/main" id="{F8B34D51-4727-4513-AAAB-69DA201D2D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2923" y="4220076"/>
            <a:ext cx="1032901" cy="729500"/>
          </a:xfrm>
          <a:prstGeom prst="rect">
            <a:avLst/>
          </a:prstGeom>
          <a:ln w="57150">
            <a:solidFill>
              <a:srgbClr val="C00000"/>
            </a:solidFill>
          </a:ln>
        </p:spPr>
      </p:pic>
      <p:pic>
        <p:nvPicPr>
          <p:cNvPr id="15" name="Picture 14">
            <a:extLst>
              <a:ext uri="{FF2B5EF4-FFF2-40B4-BE49-F238E27FC236}">
                <a16:creationId xmlns:a16="http://schemas.microsoft.com/office/drawing/2014/main" id="{48D8F313-E57E-4DF6-A604-C0FDA2A34D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8325" y="2871337"/>
            <a:ext cx="1032901" cy="729500"/>
          </a:xfrm>
          <a:prstGeom prst="rect">
            <a:avLst/>
          </a:prstGeom>
          <a:ln w="57150">
            <a:solidFill>
              <a:srgbClr val="C00000"/>
            </a:solidFill>
          </a:ln>
        </p:spPr>
      </p:pic>
      <p:sp>
        <p:nvSpPr>
          <p:cNvPr id="3" name="TextBox 2">
            <a:extLst>
              <a:ext uri="{FF2B5EF4-FFF2-40B4-BE49-F238E27FC236}">
                <a16:creationId xmlns:a16="http://schemas.microsoft.com/office/drawing/2014/main" id="{55BAB42A-629B-E2C8-5050-EC0949BB28E0}"/>
              </a:ext>
            </a:extLst>
          </p:cNvPr>
          <p:cNvSpPr txBox="1"/>
          <p:nvPr/>
        </p:nvSpPr>
        <p:spPr>
          <a:xfrm>
            <a:off x="5121226" y="883576"/>
            <a:ext cx="1769843" cy="276999"/>
          </a:xfrm>
          <a:prstGeom prst="rect">
            <a:avLst/>
          </a:prstGeom>
          <a:solidFill>
            <a:schemeClr val="bg1"/>
          </a:solidFill>
        </p:spPr>
        <p:txBody>
          <a:bodyPr wrap="none" rtlCol="0">
            <a:spAutoFit/>
          </a:bodyPr>
          <a:lstStyle/>
          <a:p>
            <a:r>
              <a:rPr lang="en-US" sz="1200" dirty="0"/>
              <a:t>What is your emergency?</a:t>
            </a:r>
          </a:p>
        </p:txBody>
      </p:sp>
    </p:spTree>
    <p:extLst>
      <p:ext uri="{BB962C8B-B14F-4D97-AF65-F5344CB8AC3E}">
        <p14:creationId xmlns:p14="http://schemas.microsoft.com/office/powerpoint/2010/main" val="227711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alidation of a Dispatch Protocol with Continuous Quality Control for Cardiac  Arrest: A Before-and-After Study at a City Fire Department-Based Dispatch  Center - Journal of Emergency Medicine">
            <a:extLst>
              <a:ext uri="{FF2B5EF4-FFF2-40B4-BE49-F238E27FC236}">
                <a16:creationId xmlns:a16="http://schemas.microsoft.com/office/drawing/2014/main" id="{228F8C93-6860-4D63-BF4E-982C2F63F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594" y="123416"/>
            <a:ext cx="4293297" cy="67345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mergency Medical Dispatch: A Critical Component to EMS Success — Brewster  Ambulance Service">
            <a:extLst>
              <a:ext uri="{FF2B5EF4-FFF2-40B4-BE49-F238E27FC236}">
                <a16:creationId xmlns:a16="http://schemas.microsoft.com/office/drawing/2014/main" id="{7B8A37FC-3BFD-4A75-B565-37254890A3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612909" y="2201048"/>
            <a:ext cx="3421208" cy="18745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ystander Intervention | Sudden Cardiac Arrest Foundation">
            <a:extLst>
              <a:ext uri="{FF2B5EF4-FFF2-40B4-BE49-F238E27FC236}">
                <a16:creationId xmlns:a16="http://schemas.microsoft.com/office/drawing/2014/main" id="{62141D7B-9598-4472-8C95-FC7E09FAD9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037" y="2201048"/>
            <a:ext cx="3592074" cy="27995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E614F2A-46D0-430C-959D-41257C4928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2810" y="795825"/>
            <a:ext cx="1032901" cy="729500"/>
          </a:xfrm>
          <a:prstGeom prst="rect">
            <a:avLst/>
          </a:prstGeom>
          <a:ln w="57150">
            <a:solidFill>
              <a:srgbClr val="C00000"/>
            </a:solidFill>
          </a:ln>
        </p:spPr>
      </p:pic>
      <p:pic>
        <p:nvPicPr>
          <p:cNvPr id="13" name="Picture 12">
            <a:extLst>
              <a:ext uri="{FF2B5EF4-FFF2-40B4-BE49-F238E27FC236}">
                <a16:creationId xmlns:a16="http://schemas.microsoft.com/office/drawing/2014/main" id="{FF8A20F0-4ED8-44EB-84EE-E378E58C53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1940" y="1836298"/>
            <a:ext cx="1032901" cy="729500"/>
          </a:xfrm>
          <a:prstGeom prst="rect">
            <a:avLst/>
          </a:prstGeom>
          <a:ln w="57150">
            <a:solidFill>
              <a:srgbClr val="C00000"/>
            </a:solidFill>
          </a:ln>
        </p:spPr>
      </p:pic>
      <p:pic>
        <p:nvPicPr>
          <p:cNvPr id="14" name="Picture 13">
            <a:extLst>
              <a:ext uri="{FF2B5EF4-FFF2-40B4-BE49-F238E27FC236}">
                <a16:creationId xmlns:a16="http://schemas.microsoft.com/office/drawing/2014/main" id="{F8B34D51-4727-4513-AAAB-69DA201D2D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2923" y="4220076"/>
            <a:ext cx="1032901" cy="729500"/>
          </a:xfrm>
          <a:prstGeom prst="rect">
            <a:avLst/>
          </a:prstGeom>
          <a:ln w="57150">
            <a:solidFill>
              <a:srgbClr val="C00000"/>
            </a:solidFill>
          </a:ln>
        </p:spPr>
      </p:pic>
      <p:pic>
        <p:nvPicPr>
          <p:cNvPr id="15" name="Picture 14">
            <a:extLst>
              <a:ext uri="{FF2B5EF4-FFF2-40B4-BE49-F238E27FC236}">
                <a16:creationId xmlns:a16="http://schemas.microsoft.com/office/drawing/2014/main" id="{48D8F313-E57E-4DF6-A604-C0FDA2A34D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8325" y="2871337"/>
            <a:ext cx="1032901" cy="729500"/>
          </a:xfrm>
          <a:prstGeom prst="rect">
            <a:avLst/>
          </a:prstGeom>
          <a:ln w="57150">
            <a:solidFill>
              <a:srgbClr val="C00000"/>
            </a:solidFill>
          </a:ln>
        </p:spPr>
      </p:pic>
      <p:sp>
        <p:nvSpPr>
          <p:cNvPr id="8" name="Rectangle: Rounded Corners 7">
            <a:extLst>
              <a:ext uri="{FF2B5EF4-FFF2-40B4-BE49-F238E27FC236}">
                <a16:creationId xmlns:a16="http://schemas.microsoft.com/office/drawing/2014/main" id="{7D00DBE5-16CE-41EA-9E92-E8EC12D3C548}"/>
              </a:ext>
            </a:extLst>
          </p:cNvPr>
          <p:cNvSpPr/>
          <p:nvPr/>
        </p:nvSpPr>
        <p:spPr>
          <a:xfrm>
            <a:off x="6286500" y="4220076"/>
            <a:ext cx="1746423" cy="860559"/>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FFA5176-7E81-462F-A0A3-742A1A090D47}"/>
              </a:ext>
            </a:extLst>
          </p:cNvPr>
          <p:cNvSpPr txBox="1"/>
          <p:nvPr/>
        </p:nvSpPr>
        <p:spPr>
          <a:xfrm>
            <a:off x="6035265" y="5507652"/>
            <a:ext cx="2248891" cy="923330"/>
          </a:xfrm>
          <a:prstGeom prst="rect">
            <a:avLst/>
          </a:prstGeom>
          <a:noFill/>
        </p:spPr>
        <p:txBody>
          <a:bodyPr wrap="square" rtlCol="0">
            <a:spAutoFit/>
          </a:bodyPr>
          <a:lstStyle/>
          <a:p>
            <a:r>
              <a:rPr lang="en-US" dirty="0"/>
              <a:t>Goal is to get to this part of the algorithm as quickly as possible.</a:t>
            </a:r>
          </a:p>
        </p:txBody>
      </p:sp>
      <p:cxnSp>
        <p:nvCxnSpPr>
          <p:cNvPr id="26" name="Straight Arrow Connector 25">
            <a:extLst>
              <a:ext uri="{FF2B5EF4-FFF2-40B4-BE49-F238E27FC236}">
                <a16:creationId xmlns:a16="http://schemas.microsoft.com/office/drawing/2014/main" id="{37223F42-47E3-4313-B66B-25EBA95C70B6}"/>
              </a:ext>
            </a:extLst>
          </p:cNvPr>
          <p:cNvCxnSpPr>
            <a:endCxn id="8" idx="2"/>
          </p:cNvCxnSpPr>
          <p:nvPr/>
        </p:nvCxnSpPr>
        <p:spPr>
          <a:xfrm flipV="1">
            <a:off x="7159710" y="5080635"/>
            <a:ext cx="2" cy="427017"/>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33736E3-B0AD-67A0-42BD-7702A3106897}"/>
              </a:ext>
            </a:extLst>
          </p:cNvPr>
          <p:cNvSpPr txBox="1"/>
          <p:nvPr/>
        </p:nvSpPr>
        <p:spPr>
          <a:xfrm>
            <a:off x="5121226" y="933454"/>
            <a:ext cx="1769843" cy="276999"/>
          </a:xfrm>
          <a:prstGeom prst="rect">
            <a:avLst/>
          </a:prstGeom>
          <a:solidFill>
            <a:schemeClr val="bg1"/>
          </a:solidFill>
        </p:spPr>
        <p:txBody>
          <a:bodyPr wrap="none" rtlCol="0">
            <a:spAutoFit/>
          </a:bodyPr>
          <a:lstStyle/>
          <a:p>
            <a:r>
              <a:rPr lang="en-US" sz="1200" dirty="0"/>
              <a:t>What is your emergency?</a:t>
            </a:r>
          </a:p>
        </p:txBody>
      </p:sp>
    </p:spTree>
    <p:extLst>
      <p:ext uri="{BB962C8B-B14F-4D97-AF65-F5344CB8AC3E}">
        <p14:creationId xmlns:p14="http://schemas.microsoft.com/office/powerpoint/2010/main" val="64030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6D559-9FA0-49BD-B0EC-13F1844112CC}"/>
              </a:ext>
            </a:extLst>
          </p:cNvPr>
          <p:cNvSpPr>
            <a:spLocks noGrp="1"/>
          </p:cNvSpPr>
          <p:nvPr>
            <p:ph type="title"/>
          </p:nvPr>
        </p:nvSpPr>
        <p:spPr/>
        <p:txBody>
          <a:bodyPr/>
          <a:lstStyle/>
          <a:p>
            <a:pPr algn="ctr"/>
            <a:r>
              <a:rPr lang="en-US" dirty="0"/>
              <a:t>The consequence</a:t>
            </a:r>
          </a:p>
        </p:txBody>
      </p:sp>
      <p:pic>
        <p:nvPicPr>
          <p:cNvPr id="4098" name="Picture 2" descr="Ambulance Services | Heart of America Medical Center">
            <a:extLst>
              <a:ext uri="{FF2B5EF4-FFF2-40B4-BE49-F238E27FC236}">
                <a16:creationId xmlns:a16="http://schemas.microsoft.com/office/drawing/2014/main" id="{96874E53-50DD-49B2-8D7F-FF04872BC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720" y="1858173"/>
            <a:ext cx="10582603" cy="44576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ew Look; Same Menti - Mentimeter">
            <a:extLst>
              <a:ext uri="{FF2B5EF4-FFF2-40B4-BE49-F238E27FC236}">
                <a16:creationId xmlns:a16="http://schemas.microsoft.com/office/drawing/2014/main" id="{7343454C-FF8E-00F6-7DEC-E71D749F66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6" t="23614" r="84724" b="32114"/>
          <a:stretch/>
        </p:blipFill>
        <p:spPr bwMode="auto">
          <a:xfrm>
            <a:off x="11547231" y="6242218"/>
            <a:ext cx="504092" cy="586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2064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alidation of a Dispatch Protocol with Continuous Quality Control for Cardiac  Arrest: A Before-and-After Study at a City Fire Department-Based Dispatch  Center - Journal of Emergency Medicine">
            <a:extLst>
              <a:ext uri="{FF2B5EF4-FFF2-40B4-BE49-F238E27FC236}">
                <a16:creationId xmlns:a16="http://schemas.microsoft.com/office/drawing/2014/main" id="{228F8C93-6860-4D63-BF4E-982C2F63F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594" y="123416"/>
            <a:ext cx="4293297" cy="67345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mergency Medical Dispatch: A Critical Component to EMS Success — Brewster  Ambulance Service">
            <a:extLst>
              <a:ext uri="{FF2B5EF4-FFF2-40B4-BE49-F238E27FC236}">
                <a16:creationId xmlns:a16="http://schemas.microsoft.com/office/drawing/2014/main" id="{7B8A37FC-3BFD-4A75-B565-37254890A3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612909" y="2201048"/>
            <a:ext cx="3421208" cy="18745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ystander Intervention | Sudden Cardiac Arrest Foundation">
            <a:extLst>
              <a:ext uri="{FF2B5EF4-FFF2-40B4-BE49-F238E27FC236}">
                <a16:creationId xmlns:a16="http://schemas.microsoft.com/office/drawing/2014/main" id="{62141D7B-9598-4472-8C95-FC7E09FAD9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037" y="2201048"/>
            <a:ext cx="3592074" cy="27995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7D00DBE5-16CE-41EA-9E92-E8EC12D3C548}"/>
              </a:ext>
            </a:extLst>
          </p:cNvPr>
          <p:cNvSpPr/>
          <p:nvPr/>
        </p:nvSpPr>
        <p:spPr>
          <a:xfrm>
            <a:off x="6286500" y="4220076"/>
            <a:ext cx="1746423" cy="860559"/>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FFA5176-7E81-462F-A0A3-742A1A090D47}"/>
              </a:ext>
            </a:extLst>
          </p:cNvPr>
          <p:cNvSpPr txBox="1"/>
          <p:nvPr/>
        </p:nvSpPr>
        <p:spPr>
          <a:xfrm>
            <a:off x="6035265" y="5507652"/>
            <a:ext cx="2248891" cy="923330"/>
          </a:xfrm>
          <a:prstGeom prst="rect">
            <a:avLst/>
          </a:prstGeom>
          <a:noFill/>
        </p:spPr>
        <p:txBody>
          <a:bodyPr wrap="square" rtlCol="0">
            <a:spAutoFit/>
          </a:bodyPr>
          <a:lstStyle/>
          <a:p>
            <a:r>
              <a:rPr lang="en-US" dirty="0"/>
              <a:t>Goal is to get to this part of the algorithm as quickly as possible.</a:t>
            </a:r>
          </a:p>
        </p:txBody>
      </p:sp>
      <p:cxnSp>
        <p:nvCxnSpPr>
          <p:cNvPr id="26" name="Straight Arrow Connector 25">
            <a:extLst>
              <a:ext uri="{FF2B5EF4-FFF2-40B4-BE49-F238E27FC236}">
                <a16:creationId xmlns:a16="http://schemas.microsoft.com/office/drawing/2014/main" id="{37223F42-47E3-4313-B66B-25EBA95C70B6}"/>
              </a:ext>
            </a:extLst>
          </p:cNvPr>
          <p:cNvCxnSpPr>
            <a:endCxn id="8" idx="2"/>
          </p:cNvCxnSpPr>
          <p:nvPr/>
        </p:nvCxnSpPr>
        <p:spPr>
          <a:xfrm flipV="1">
            <a:off x="7159710" y="5080635"/>
            <a:ext cx="2" cy="427017"/>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FAD1F00-83E3-4F45-A0B8-5F1039A90CB3}"/>
              </a:ext>
            </a:extLst>
          </p:cNvPr>
          <p:cNvSpPr/>
          <p:nvPr/>
        </p:nvSpPr>
        <p:spPr>
          <a:xfrm>
            <a:off x="4949191" y="795825"/>
            <a:ext cx="2068829" cy="92333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41D23BF-F25F-1AFB-8B21-51128EBC7888}"/>
              </a:ext>
            </a:extLst>
          </p:cNvPr>
          <p:cNvSpPr txBox="1"/>
          <p:nvPr/>
        </p:nvSpPr>
        <p:spPr>
          <a:xfrm>
            <a:off x="557472" y="87939"/>
            <a:ext cx="4375429" cy="707886"/>
          </a:xfrm>
          <a:prstGeom prst="rect">
            <a:avLst/>
          </a:prstGeom>
          <a:noFill/>
        </p:spPr>
        <p:txBody>
          <a:bodyPr wrap="none" rtlCol="0">
            <a:spAutoFit/>
          </a:bodyPr>
          <a:lstStyle/>
          <a:p>
            <a:r>
              <a:rPr lang="en-US" sz="4000" dirty="0"/>
              <a:t>Feedback Specificity</a:t>
            </a:r>
          </a:p>
        </p:txBody>
      </p:sp>
      <p:sp>
        <p:nvSpPr>
          <p:cNvPr id="5" name="TextBox 4">
            <a:extLst>
              <a:ext uri="{FF2B5EF4-FFF2-40B4-BE49-F238E27FC236}">
                <a16:creationId xmlns:a16="http://schemas.microsoft.com/office/drawing/2014/main" id="{BBF270A7-34B5-D4D4-27F7-EAD6792F3C1D}"/>
              </a:ext>
            </a:extLst>
          </p:cNvPr>
          <p:cNvSpPr txBox="1"/>
          <p:nvPr/>
        </p:nvSpPr>
        <p:spPr>
          <a:xfrm>
            <a:off x="5150343" y="933452"/>
            <a:ext cx="1769843" cy="276999"/>
          </a:xfrm>
          <a:prstGeom prst="rect">
            <a:avLst/>
          </a:prstGeom>
          <a:solidFill>
            <a:schemeClr val="bg1"/>
          </a:solidFill>
        </p:spPr>
        <p:txBody>
          <a:bodyPr wrap="none" rtlCol="0">
            <a:spAutoFit/>
          </a:bodyPr>
          <a:lstStyle/>
          <a:p>
            <a:r>
              <a:rPr lang="en-US" sz="1200" dirty="0"/>
              <a:t>What is your emergency?</a:t>
            </a:r>
          </a:p>
        </p:txBody>
      </p:sp>
    </p:spTree>
    <p:extLst>
      <p:ext uri="{BB962C8B-B14F-4D97-AF65-F5344CB8AC3E}">
        <p14:creationId xmlns:p14="http://schemas.microsoft.com/office/powerpoint/2010/main" val="129550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8526C4-45FD-4298-AADD-B35CDB8A405D}"/>
              </a:ext>
            </a:extLst>
          </p:cNvPr>
          <p:cNvSpPr>
            <a:spLocks noGrp="1"/>
          </p:cNvSpPr>
          <p:nvPr>
            <p:ph idx="1"/>
          </p:nvPr>
        </p:nvSpPr>
        <p:spPr>
          <a:xfrm>
            <a:off x="7052910" y="2064568"/>
            <a:ext cx="3728962" cy="4351338"/>
          </a:xfrm>
        </p:spPr>
        <p:txBody>
          <a:bodyPr/>
          <a:lstStyle/>
          <a:p>
            <a:r>
              <a:rPr lang="en-US" dirty="0"/>
              <a:t>In practice: To what extent can processes be handled at the lowest operational level as opposed to being passed up the system for processing; which causes delays.</a:t>
            </a:r>
          </a:p>
        </p:txBody>
      </p:sp>
      <p:sp>
        <p:nvSpPr>
          <p:cNvPr id="30" name="Title 1">
            <a:extLst>
              <a:ext uri="{FF2B5EF4-FFF2-40B4-BE49-F238E27FC236}">
                <a16:creationId xmlns:a16="http://schemas.microsoft.com/office/drawing/2014/main" id="{DC88F524-B501-4DB0-AF5B-B6E9FDF8A972}"/>
              </a:ext>
            </a:extLst>
          </p:cNvPr>
          <p:cNvSpPr>
            <a:spLocks noGrp="1"/>
          </p:cNvSpPr>
          <p:nvPr>
            <p:ph type="title"/>
          </p:nvPr>
        </p:nvSpPr>
        <p:spPr>
          <a:xfrm>
            <a:off x="4087296" y="133056"/>
            <a:ext cx="3902845" cy="1325563"/>
          </a:xfrm>
        </p:spPr>
        <p:txBody>
          <a:bodyPr>
            <a:normAutofit/>
          </a:bodyPr>
          <a:lstStyle/>
          <a:p>
            <a:pPr algn="ctr"/>
            <a:r>
              <a:rPr lang="en-US" sz="4000" dirty="0"/>
              <a:t>Reflex Arc</a:t>
            </a:r>
          </a:p>
        </p:txBody>
      </p:sp>
      <p:pic>
        <p:nvPicPr>
          <p:cNvPr id="5122" name="Picture 2" descr="Reflex arc - Wikipedia">
            <a:extLst>
              <a:ext uri="{FF2B5EF4-FFF2-40B4-BE49-F238E27FC236}">
                <a16:creationId xmlns:a16="http://schemas.microsoft.com/office/drawing/2014/main" id="{AAEF7A24-358B-4F58-B2DC-EDEEF459E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95" y="1698170"/>
            <a:ext cx="5968163" cy="3836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70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93EE66-A2C4-4E6C-A0C8-3B60B2F06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116" y="1245820"/>
            <a:ext cx="3539756" cy="2358263"/>
          </a:xfrm>
          <a:prstGeom prst="rect">
            <a:avLst/>
          </a:prstGeom>
        </p:spPr>
      </p:pic>
      <p:pic>
        <p:nvPicPr>
          <p:cNvPr id="9" name="Picture 8">
            <a:extLst>
              <a:ext uri="{FF2B5EF4-FFF2-40B4-BE49-F238E27FC236}">
                <a16:creationId xmlns:a16="http://schemas.microsoft.com/office/drawing/2014/main" id="{4B98203A-8E97-4029-8AA6-EE5FAA189E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491" y="1245820"/>
            <a:ext cx="3539757" cy="2361682"/>
          </a:xfrm>
          <a:prstGeom prst="rect">
            <a:avLst/>
          </a:prstGeom>
        </p:spPr>
      </p:pic>
      <p:pic>
        <p:nvPicPr>
          <p:cNvPr id="11" name="Picture 10">
            <a:extLst>
              <a:ext uri="{FF2B5EF4-FFF2-40B4-BE49-F238E27FC236}">
                <a16:creationId xmlns:a16="http://schemas.microsoft.com/office/drawing/2014/main" id="{62C5DCBA-2144-42F0-85F1-583FF1696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8116" y="4456786"/>
            <a:ext cx="4009817" cy="2122078"/>
          </a:xfrm>
          <a:prstGeom prst="rect">
            <a:avLst/>
          </a:prstGeom>
        </p:spPr>
      </p:pic>
      <p:pic>
        <p:nvPicPr>
          <p:cNvPr id="13" name="Picture 12">
            <a:extLst>
              <a:ext uri="{FF2B5EF4-FFF2-40B4-BE49-F238E27FC236}">
                <a16:creationId xmlns:a16="http://schemas.microsoft.com/office/drawing/2014/main" id="{7FA2030A-3567-46FC-B208-B3FC0D3C2D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309" y="4456786"/>
            <a:ext cx="3938454" cy="2215380"/>
          </a:xfrm>
          <a:prstGeom prst="rect">
            <a:avLst/>
          </a:prstGeom>
        </p:spPr>
      </p:pic>
      <p:sp>
        <p:nvSpPr>
          <p:cNvPr id="15" name="Arrow: Left-Right 14">
            <a:extLst>
              <a:ext uri="{FF2B5EF4-FFF2-40B4-BE49-F238E27FC236}">
                <a16:creationId xmlns:a16="http://schemas.microsoft.com/office/drawing/2014/main" id="{85C0FC9D-A6DF-425F-849D-20A0DAEB36B3}"/>
              </a:ext>
            </a:extLst>
          </p:cNvPr>
          <p:cNvSpPr/>
          <p:nvPr/>
        </p:nvSpPr>
        <p:spPr>
          <a:xfrm rot="5400000">
            <a:off x="2532670" y="3886355"/>
            <a:ext cx="547270" cy="26613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Right 15">
            <a:extLst>
              <a:ext uri="{FF2B5EF4-FFF2-40B4-BE49-F238E27FC236}">
                <a16:creationId xmlns:a16="http://schemas.microsoft.com/office/drawing/2014/main" id="{7892F911-6B83-4349-861E-5BD058A7A29C}"/>
              </a:ext>
            </a:extLst>
          </p:cNvPr>
          <p:cNvSpPr/>
          <p:nvPr/>
        </p:nvSpPr>
        <p:spPr>
          <a:xfrm rot="10800000">
            <a:off x="5052418" y="2156498"/>
            <a:ext cx="2651833" cy="540326"/>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Right 16">
            <a:extLst>
              <a:ext uri="{FF2B5EF4-FFF2-40B4-BE49-F238E27FC236}">
                <a16:creationId xmlns:a16="http://schemas.microsoft.com/office/drawing/2014/main" id="{D03DFDC1-82F0-41D4-AB89-E8E946F83797}"/>
              </a:ext>
            </a:extLst>
          </p:cNvPr>
          <p:cNvSpPr/>
          <p:nvPr/>
        </p:nvSpPr>
        <p:spPr>
          <a:xfrm rot="10800000">
            <a:off x="5199725" y="5060732"/>
            <a:ext cx="2561696" cy="540326"/>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WYOMING STATEWIDE COMMUNICATION INTEROPERABILITY PLAN">
            <a:extLst>
              <a:ext uri="{FF2B5EF4-FFF2-40B4-BE49-F238E27FC236}">
                <a16:creationId xmlns:a16="http://schemas.microsoft.com/office/drawing/2014/main" id="{CC7629BF-5C10-4F91-8A31-FDBEA6678E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4013" y="3106097"/>
            <a:ext cx="1233853" cy="15971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yoLink Communication Technologies, Inc. Rock Springs, Mills, Lander,  Wyoming">
            <a:extLst>
              <a:ext uri="{FF2B5EF4-FFF2-40B4-BE49-F238E27FC236}">
                <a16:creationId xmlns:a16="http://schemas.microsoft.com/office/drawing/2014/main" id="{83460F25-EEAD-4BD5-B1FD-DC51E78204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5719" y="5564476"/>
            <a:ext cx="1759573" cy="1293524"/>
          </a:xfrm>
          <a:prstGeom prst="rect">
            <a:avLst/>
          </a:prstGeom>
          <a:noFill/>
          <a:extLst>
            <a:ext uri="{909E8E84-426E-40DD-AFC4-6F175D3DCCD1}">
              <a14:hiddenFill xmlns:a14="http://schemas.microsoft.com/office/drawing/2010/main">
                <a:solidFill>
                  <a:srgbClr val="FFFFFF"/>
                </a:solidFill>
              </a14:hiddenFill>
            </a:ext>
          </a:extLst>
        </p:spPr>
      </p:pic>
      <p:sp>
        <p:nvSpPr>
          <p:cNvPr id="20" name="Arrow: Left-Right 19">
            <a:extLst>
              <a:ext uri="{FF2B5EF4-FFF2-40B4-BE49-F238E27FC236}">
                <a16:creationId xmlns:a16="http://schemas.microsoft.com/office/drawing/2014/main" id="{DF3CED0D-BE09-4284-AC66-A8CEC39661BE}"/>
              </a:ext>
            </a:extLst>
          </p:cNvPr>
          <p:cNvSpPr/>
          <p:nvPr/>
        </p:nvSpPr>
        <p:spPr>
          <a:xfrm rot="5400000">
            <a:off x="9799389" y="3935745"/>
            <a:ext cx="547270" cy="266130"/>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232942FA-5B27-406E-81D0-1F5445F7321F}"/>
              </a:ext>
            </a:extLst>
          </p:cNvPr>
          <p:cNvSpPr>
            <a:spLocks noGrp="1"/>
          </p:cNvSpPr>
          <p:nvPr>
            <p:ph type="title"/>
          </p:nvPr>
        </p:nvSpPr>
        <p:spPr>
          <a:xfrm>
            <a:off x="4144577" y="67353"/>
            <a:ext cx="3902845" cy="1325563"/>
          </a:xfrm>
        </p:spPr>
        <p:txBody>
          <a:bodyPr>
            <a:normAutofit/>
          </a:bodyPr>
          <a:lstStyle/>
          <a:p>
            <a:pPr algn="ctr"/>
            <a:r>
              <a:rPr lang="en-US" sz="4000" dirty="0"/>
              <a:t>Reflex Arcs</a:t>
            </a:r>
          </a:p>
        </p:txBody>
      </p:sp>
    </p:spTree>
    <p:extLst>
      <p:ext uri="{BB962C8B-B14F-4D97-AF65-F5344CB8AC3E}">
        <p14:creationId xmlns:p14="http://schemas.microsoft.com/office/powerpoint/2010/main" val="106752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5124"/>
                                        </p:tgtEl>
                                        <p:attrNameLst>
                                          <p:attrName>style.visibility</p:attrName>
                                        </p:attrNameLst>
                                      </p:cBhvr>
                                      <p:to>
                                        <p:strVal val="visible"/>
                                      </p:to>
                                    </p:set>
                                    <p:animEffect transition="in" filter="fade">
                                      <p:cBhvr>
                                        <p:cTn id="38" dur="1000"/>
                                        <p:tgtEl>
                                          <p:spTgt spid="5124"/>
                                        </p:tgtEl>
                                      </p:cBhvr>
                                    </p:animEffect>
                                    <p:anim calcmode="lin" valueType="num">
                                      <p:cBhvr>
                                        <p:cTn id="39" dur="1000" fill="hold"/>
                                        <p:tgtEl>
                                          <p:spTgt spid="5124"/>
                                        </p:tgtEl>
                                        <p:attrNameLst>
                                          <p:attrName>ppt_x</p:attrName>
                                        </p:attrNameLst>
                                      </p:cBhvr>
                                      <p:tavLst>
                                        <p:tav tm="0">
                                          <p:val>
                                            <p:strVal val="#ppt_x"/>
                                          </p:val>
                                        </p:tav>
                                        <p:tav tm="100000">
                                          <p:val>
                                            <p:strVal val="#ppt_x"/>
                                          </p:val>
                                        </p:tav>
                                      </p:tavLst>
                                    </p:anim>
                                    <p:anim calcmode="lin" valueType="num">
                                      <p:cBhvr>
                                        <p:cTn id="40"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93EE66-A2C4-4E6C-A0C8-3B60B2F06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116" y="1245820"/>
            <a:ext cx="3539756" cy="2358263"/>
          </a:xfrm>
          <a:prstGeom prst="rect">
            <a:avLst/>
          </a:prstGeom>
        </p:spPr>
      </p:pic>
      <p:pic>
        <p:nvPicPr>
          <p:cNvPr id="9" name="Picture 8">
            <a:extLst>
              <a:ext uri="{FF2B5EF4-FFF2-40B4-BE49-F238E27FC236}">
                <a16:creationId xmlns:a16="http://schemas.microsoft.com/office/drawing/2014/main" id="{4B98203A-8E97-4029-8AA6-EE5FAA189E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491" y="1245820"/>
            <a:ext cx="3539757" cy="2361682"/>
          </a:xfrm>
          <a:prstGeom prst="rect">
            <a:avLst/>
          </a:prstGeom>
        </p:spPr>
      </p:pic>
      <p:pic>
        <p:nvPicPr>
          <p:cNvPr id="11" name="Picture 10">
            <a:extLst>
              <a:ext uri="{FF2B5EF4-FFF2-40B4-BE49-F238E27FC236}">
                <a16:creationId xmlns:a16="http://schemas.microsoft.com/office/drawing/2014/main" id="{62C5DCBA-2144-42F0-85F1-583FF16961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8116" y="4456786"/>
            <a:ext cx="4009817" cy="2122078"/>
          </a:xfrm>
          <a:prstGeom prst="rect">
            <a:avLst/>
          </a:prstGeom>
        </p:spPr>
      </p:pic>
      <p:pic>
        <p:nvPicPr>
          <p:cNvPr id="13" name="Picture 12">
            <a:extLst>
              <a:ext uri="{FF2B5EF4-FFF2-40B4-BE49-F238E27FC236}">
                <a16:creationId xmlns:a16="http://schemas.microsoft.com/office/drawing/2014/main" id="{7FA2030A-3567-46FC-B208-B3FC0D3C2D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309" y="4456786"/>
            <a:ext cx="3938454" cy="2215380"/>
          </a:xfrm>
          <a:prstGeom prst="rect">
            <a:avLst/>
          </a:prstGeom>
        </p:spPr>
      </p:pic>
      <p:sp>
        <p:nvSpPr>
          <p:cNvPr id="17" name="Arrow: Left-Right 16">
            <a:extLst>
              <a:ext uri="{FF2B5EF4-FFF2-40B4-BE49-F238E27FC236}">
                <a16:creationId xmlns:a16="http://schemas.microsoft.com/office/drawing/2014/main" id="{D03DFDC1-82F0-41D4-AB89-E8E946F83797}"/>
              </a:ext>
            </a:extLst>
          </p:cNvPr>
          <p:cNvSpPr/>
          <p:nvPr/>
        </p:nvSpPr>
        <p:spPr>
          <a:xfrm rot="10800000">
            <a:off x="5199725" y="5060732"/>
            <a:ext cx="2561696" cy="540326"/>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WYOMING STATEWIDE COMMUNICATION INTEROPERABILITY PLAN">
            <a:extLst>
              <a:ext uri="{FF2B5EF4-FFF2-40B4-BE49-F238E27FC236}">
                <a16:creationId xmlns:a16="http://schemas.microsoft.com/office/drawing/2014/main" id="{CC7629BF-5C10-4F91-8A31-FDBEA6678E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4013" y="3106097"/>
            <a:ext cx="1233853" cy="15971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yoLink Communication Technologies, Inc. Rock Springs, Mills, Lander,  Wyoming">
            <a:extLst>
              <a:ext uri="{FF2B5EF4-FFF2-40B4-BE49-F238E27FC236}">
                <a16:creationId xmlns:a16="http://schemas.microsoft.com/office/drawing/2014/main" id="{83460F25-EEAD-4BD5-B1FD-DC51E78204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5719" y="5564476"/>
            <a:ext cx="1759573" cy="1293524"/>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232942FA-5B27-406E-81D0-1F5445F7321F}"/>
              </a:ext>
            </a:extLst>
          </p:cNvPr>
          <p:cNvSpPr>
            <a:spLocks noGrp="1"/>
          </p:cNvSpPr>
          <p:nvPr>
            <p:ph type="title"/>
          </p:nvPr>
        </p:nvSpPr>
        <p:spPr>
          <a:xfrm>
            <a:off x="4144577" y="67353"/>
            <a:ext cx="3902845" cy="1325563"/>
          </a:xfrm>
        </p:spPr>
        <p:txBody>
          <a:bodyPr>
            <a:normAutofit/>
          </a:bodyPr>
          <a:lstStyle/>
          <a:p>
            <a:pPr algn="ctr"/>
            <a:r>
              <a:rPr lang="en-US" sz="4000" dirty="0"/>
              <a:t>Reflex Arcs</a:t>
            </a:r>
          </a:p>
        </p:txBody>
      </p:sp>
    </p:spTree>
    <p:extLst>
      <p:ext uri="{BB962C8B-B14F-4D97-AF65-F5344CB8AC3E}">
        <p14:creationId xmlns:p14="http://schemas.microsoft.com/office/powerpoint/2010/main" val="35306453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Image result for upstream dependency">
            <a:hlinkClick r:id="rId3"/>
            <a:extLst>
              <a:ext uri="{FF2B5EF4-FFF2-40B4-BE49-F238E27FC236}">
                <a16:creationId xmlns:a16="http://schemas.microsoft.com/office/drawing/2014/main" id="{336BDC0C-579D-4C27-9C5D-65DFD2DC45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39" y="2164081"/>
            <a:ext cx="6644639" cy="2768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4151F9A-FD4D-4E23-8598-F18BA14336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9230" y="1862459"/>
            <a:ext cx="3350043" cy="4757062"/>
          </a:xfrm>
          <a:prstGeom prst="rect">
            <a:avLst/>
          </a:prstGeom>
        </p:spPr>
      </p:pic>
      <p:sp>
        <p:nvSpPr>
          <p:cNvPr id="9" name="Title 1">
            <a:extLst>
              <a:ext uri="{FF2B5EF4-FFF2-40B4-BE49-F238E27FC236}">
                <a16:creationId xmlns:a16="http://schemas.microsoft.com/office/drawing/2014/main" id="{F7D7F908-44ED-42C2-B145-95791F9238A0}"/>
              </a:ext>
            </a:extLst>
          </p:cNvPr>
          <p:cNvSpPr>
            <a:spLocks noGrp="1"/>
          </p:cNvSpPr>
          <p:nvPr>
            <p:ph type="title"/>
          </p:nvPr>
        </p:nvSpPr>
        <p:spPr>
          <a:xfrm>
            <a:off x="3149039" y="42390"/>
            <a:ext cx="5893922" cy="1325563"/>
          </a:xfrm>
        </p:spPr>
        <p:txBody>
          <a:bodyPr>
            <a:normAutofit/>
          </a:bodyPr>
          <a:lstStyle/>
          <a:p>
            <a:pPr algn="ctr"/>
            <a:r>
              <a:rPr lang="en-US" sz="4000" dirty="0"/>
              <a:t>Cascading Failures</a:t>
            </a:r>
          </a:p>
        </p:txBody>
      </p:sp>
    </p:spTree>
    <p:extLst>
      <p:ext uri="{BB962C8B-B14F-4D97-AF65-F5344CB8AC3E}">
        <p14:creationId xmlns:p14="http://schemas.microsoft.com/office/powerpoint/2010/main" val="39283781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09FFF-5E55-4277-AFE4-994AACB31A42}"/>
              </a:ext>
            </a:extLst>
          </p:cNvPr>
          <p:cNvSpPr>
            <a:spLocks noGrp="1"/>
          </p:cNvSpPr>
          <p:nvPr>
            <p:ph type="title"/>
          </p:nvPr>
        </p:nvSpPr>
        <p:spPr>
          <a:xfrm>
            <a:off x="315539" y="849429"/>
            <a:ext cx="4615430" cy="1325563"/>
          </a:xfrm>
        </p:spPr>
        <p:txBody>
          <a:bodyPr>
            <a:normAutofit/>
          </a:bodyPr>
          <a:lstStyle/>
          <a:p>
            <a:pPr algn="ctr"/>
            <a:r>
              <a:rPr lang="en-US" sz="2800" dirty="0"/>
              <a:t>Looking upstream for solutions</a:t>
            </a:r>
          </a:p>
        </p:txBody>
      </p:sp>
      <p:sp>
        <p:nvSpPr>
          <p:cNvPr id="4" name="TextBox 3">
            <a:extLst>
              <a:ext uri="{FF2B5EF4-FFF2-40B4-BE49-F238E27FC236}">
                <a16:creationId xmlns:a16="http://schemas.microsoft.com/office/drawing/2014/main" id="{D3C799BA-9181-468E-8E71-8D8AE413A79C}"/>
              </a:ext>
            </a:extLst>
          </p:cNvPr>
          <p:cNvSpPr txBox="1"/>
          <p:nvPr/>
        </p:nvSpPr>
        <p:spPr>
          <a:xfrm flipH="1">
            <a:off x="5292213" y="2581836"/>
            <a:ext cx="1852354" cy="923330"/>
          </a:xfrm>
          <a:prstGeom prst="rect">
            <a:avLst/>
          </a:prstGeom>
          <a:noFill/>
          <a:ln>
            <a:solidFill>
              <a:schemeClr val="tx1"/>
            </a:solidFill>
          </a:ln>
        </p:spPr>
        <p:txBody>
          <a:bodyPr wrap="square" rtlCol="0">
            <a:spAutoFit/>
          </a:bodyPr>
          <a:lstStyle/>
          <a:p>
            <a:pPr algn="ctr"/>
            <a:r>
              <a:rPr lang="en-US" dirty="0"/>
              <a:t>Volunteer Emergency Medical Services</a:t>
            </a:r>
          </a:p>
        </p:txBody>
      </p:sp>
      <p:sp>
        <p:nvSpPr>
          <p:cNvPr id="5" name="TextBox 4">
            <a:extLst>
              <a:ext uri="{FF2B5EF4-FFF2-40B4-BE49-F238E27FC236}">
                <a16:creationId xmlns:a16="http://schemas.microsoft.com/office/drawing/2014/main" id="{067A2402-021E-4884-83D1-274ACE6AB77D}"/>
              </a:ext>
            </a:extLst>
          </p:cNvPr>
          <p:cNvSpPr txBox="1"/>
          <p:nvPr/>
        </p:nvSpPr>
        <p:spPr>
          <a:xfrm flipH="1">
            <a:off x="5292213" y="5152752"/>
            <a:ext cx="1852354" cy="646331"/>
          </a:xfrm>
          <a:prstGeom prst="rect">
            <a:avLst/>
          </a:prstGeom>
          <a:noFill/>
          <a:ln>
            <a:solidFill>
              <a:schemeClr val="tx1"/>
            </a:solidFill>
          </a:ln>
        </p:spPr>
        <p:txBody>
          <a:bodyPr wrap="square" rtlCol="0">
            <a:spAutoFit/>
          </a:bodyPr>
          <a:lstStyle/>
          <a:p>
            <a:pPr algn="ctr"/>
            <a:r>
              <a:rPr lang="en-US" dirty="0"/>
              <a:t>Critical Access Hospital</a:t>
            </a:r>
          </a:p>
        </p:txBody>
      </p:sp>
      <p:sp>
        <p:nvSpPr>
          <p:cNvPr id="6" name="TextBox 5">
            <a:extLst>
              <a:ext uri="{FF2B5EF4-FFF2-40B4-BE49-F238E27FC236}">
                <a16:creationId xmlns:a16="http://schemas.microsoft.com/office/drawing/2014/main" id="{15A2C98B-9E33-4426-B516-4C4FA46A4D2F}"/>
              </a:ext>
            </a:extLst>
          </p:cNvPr>
          <p:cNvSpPr txBox="1"/>
          <p:nvPr/>
        </p:nvSpPr>
        <p:spPr>
          <a:xfrm flipH="1">
            <a:off x="10044785" y="3900852"/>
            <a:ext cx="1852354" cy="646331"/>
          </a:xfrm>
          <a:prstGeom prst="rect">
            <a:avLst/>
          </a:prstGeom>
          <a:noFill/>
          <a:ln>
            <a:solidFill>
              <a:schemeClr val="tx1"/>
            </a:solidFill>
          </a:ln>
        </p:spPr>
        <p:txBody>
          <a:bodyPr wrap="square" rtlCol="0">
            <a:spAutoFit/>
          </a:bodyPr>
          <a:lstStyle/>
          <a:p>
            <a:pPr algn="ctr"/>
            <a:r>
              <a:rPr lang="en-US" dirty="0"/>
              <a:t>Heart Hospital</a:t>
            </a:r>
          </a:p>
          <a:p>
            <a:pPr algn="ctr"/>
            <a:r>
              <a:rPr lang="en-US" dirty="0"/>
              <a:t>(definitive care)</a:t>
            </a:r>
          </a:p>
        </p:txBody>
      </p:sp>
      <p:sp>
        <p:nvSpPr>
          <p:cNvPr id="7" name="TextBox 6">
            <a:extLst>
              <a:ext uri="{FF2B5EF4-FFF2-40B4-BE49-F238E27FC236}">
                <a16:creationId xmlns:a16="http://schemas.microsoft.com/office/drawing/2014/main" id="{DEC98408-8124-4973-8737-8F5EA2FD782B}"/>
              </a:ext>
            </a:extLst>
          </p:cNvPr>
          <p:cNvSpPr txBox="1"/>
          <p:nvPr/>
        </p:nvSpPr>
        <p:spPr>
          <a:xfrm flipH="1">
            <a:off x="2485810" y="2720335"/>
            <a:ext cx="1527463" cy="646331"/>
          </a:xfrm>
          <a:prstGeom prst="rect">
            <a:avLst/>
          </a:prstGeom>
          <a:noFill/>
          <a:ln>
            <a:solidFill>
              <a:schemeClr val="tx1"/>
            </a:solidFill>
          </a:ln>
        </p:spPr>
        <p:txBody>
          <a:bodyPr wrap="square" rtlCol="0">
            <a:spAutoFit/>
          </a:bodyPr>
          <a:lstStyle/>
          <a:p>
            <a:pPr algn="ctr"/>
            <a:r>
              <a:rPr lang="en-US" dirty="0"/>
              <a:t>Emergency Dispatch</a:t>
            </a:r>
          </a:p>
        </p:txBody>
      </p:sp>
      <p:sp>
        <p:nvSpPr>
          <p:cNvPr id="8" name="TextBox 7">
            <a:extLst>
              <a:ext uri="{FF2B5EF4-FFF2-40B4-BE49-F238E27FC236}">
                <a16:creationId xmlns:a16="http://schemas.microsoft.com/office/drawing/2014/main" id="{8D40724C-4D2B-4F28-8D4E-B249A7A8FF1A}"/>
              </a:ext>
            </a:extLst>
          </p:cNvPr>
          <p:cNvSpPr txBox="1"/>
          <p:nvPr/>
        </p:nvSpPr>
        <p:spPr>
          <a:xfrm flipH="1">
            <a:off x="7613544" y="3899837"/>
            <a:ext cx="1852354" cy="646331"/>
          </a:xfrm>
          <a:prstGeom prst="rect">
            <a:avLst/>
          </a:prstGeom>
          <a:noFill/>
          <a:ln>
            <a:solidFill>
              <a:schemeClr val="tx1"/>
            </a:solidFill>
          </a:ln>
        </p:spPr>
        <p:txBody>
          <a:bodyPr wrap="square" rtlCol="0">
            <a:spAutoFit/>
          </a:bodyPr>
          <a:lstStyle/>
          <a:p>
            <a:pPr algn="ctr"/>
            <a:r>
              <a:rPr lang="en-US" dirty="0"/>
              <a:t>EMS with Paramedic</a:t>
            </a:r>
          </a:p>
        </p:txBody>
      </p:sp>
      <p:cxnSp>
        <p:nvCxnSpPr>
          <p:cNvPr id="9" name="Straight Arrow Connector 8">
            <a:extLst>
              <a:ext uri="{FF2B5EF4-FFF2-40B4-BE49-F238E27FC236}">
                <a16:creationId xmlns:a16="http://schemas.microsoft.com/office/drawing/2014/main" id="{376CF3F8-E2D2-4768-A73B-44259D1555AB}"/>
              </a:ext>
            </a:extLst>
          </p:cNvPr>
          <p:cNvCxnSpPr>
            <a:cxnSpLocks/>
            <a:stCxn id="7" idx="1"/>
            <a:endCxn id="4" idx="3"/>
          </p:cNvCxnSpPr>
          <p:nvPr/>
        </p:nvCxnSpPr>
        <p:spPr>
          <a:xfrm>
            <a:off x="4013273" y="3043501"/>
            <a:ext cx="12789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F249AAB-E47D-4EB0-9D83-725FA0F42F60}"/>
              </a:ext>
            </a:extLst>
          </p:cNvPr>
          <p:cNvCxnSpPr>
            <a:cxnSpLocks/>
            <a:stCxn id="4" idx="1"/>
            <a:endCxn id="8" idx="3"/>
          </p:cNvCxnSpPr>
          <p:nvPr/>
        </p:nvCxnSpPr>
        <p:spPr>
          <a:xfrm>
            <a:off x="7144567" y="3043501"/>
            <a:ext cx="468977" cy="1179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6586493-61E9-4455-9113-BDF56D79EB30}"/>
              </a:ext>
            </a:extLst>
          </p:cNvPr>
          <p:cNvCxnSpPr>
            <a:stCxn id="4" idx="2"/>
            <a:endCxn id="5" idx="0"/>
          </p:cNvCxnSpPr>
          <p:nvPr/>
        </p:nvCxnSpPr>
        <p:spPr>
          <a:xfrm>
            <a:off x="6377815" y="3505166"/>
            <a:ext cx="0" cy="1647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BB4EB7F-C007-4BAD-B3E8-8DE72C55100B}"/>
              </a:ext>
            </a:extLst>
          </p:cNvPr>
          <p:cNvCxnSpPr>
            <a:cxnSpLocks/>
            <a:stCxn id="5" idx="1"/>
            <a:endCxn id="8" idx="3"/>
          </p:cNvCxnSpPr>
          <p:nvPr/>
        </p:nvCxnSpPr>
        <p:spPr>
          <a:xfrm flipV="1">
            <a:off x="7144567" y="4223003"/>
            <a:ext cx="468977" cy="1252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7340377-3F13-4C1C-B3C1-B0487543A0E3}"/>
              </a:ext>
            </a:extLst>
          </p:cNvPr>
          <p:cNvCxnSpPr>
            <a:cxnSpLocks/>
            <a:stCxn id="8" idx="1"/>
            <a:endCxn id="6" idx="3"/>
          </p:cNvCxnSpPr>
          <p:nvPr/>
        </p:nvCxnSpPr>
        <p:spPr>
          <a:xfrm>
            <a:off x="9465898" y="4223003"/>
            <a:ext cx="578887" cy="1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BD301428-EB23-4AF2-A0CE-9C69E3BC2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1792" y="1245218"/>
            <a:ext cx="1067093" cy="1151077"/>
          </a:xfrm>
          <a:prstGeom prst="rect">
            <a:avLst/>
          </a:prstGeom>
        </p:spPr>
      </p:pic>
      <p:pic>
        <p:nvPicPr>
          <p:cNvPr id="23" name="Picture 22">
            <a:extLst>
              <a:ext uri="{FF2B5EF4-FFF2-40B4-BE49-F238E27FC236}">
                <a16:creationId xmlns:a16="http://schemas.microsoft.com/office/drawing/2014/main" id="{FFB55C07-36ED-4503-846D-7262EE11FF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6216" y="5799083"/>
            <a:ext cx="913604" cy="797554"/>
          </a:xfrm>
          <a:prstGeom prst="rect">
            <a:avLst/>
          </a:prstGeom>
        </p:spPr>
      </p:pic>
      <p:pic>
        <p:nvPicPr>
          <p:cNvPr id="30" name="Picture 29">
            <a:extLst>
              <a:ext uri="{FF2B5EF4-FFF2-40B4-BE49-F238E27FC236}">
                <a16:creationId xmlns:a16="http://schemas.microsoft.com/office/drawing/2014/main" id="{FB7D6D27-45F2-4449-B660-94A4727D24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1777" y="4638267"/>
            <a:ext cx="478043" cy="888348"/>
          </a:xfrm>
          <a:prstGeom prst="rect">
            <a:avLst/>
          </a:prstGeom>
        </p:spPr>
      </p:pic>
      <p:pic>
        <p:nvPicPr>
          <p:cNvPr id="33" name="Picture 32">
            <a:extLst>
              <a:ext uri="{FF2B5EF4-FFF2-40B4-BE49-F238E27FC236}">
                <a16:creationId xmlns:a16="http://schemas.microsoft.com/office/drawing/2014/main" id="{C19D18BA-3ED7-4D78-B1C4-58D3F92BA5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536" y="4622633"/>
            <a:ext cx="1733203" cy="919617"/>
          </a:xfrm>
          <a:prstGeom prst="rect">
            <a:avLst/>
          </a:prstGeom>
        </p:spPr>
      </p:pic>
      <p:pic>
        <p:nvPicPr>
          <p:cNvPr id="34" name="Picture 33">
            <a:extLst>
              <a:ext uri="{FF2B5EF4-FFF2-40B4-BE49-F238E27FC236}">
                <a16:creationId xmlns:a16="http://schemas.microsoft.com/office/drawing/2014/main" id="{8C903582-2812-474C-8D35-472547DE8E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6053" y="3538369"/>
            <a:ext cx="1318573" cy="968052"/>
          </a:xfrm>
          <a:prstGeom prst="rect">
            <a:avLst/>
          </a:prstGeom>
        </p:spPr>
      </p:pic>
      <p:pic>
        <p:nvPicPr>
          <p:cNvPr id="35" name="Picture 34">
            <a:extLst>
              <a:ext uri="{FF2B5EF4-FFF2-40B4-BE49-F238E27FC236}">
                <a16:creationId xmlns:a16="http://schemas.microsoft.com/office/drawing/2014/main" id="{F944FDBE-F034-44D2-84B7-529EB50282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57231" y="3435063"/>
            <a:ext cx="1384622" cy="890404"/>
          </a:xfrm>
          <a:prstGeom prst="rect">
            <a:avLst/>
          </a:prstGeom>
        </p:spPr>
      </p:pic>
      <p:pic>
        <p:nvPicPr>
          <p:cNvPr id="36" name="Picture 35">
            <a:extLst>
              <a:ext uri="{FF2B5EF4-FFF2-40B4-BE49-F238E27FC236}">
                <a16:creationId xmlns:a16="http://schemas.microsoft.com/office/drawing/2014/main" id="{22238D55-A930-446C-ABF0-AB8CCD2D15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3504" y="5882031"/>
            <a:ext cx="1749157" cy="918307"/>
          </a:xfrm>
          <a:prstGeom prst="rect">
            <a:avLst/>
          </a:prstGeom>
        </p:spPr>
      </p:pic>
      <p:pic>
        <p:nvPicPr>
          <p:cNvPr id="37" name="Picture 36">
            <a:extLst>
              <a:ext uri="{FF2B5EF4-FFF2-40B4-BE49-F238E27FC236}">
                <a16:creationId xmlns:a16="http://schemas.microsoft.com/office/drawing/2014/main" id="{F042A384-B9A8-4576-8786-224FCF2057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23659" y="4652956"/>
            <a:ext cx="1202508" cy="873659"/>
          </a:xfrm>
          <a:prstGeom prst="rect">
            <a:avLst/>
          </a:prstGeom>
        </p:spPr>
      </p:pic>
      <p:pic>
        <p:nvPicPr>
          <p:cNvPr id="38" name="Picture 37">
            <a:extLst>
              <a:ext uri="{FF2B5EF4-FFF2-40B4-BE49-F238E27FC236}">
                <a16:creationId xmlns:a16="http://schemas.microsoft.com/office/drawing/2014/main" id="{2A6C438B-D0AF-416A-9454-043E91A1AA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7228" y="4708578"/>
            <a:ext cx="478043" cy="888348"/>
          </a:xfrm>
          <a:prstGeom prst="rect">
            <a:avLst/>
          </a:prstGeom>
        </p:spPr>
      </p:pic>
      <p:pic>
        <p:nvPicPr>
          <p:cNvPr id="39" name="Picture 38">
            <a:extLst>
              <a:ext uri="{FF2B5EF4-FFF2-40B4-BE49-F238E27FC236}">
                <a16:creationId xmlns:a16="http://schemas.microsoft.com/office/drawing/2014/main" id="{78C092D3-1A54-45F3-A774-2DB6343FE7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3275" y="2593213"/>
            <a:ext cx="478043" cy="888348"/>
          </a:xfrm>
          <a:prstGeom prst="rect">
            <a:avLst/>
          </a:prstGeom>
        </p:spPr>
      </p:pic>
      <p:pic>
        <p:nvPicPr>
          <p:cNvPr id="40" name="Picture 39">
            <a:extLst>
              <a:ext uri="{FF2B5EF4-FFF2-40B4-BE49-F238E27FC236}">
                <a16:creationId xmlns:a16="http://schemas.microsoft.com/office/drawing/2014/main" id="{EF50D168-E691-472A-8A3E-A5837CEDF1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5069" y="3505516"/>
            <a:ext cx="478043" cy="888348"/>
          </a:xfrm>
          <a:prstGeom prst="rect">
            <a:avLst/>
          </a:prstGeom>
        </p:spPr>
      </p:pic>
      <p:pic>
        <p:nvPicPr>
          <p:cNvPr id="41" name="Picture 40">
            <a:extLst>
              <a:ext uri="{FF2B5EF4-FFF2-40B4-BE49-F238E27FC236}">
                <a16:creationId xmlns:a16="http://schemas.microsoft.com/office/drawing/2014/main" id="{7A97C409-8255-43A3-B65C-7DC018FED8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1925" y="5421242"/>
            <a:ext cx="478043" cy="888348"/>
          </a:xfrm>
          <a:prstGeom prst="rect">
            <a:avLst/>
          </a:prstGeom>
        </p:spPr>
      </p:pic>
      <p:cxnSp>
        <p:nvCxnSpPr>
          <p:cNvPr id="45" name="Connector: Elbow 44">
            <a:extLst>
              <a:ext uri="{FF2B5EF4-FFF2-40B4-BE49-F238E27FC236}">
                <a16:creationId xmlns:a16="http://schemas.microsoft.com/office/drawing/2014/main" id="{237A19BD-FEB9-46C1-B56D-65782A40D559}"/>
              </a:ext>
            </a:extLst>
          </p:cNvPr>
          <p:cNvCxnSpPr>
            <a:cxnSpLocks/>
            <a:stCxn id="41" idx="0"/>
            <a:endCxn id="39" idx="3"/>
          </p:cNvCxnSpPr>
          <p:nvPr/>
        </p:nvCxnSpPr>
        <p:spPr>
          <a:xfrm rot="5400000" flipH="1" flipV="1">
            <a:off x="6459205" y="3969130"/>
            <a:ext cx="2383855" cy="520371"/>
          </a:xfrm>
          <a:prstGeom prst="bentConnector4">
            <a:avLst>
              <a:gd name="adj1" fmla="val 73394"/>
              <a:gd name="adj2" fmla="val 143930"/>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1A00FA69-7D3C-46E7-84C2-6B10B353FE1D}"/>
              </a:ext>
            </a:extLst>
          </p:cNvPr>
          <p:cNvCxnSpPr>
            <a:cxnSpLocks/>
            <a:stCxn id="30" idx="2"/>
            <a:endCxn id="38" idx="3"/>
          </p:cNvCxnSpPr>
          <p:nvPr/>
        </p:nvCxnSpPr>
        <p:spPr>
          <a:xfrm rot="5400000" flipH="1">
            <a:off x="10631103" y="4386920"/>
            <a:ext cx="373863" cy="1905528"/>
          </a:xfrm>
          <a:prstGeom prst="bentConnector4">
            <a:avLst>
              <a:gd name="adj1" fmla="val -61145"/>
              <a:gd name="adj2" fmla="val 81296"/>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F71CCE61-581F-46C9-880B-BB6A52EAF102}"/>
              </a:ext>
            </a:extLst>
          </p:cNvPr>
          <p:cNvCxnSpPr>
            <a:cxnSpLocks/>
            <a:stCxn id="38" idx="2"/>
            <a:endCxn id="41" idx="3"/>
          </p:cNvCxnSpPr>
          <p:nvPr/>
        </p:nvCxnSpPr>
        <p:spPr>
          <a:xfrm rot="5400000">
            <a:off x="8493864" y="4733030"/>
            <a:ext cx="268490" cy="1996282"/>
          </a:xfrm>
          <a:prstGeom prst="bentConnector2">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6" name="Title 1">
            <a:extLst>
              <a:ext uri="{FF2B5EF4-FFF2-40B4-BE49-F238E27FC236}">
                <a16:creationId xmlns:a16="http://schemas.microsoft.com/office/drawing/2014/main" id="{90A4340D-4C82-4E83-940A-49C18ABD5906}"/>
              </a:ext>
            </a:extLst>
          </p:cNvPr>
          <p:cNvSpPr txBox="1">
            <a:spLocks/>
          </p:cNvSpPr>
          <p:nvPr/>
        </p:nvSpPr>
        <p:spPr>
          <a:xfrm>
            <a:off x="3510872" y="92981"/>
            <a:ext cx="51702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Cascading Failures</a:t>
            </a:r>
          </a:p>
        </p:txBody>
      </p:sp>
    </p:spTree>
    <p:extLst>
      <p:ext uri="{BB962C8B-B14F-4D97-AF65-F5344CB8AC3E}">
        <p14:creationId xmlns:p14="http://schemas.microsoft.com/office/powerpoint/2010/main" val="402522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anim calcmode="lin" valueType="num">
                                      <p:cBhvr>
                                        <p:cTn id="18" dur="1000" fill="hold"/>
                                        <p:tgtEl>
                                          <p:spTgt spid="41"/>
                                        </p:tgtEl>
                                        <p:attrNameLst>
                                          <p:attrName>ppt_x</p:attrName>
                                        </p:attrNameLst>
                                      </p:cBhvr>
                                      <p:tavLst>
                                        <p:tav tm="0">
                                          <p:val>
                                            <p:strVal val="#ppt_x"/>
                                          </p:val>
                                        </p:tav>
                                        <p:tav tm="100000">
                                          <p:val>
                                            <p:strVal val="#ppt_x"/>
                                          </p:val>
                                        </p:tav>
                                      </p:tavLst>
                                    </p:anim>
                                    <p:anim calcmode="lin" valueType="num">
                                      <p:cBhvr>
                                        <p:cTn id="19" dur="1000" fill="hold"/>
                                        <p:tgtEl>
                                          <p:spTgt spid="4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anim calcmode="lin" valueType="num">
                                      <p:cBhvr>
                                        <p:cTn id="28" dur="1000" fill="hold"/>
                                        <p:tgtEl>
                                          <p:spTgt spid="40"/>
                                        </p:tgtEl>
                                        <p:attrNameLst>
                                          <p:attrName>ppt_x</p:attrName>
                                        </p:attrNameLst>
                                      </p:cBhvr>
                                      <p:tavLst>
                                        <p:tav tm="0">
                                          <p:val>
                                            <p:strVal val="#ppt_x"/>
                                          </p:val>
                                        </p:tav>
                                        <p:tav tm="100000">
                                          <p:val>
                                            <p:strVal val="#ppt_x"/>
                                          </p:val>
                                        </p:tav>
                                      </p:tavLst>
                                    </p:anim>
                                    <p:anim calcmode="lin" valueType="num">
                                      <p:cBhvr>
                                        <p:cTn id="2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1000"/>
                                        <p:tgtEl>
                                          <p:spTgt spid="49"/>
                                        </p:tgtEl>
                                      </p:cBhvr>
                                    </p:animEffect>
                                    <p:anim calcmode="lin" valueType="num">
                                      <p:cBhvr>
                                        <p:cTn id="42" dur="1000" fill="hold"/>
                                        <p:tgtEl>
                                          <p:spTgt spid="49"/>
                                        </p:tgtEl>
                                        <p:attrNameLst>
                                          <p:attrName>ppt_x</p:attrName>
                                        </p:attrNameLst>
                                      </p:cBhvr>
                                      <p:tavLst>
                                        <p:tav tm="0">
                                          <p:val>
                                            <p:strVal val="#ppt_x"/>
                                          </p:val>
                                        </p:tav>
                                        <p:tav tm="100000">
                                          <p:val>
                                            <p:strVal val="#ppt_x"/>
                                          </p:val>
                                        </p:tav>
                                      </p:tavLst>
                                    </p:anim>
                                    <p:anim calcmode="lin" valueType="num">
                                      <p:cBhvr>
                                        <p:cTn id="4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1000"/>
                                        <p:tgtEl>
                                          <p:spTgt spid="51"/>
                                        </p:tgtEl>
                                      </p:cBhvr>
                                    </p:animEffect>
                                    <p:anim calcmode="lin" valueType="num">
                                      <p:cBhvr>
                                        <p:cTn id="49" dur="1000" fill="hold"/>
                                        <p:tgtEl>
                                          <p:spTgt spid="51"/>
                                        </p:tgtEl>
                                        <p:attrNameLst>
                                          <p:attrName>ppt_x</p:attrName>
                                        </p:attrNameLst>
                                      </p:cBhvr>
                                      <p:tavLst>
                                        <p:tav tm="0">
                                          <p:val>
                                            <p:strVal val="#ppt_x"/>
                                          </p:val>
                                        </p:tav>
                                        <p:tav tm="100000">
                                          <p:val>
                                            <p:strVal val="#ppt_x"/>
                                          </p:val>
                                        </p:tav>
                                      </p:tavLst>
                                    </p:anim>
                                    <p:anim calcmode="lin" valueType="num">
                                      <p:cBhvr>
                                        <p:cTn id="5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1000"/>
                                        <p:tgtEl>
                                          <p:spTgt spid="45"/>
                                        </p:tgtEl>
                                      </p:cBhvr>
                                    </p:animEffect>
                                    <p:anim calcmode="lin" valueType="num">
                                      <p:cBhvr>
                                        <p:cTn id="56" dur="1000" fill="hold"/>
                                        <p:tgtEl>
                                          <p:spTgt spid="45"/>
                                        </p:tgtEl>
                                        <p:attrNameLst>
                                          <p:attrName>ppt_x</p:attrName>
                                        </p:attrNameLst>
                                      </p:cBhvr>
                                      <p:tavLst>
                                        <p:tav tm="0">
                                          <p:val>
                                            <p:strVal val="#ppt_x"/>
                                          </p:val>
                                        </p:tav>
                                        <p:tav tm="100000">
                                          <p:val>
                                            <p:strVal val="#ppt_x"/>
                                          </p:val>
                                        </p:tav>
                                      </p:tavLst>
                                    </p:anim>
                                    <p:anim calcmode="lin" valueType="num">
                                      <p:cBhvr>
                                        <p:cTn id="5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1000" fill="hold"/>
                                        <p:tgtEl>
                                          <p:spTgt spid="22"/>
                                        </p:tgtEl>
                                        <p:attrNameLst>
                                          <p:attrName>ppt_w</p:attrName>
                                        </p:attrNameLst>
                                      </p:cBhvr>
                                      <p:tavLst>
                                        <p:tav tm="0">
                                          <p:val>
                                            <p:fltVal val="0"/>
                                          </p:val>
                                        </p:tav>
                                        <p:tav tm="100000">
                                          <p:val>
                                            <p:strVal val="#ppt_w"/>
                                          </p:val>
                                        </p:tav>
                                      </p:tavLst>
                                    </p:anim>
                                    <p:anim calcmode="lin" valueType="num">
                                      <p:cBhvr>
                                        <p:cTn id="63" dur="1000" fill="hold"/>
                                        <p:tgtEl>
                                          <p:spTgt spid="22"/>
                                        </p:tgtEl>
                                        <p:attrNameLst>
                                          <p:attrName>ppt_h</p:attrName>
                                        </p:attrNameLst>
                                      </p:cBhvr>
                                      <p:tavLst>
                                        <p:tav tm="0">
                                          <p:val>
                                            <p:fltVal val="0"/>
                                          </p:val>
                                        </p:tav>
                                        <p:tav tm="100000">
                                          <p:val>
                                            <p:strVal val="#ppt_h"/>
                                          </p:val>
                                        </p:tav>
                                      </p:tavLst>
                                    </p:anim>
                                    <p:anim calcmode="lin" valueType="num">
                                      <p:cBhvr>
                                        <p:cTn id="64" dur="1000" fill="hold"/>
                                        <p:tgtEl>
                                          <p:spTgt spid="22"/>
                                        </p:tgtEl>
                                        <p:attrNameLst>
                                          <p:attrName>style.rotation</p:attrName>
                                        </p:attrNameLst>
                                      </p:cBhvr>
                                      <p:tavLst>
                                        <p:tav tm="0">
                                          <p:val>
                                            <p:fltVal val="90"/>
                                          </p:val>
                                        </p:tav>
                                        <p:tav tm="100000">
                                          <p:val>
                                            <p:fltVal val="0"/>
                                          </p:val>
                                        </p:tav>
                                      </p:tavLst>
                                    </p:anim>
                                    <p:animEffect transition="in" filter="fade">
                                      <p:cBhvr>
                                        <p:cTn id="6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83CAB-BB68-4285-894A-7DAE3BD6077E}"/>
              </a:ext>
            </a:extLst>
          </p:cNvPr>
          <p:cNvSpPr>
            <a:spLocks noGrp="1"/>
          </p:cNvSpPr>
          <p:nvPr>
            <p:ph type="title"/>
          </p:nvPr>
        </p:nvSpPr>
        <p:spPr>
          <a:xfrm>
            <a:off x="789756" y="453258"/>
            <a:ext cx="10515600" cy="1325563"/>
          </a:xfrm>
        </p:spPr>
        <p:txBody>
          <a:bodyPr/>
          <a:lstStyle/>
          <a:p>
            <a:pPr algn="ctr"/>
            <a:r>
              <a:rPr lang="en-US" dirty="0"/>
              <a:t>Recommendation</a:t>
            </a:r>
          </a:p>
        </p:txBody>
      </p:sp>
      <p:pic>
        <p:nvPicPr>
          <p:cNvPr id="1026" name="Picture 2" descr="How to Enable Geolocation">
            <a:extLst>
              <a:ext uri="{FF2B5EF4-FFF2-40B4-BE49-F238E27FC236}">
                <a16:creationId xmlns:a16="http://schemas.microsoft.com/office/drawing/2014/main" id="{62E69939-EB2D-4459-8868-BF3C68436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628" y="2163752"/>
            <a:ext cx="4107357" cy="4107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067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F7ABD-009F-1119-8C3F-3219208CB09F}"/>
              </a:ext>
            </a:extLst>
          </p:cNvPr>
          <p:cNvSpPr>
            <a:spLocks noGrp="1"/>
          </p:cNvSpPr>
          <p:nvPr>
            <p:ph type="title"/>
          </p:nvPr>
        </p:nvSpPr>
        <p:spPr>
          <a:xfrm>
            <a:off x="638002" y="110201"/>
            <a:ext cx="10915996" cy="1325563"/>
          </a:xfrm>
        </p:spPr>
        <p:txBody>
          <a:bodyPr>
            <a:normAutofit/>
          </a:bodyPr>
          <a:lstStyle/>
          <a:p>
            <a:pPr algn="ctr"/>
            <a:r>
              <a:rPr lang="en-US" sz="3600" dirty="0"/>
              <a:t>What are some characteristics of a complex intervention?</a:t>
            </a:r>
          </a:p>
        </p:txBody>
      </p:sp>
      <p:sp>
        <p:nvSpPr>
          <p:cNvPr id="3" name="Content Placeholder 2">
            <a:extLst>
              <a:ext uri="{FF2B5EF4-FFF2-40B4-BE49-F238E27FC236}">
                <a16:creationId xmlns:a16="http://schemas.microsoft.com/office/drawing/2014/main" id="{6BE312C7-6BAE-C43A-1DC5-E4D338D53760}"/>
              </a:ext>
            </a:extLst>
          </p:cNvPr>
          <p:cNvSpPr>
            <a:spLocks noGrp="1"/>
          </p:cNvSpPr>
          <p:nvPr>
            <p:ph idx="1"/>
          </p:nvPr>
        </p:nvSpPr>
        <p:spPr>
          <a:xfrm>
            <a:off x="339438" y="1897669"/>
            <a:ext cx="4382192" cy="4351338"/>
          </a:xfrm>
        </p:spPr>
        <p:txBody>
          <a:bodyPr>
            <a:normAutofit lnSpcReduction="10000"/>
          </a:bodyPr>
          <a:lstStyle/>
          <a:p>
            <a:r>
              <a:rPr lang="en-US" sz="2800" dirty="0">
                <a:effectLst/>
                <a:latin typeface="Times New Roman" panose="02020603050405020304" pitchFamily="18" charset="0"/>
                <a:ea typeface="Times New Roman" panose="02020603050405020304" pitchFamily="18" charset="0"/>
              </a:rPr>
              <a:t>A complex intervention “involves at minimum multiple components and a complex pathway…” (Guise et al., 2017). </a:t>
            </a:r>
          </a:p>
          <a:p>
            <a:endParaRPr lang="en-US" dirty="0">
              <a:latin typeface="Times New Roman" panose="02020603050405020304" pitchFamily="18" charset="0"/>
            </a:endParaRPr>
          </a:p>
          <a:p>
            <a:r>
              <a:rPr lang="en-US" dirty="0">
                <a:latin typeface="Times New Roman" panose="02020603050405020304" pitchFamily="18" charset="0"/>
              </a:rPr>
              <a:t>Many components working together nonlinearly.</a:t>
            </a:r>
          </a:p>
          <a:p>
            <a:endParaRPr lang="en-US" dirty="0">
              <a:latin typeface="Times New Roman" panose="02020603050405020304" pitchFamily="18" charset="0"/>
            </a:endParaRPr>
          </a:p>
          <a:p>
            <a:r>
              <a:rPr lang="en-US" dirty="0">
                <a:latin typeface="Times New Roman" panose="02020603050405020304" pitchFamily="18" charset="0"/>
              </a:rPr>
              <a:t>Examples?</a:t>
            </a:r>
            <a:endParaRPr lang="en-US" dirty="0"/>
          </a:p>
          <a:p>
            <a:endParaRPr lang="en-US" dirty="0"/>
          </a:p>
        </p:txBody>
      </p:sp>
      <p:pic>
        <p:nvPicPr>
          <p:cNvPr id="6146" name="Picture 2" descr="Multiple pathways to expanding school choice | The Thomas B. Fordham  Institute">
            <a:extLst>
              <a:ext uri="{FF2B5EF4-FFF2-40B4-BE49-F238E27FC236}">
                <a16:creationId xmlns:a16="http://schemas.microsoft.com/office/drawing/2014/main" id="{FCE5B2B0-B026-3B33-309C-AC5E36AF4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233" y="1690688"/>
            <a:ext cx="6953250" cy="463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60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3A808E-4871-42B4-B229-354B8E7F11AD}"/>
              </a:ext>
            </a:extLst>
          </p:cNvPr>
          <p:cNvSpPr txBox="1"/>
          <p:nvPr/>
        </p:nvSpPr>
        <p:spPr>
          <a:xfrm>
            <a:off x="6643874" y="2140259"/>
            <a:ext cx="1824586" cy="923330"/>
          </a:xfrm>
          <a:prstGeom prst="rect">
            <a:avLst/>
          </a:prstGeom>
          <a:solidFill>
            <a:srgbClr val="FFC000"/>
          </a:solidFill>
          <a:ln>
            <a:solidFill>
              <a:schemeClr val="tx1"/>
            </a:solidFill>
          </a:ln>
        </p:spPr>
        <p:txBody>
          <a:bodyPr wrap="square" rtlCol="0">
            <a:spAutoFit/>
          </a:bodyPr>
          <a:lstStyle/>
          <a:p>
            <a:pPr marL="684213" indent="-684213"/>
            <a:r>
              <a:rPr lang="en-US" dirty="0"/>
              <a:t>Step 2: Evaluate System Efficiency</a:t>
            </a:r>
          </a:p>
        </p:txBody>
      </p:sp>
      <p:sp>
        <p:nvSpPr>
          <p:cNvPr id="8" name="TextBox 7">
            <a:extLst>
              <a:ext uri="{FF2B5EF4-FFF2-40B4-BE49-F238E27FC236}">
                <a16:creationId xmlns:a16="http://schemas.microsoft.com/office/drawing/2014/main" id="{1D9E7BDD-FC92-48B4-8524-3730ABF1BE5B}"/>
              </a:ext>
            </a:extLst>
          </p:cNvPr>
          <p:cNvSpPr txBox="1"/>
          <p:nvPr/>
        </p:nvSpPr>
        <p:spPr>
          <a:xfrm>
            <a:off x="9086207" y="3011190"/>
            <a:ext cx="1634037" cy="369332"/>
          </a:xfrm>
          <a:prstGeom prst="rect">
            <a:avLst/>
          </a:prstGeom>
          <a:noFill/>
        </p:spPr>
        <p:txBody>
          <a:bodyPr wrap="none" rtlCol="0">
            <a:spAutoFit/>
          </a:bodyPr>
          <a:lstStyle/>
          <a:p>
            <a:r>
              <a:rPr lang="en-US" dirty="0"/>
              <a:t>Feedback loops</a:t>
            </a:r>
          </a:p>
        </p:txBody>
      </p:sp>
      <p:sp>
        <p:nvSpPr>
          <p:cNvPr id="10" name="TextBox 9">
            <a:extLst>
              <a:ext uri="{FF2B5EF4-FFF2-40B4-BE49-F238E27FC236}">
                <a16:creationId xmlns:a16="http://schemas.microsoft.com/office/drawing/2014/main" id="{F8FFABFF-1A57-461C-BDD6-1A9928E022D1}"/>
              </a:ext>
            </a:extLst>
          </p:cNvPr>
          <p:cNvSpPr txBox="1"/>
          <p:nvPr/>
        </p:nvSpPr>
        <p:spPr>
          <a:xfrm>
            <a:off x="9086207" y="1092279"/>
            <a:ext cx="1791452" cy="369332"/>
          </a:xfrm>
          <a:prstGeom prst="rect">
            <a:avLst/>
          </a:prstGeom>
          <a:noFill/>
        </p:spPr>
        <p:txBody>
          <a:bodyPr wrap="none" rtlCol="0">
            <a:spAutoFit/>
          </a:bodyPr>
          <a:lstStyle/>
          <a:p>
            <a:r>
              <a:rPr lang="en-US" dirty="0"/>
              <a:t>Cascading events</a:t>
            </a:r>
          </a:p>
        </p:txBody>
      </p:sp>
      <p:sp>
        <p:nvSpPr>
          <p:cNvPr id="12" name="TextBox 11">
            <a:extLst>
              <a:ext uri="{FF2B5EF4-FFF2-40B4-BE49-F238E27FC236}">
                <a16:creationId xmlns:a16="http://schemas.microsoft.com/office/drawing/2014/main" id="{700061B9-45D5-46B2-89BD-20E23E0A112A}"/>
              </a:ext>
            </a:extLst>
          </p:cNvPr>
          <p:cNvSpPr txBox="1"/>
          <p:nvPr/>
        </p:nvSpPr>
        <p:spPr>
          <a:xfrm>
            <a:off x="9109778" y="1870877"/>
            <a:ext cx="976742" cy="369332"/>
          </a:xfrm>
          <a:prstGeom prst="rect">
            <a:avLst/>
          </a:prstGeom>
          <a:noFill/>
        </p:spPr>
        <p:txBody>
          <a:bodyPr wrap="none" rtlCol="0">
            <a:spAutoFit/>
          </a:bodyPr>
          <a:lstStyle/>
          <a:p>
            <a:r>
              <a:rPr lang="en-US" dirty="0"/>
              <a:t>Reworks</a:t>
            </a:r>
          </a:p>
        </p:txBody>
      </p:sp>
      <p:sp>
        <p:nvSpPr>
          <p:cNvPr id="14" name="TextBox 13">
            <a:extLst>
              <a:ext uri="{FF2B5EF4-FFF2-40B4-BE49-F238E27FC236}">
                <a16:creationId xmlns:a16="http://schemas.microsoft.com/office/drawing/2014/main" id="{A6013584-9329-4B15-926B-C0937ED59400}"/>
              </a:ext>
            </a:extLst>
          </p:cNvPr>
          <p:cNvSpPr txBox="1"/>
          <p:nvPr/>
        </p:nvSpPr>
        <p:spPr>
          <a:xfrm>
            <a:off x="9086207" y="2408679"/>
            <a:ext cx="1204048" cy="369332"/>
          </a:xfrm>
          <a:prstGeom prst="rect">
            <a:avLst/>
          </a:prstGeom>
          <a:noFill/>
        </p:spPr>
        <p:txBody>
          <a:bodyPr wrap="none" rtlCol="0">
            <a:spAutoFit/>
          </a:bodyPr>
          <a:lstStyle/>
          <a:p>
            <a:r>
              <a:rPr lang="en-US" dirty="0"/>
              <a:t>Reflex Arcs</a:t>
            </a:r>
          </a:p>
        </p:txBody>
      </p:sp>
      <p:sp>
        <p:nvSpPr>
          <p:cNvPr id="16" name="TextBox 15">
            <a:extLst>
              <a:ext uri="{FF2B5EF4-FFF2-40B4-BE49-F238E27FC236}">
                <a16:creationId xmlns:a16="http://schemas.microsoft.com/office/drawing/2014/main" id="{F4B54D84-05C4-4147-8719-FAEBBD82C0FD}"/>
              </a:ext>
            </a:extLst>
          </p:cNvPr>
          <p:cNvSpPr txBox="1"/>
          <p:nvPr/>
        </p:nvSpPr>
        <p:spPr>
          <a:xfrm>
            <a:off x="4819213" y="4347274"/>
            <a:ext cx="1231171" cy="369332"/>
          </a:xfrm>
          <a:prstGeom prst="rect">
            <a:avLst/>
          </a:prstGeom>
          <a:noFill/>
        </p:spPr>
        <p:txBody>
          <a:bodyPr wrap="none" rtlCol="0">
            <a:spAutoFit/>
          </a:bodyPr>
          <a:lstStyle/>
          <a:p>
            <a:r>
              <a:rPr lang="en-US" dirty="0"/>
              <a:t>Emergence</a:t>
            </a:r>
          </a:p>
        </p:txBody>
      </p:sp>
      <p:sp>
        <p:nvSpPr>
          <p:cNvPr id="18" name="TextBox 17">
            <a:extLst>
              <a:ext uri="{FF2B5EF4-FFF2-40B4-BE49-F238E27FC236}">
                <a16:creationId xmlns:a16="http://schemas.microsoft.com/office/drawing/2014/main" id="{E925B011-BC87-4781-BD7F-5888563E719D}"/>
              </a:ext>
            </a:extLst>
          </p:cNvPr>
          <p:cNvSpPr txBox="1"/>
          <p:nvPr/>
        </p:nvSpPr>
        <p:spPr>
          <a:xfrm>
            <a:off x="3596993" y="5098594"/>
            <a:ext cx="3674660" cy="369332"/>
          </a:xfrm>
          <a:prstGeom prst="rect">
            <a:avLst/>
          </a:prstGeom>
          <a:solidFill>
            <a:srgbClr val="FFC000"/>
          </a:solidFill>
          <a:ln>
            <a:solidFill>
              <a:schemeClr val="tx1"/>
            </a:solidFill>
          </a:ln>
        </p:spPr>
        <p:txBody>
          <a:bodyPr wrap="none" rtlCol="0">
            <a:spAutoFit/>
          </a:bodyPr>
          <a:lstStyle/>
          <a:p>
            <a:r>
              <a:rPr lang="en-US" dirty="0"/>
              <a:t>Step 3: Evaluate System Effectiveness</a:t>
            </a:r>
          </a:p>
        </p:txBody>
      </p:sp>
      <p:sp>
        <p:nvSpPr>
          <p:cNvPr id="20" name="TextBox 19">
            <a:extLst>
              <a:ext uri="{FF2B5EF4-FFF2-40B4-BE49-F238E27FC236}">
                <a16:creationId xmlns:a16="http://schemas.microsoft.com/office/drawing/2014/main" id="{607603F2-D93A-46B6-9B03-57F7D0CE1B26}"/>
              </a:ext>
            </a:extLst>
          </p:cNvPr>
          <p:cNvSpPr txBox="1"/>
          <p:nvPr/>
        </p:nvSpPr>
        <p:spPr>
          <a:xfrm>
            <a:off x="5023579" y="6207894"/>
            <a:ext cx="830677" cy="369332"/>
          </a:xfrm>
          <a:prstGeom prst="rect">
            <a:avLst/>
          </a:prstGeom>
          <a:noFill/>
        </p:spPr>
        <p:txBody>
          <a:bodyPr wrap="none" rtlCol="0">
            <a:spAutoFit/>
          </a:bodyPr>
          <a:lstStyle/>
          <a:p>
            <a:r>
              <a:rPr lang="en-US" dirty="0"/>
              <a:t>Holism</a:t>
            </a:r>
          </a:p>
        </p:txBody>
      </p:sp>
      <p:sp>
        <p:nvSpPr>
          <p:cNvPr id="22" name="TextBox 21">
            <a:extLst>
              <a:ext uri="{FF2B5EF4-FFF2-40B4-BE49-F238E27FC236}">
                <a16:creationId xmlns:a16="http://schemas.microsoft.com/office/drawing/2014/main" id="{30A2FEE6-50A6-4663-BDA8-6B7D46515BFA}"/>
              </a:ext>
            </a:extLst>
          </p:cNvPr>
          <p:cNvSpPr txBox="1"/>
          <p:nvPr/>
        </p:nvSpPr>
        <p:spPr>
          <a:xfrm>
            <a:off x="244853" y="1939434"/>
            <a:ext cx="2198145" cy="1200329"/>
          </a:xfrm>
          <a:prstGeom prst="rect">
            <a:avLst/>
          </a:prstGeom>
          <a:solidFill>
            <a:srgbClr val="FFC000"/>
          </a:solidFill>
          <a:ln>
            <a:solidFill>
              <a:schemeClr val="tx1"/>
            </a:solidFill>
          </a:ln>
        </p:spPr>
        <p:txBody>
          <a:bodyPr wrap="square" rtlCol="0">
            <a:spAutoFit/>
          </a:bodyPr>
          <a:lstStyle/>
          <a:p>
            <a:pPr marL="684213" indent="-684213"/>
            <a:r>
              <a:rPr lang="en-US" dirty="0"/>
              <a:t>Step 1: Define the Intervention Operating as a System</a:t>
            </a:r>
          </a:p>
        </p:txBody>
      </p:sp>
      <p:sp>
        <p:nvSpPr>
          <p:cNvPr id="24" name="TextBox 23">
            <a:extLst>
              <a:ext uri="{FF2B5EF4-FFF2-40B4-BE49-F238E27FC236}">
                <a16:creationId xmlns:a16="http://schemas.microsoft.com/office/drawing/2014/main" id="{B9C5EF09-03E3-4FA7-ABFC-6956AA6B303E}"/>
              </a:ext>
            </a:extLst>
          </p:cNvPr>
          <p:cNvSpPr txBox="1"/>
          <p:nvPr/>
        </p:nvSpPr>
        <p:spPr>
          <a:xfrm>
            <a:off x="2769328" y="3354144"/>
            <a:ext cx="1245854" cy="369332"/>
          </a:xfrm>
          <a:prstGeom prst="rect">
            <a:avLst/>
          </a:prstGeom>
          <a:noFill/>
        </p:spPr>
        <p:txBody>
          <a:bodyPr wrap="none" rtlCol="0">
            <a:spAutoFit/>
          </a:bodyPr>
          <a:lstStyle/>
          <a:p>
            <a:r>
              <a:rPr lang="en-US" dirty="0"/>
              <a:t>Boundaries</a:t>
            </a:r>
          </a:p>
        </p:txBody>
      </p:sp>
      <p:sp>
        <p:nvSpPr>
          <p:cNvPr id="28" name="TextBox 27">
            <a:extLst>
              <a:ext uri="{FF2B5EF4-FFF2-40B4-BE49-F238E27FC236}">
                <a16:creationId xmlns:a16="http://schemas.microsoft.com/office/drawing/2014/main" id="{2440F440-491E-42E9-A567-14BDA4A1F7E2}"/>
              </a:ext>
            </a:extLst>
          </p:cNvPr>
          <p:cNvSpPr txBox="1"/>
          <p:nvPr/>
        </p:nvSpPr>
        <p:spPr>
          <a:xfrm>
            <a:off x="4530957" y="2418535"/>
            <a:ext cx="1797543" cy="369332"/>
          </a:xfrm>
          <a:prstGeom prst="rect">
            <a:avLst/>
          </a:prstGeom>
          <a:noFill/>
        </p:spPr>
        <p:txBody>
          <a:bodyPr wrap="none" rtlCol="0">
            <a:spAutoFit/>
          </a:bodyPr>
          <a:lstStyle/>
          <a:p>
            <a:r>
              <a:rPr lang="en-US" dirty="0"/>
              <a:t>Interdependence</a:t>
            </a:r>
          </a:p>
        </p:txBody>
      </p:sp>
      <p:cxnSp>
        <p:nvCxnSpPr>
          <p:cNvPr id="32" name="Straight Arrow Connector 31">
            <a:extLst>
              <a:ext uri="{FF2B5EF4-FFF2-40B4-BE49-F238E27FC236}">
                <a16:creationId xmlns:a16="http://schemas.microsoft.com/office/drawing/2014/main" id="{3B1808FE-E41C-41AA-B599-29EB046B93B2}"/>
              </a:ext>
            </a:extLst>
          </p:cNvPr>
          <p:cNvCxnSpPr>
            <a:cxnSpLocks/>
            <a:stCxn id="22" idx="3"/>
            <a:endCxn id="60" idx="1"/>
          </p:cNvCxnSpPr>
          <p:nvPr/>
        </p:nvCxnSpPr>
        <p:spPr>
          <a:xfrm flipV="1">
            <a:off x="2442998" y="1704568"/>
            <a:ext cx="407925" cy="8350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FB99A2D-E47E-40DD-9894-C6CD25913957}"/>
              </a:ext>
            </a:extLst>
          </p:cNvPr>
          <p:cNvCxnSpPr>
            <a:cxnSpLocks/>
            <a:stCxn id="28" idx="3"/>
            <a:endCxn id="6" idx="1"/>
          </p:cNvCxnSpPr>
          <p:nvPr/>
        </p:nvCxnSpPr>
        <p:spPr>
          <a:xfrm flipV="1">
            <a:off x="6328500" y="2601924"/>
            <a:ext cx="315374" cy="127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C0E2BBF-8B0A-4907-9761-B5E8448ABA15}"/>
              </a:ext>
            </a:extLst>
          </p:cNvPr>
          <p:cNvCxnSpPr>
            <a:cxnSpLocks/>
            <a:stCxn id="6" idx="3"/>
            <a:endCxn id="8" idx="1"/>
          </p:cNvCxnSpPr>
          <p:nvPr/>
        </p:nvCxnSpPr>
        <p:spPr>
          <a:xfrm>
            <a:off x="8468460" y="2601924"/>
            <a:ext cx="617747" cy="59393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35557BD-E451-480A-9E70-09CC76523E73}"/>
              </a:ext>
            </a:extLst>
          </p:cNvPr>
          <p:cNvCxnSpPr>
            <a:cxnSpLocks/>
            <a:stCxn id="6" idx="3"/>
            <a:endCxn id="10" idx="1"/>
          </p:cNvCxnSpPr>
          <p:nvPr/>
        </p:nvCxnSpPr>
        <p:spPr>
          <a:xfrm flipV="1">
            <a:off x="8468460" y="1276945"/>
            <a:ext cx="617747" cy="132497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0F717AA-EC09-4944-943A-94767A23C027}"/>
              </a:ext>
            </a:extLst>
          </p:cNvPr>
          <p:cNvCxnSpPr>
            <a:cxnSpLocks/>
            <a:stCxn id="6" idx="3"/>
            <a:endCxn id="12" idx="1"/>
          </p:cNvCxnSpPr>
          <p:nvPr/>
        </p:nvCxnSpPr>
        <p:spPr>
          <a:xfrm flipV="1">
            <a:off x="8468460" y="2055543"/>
            <a:ext cx="641318" cy="54638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A0A672D-98CB-4451-B423-5AB385D41026}"/>
              </a:ext>
            </a:extLst>
          </p:cNvPr>
          <p:cNvCxnSpPr>
            <a:cxnSpLocks/>
            <a:stCxn id="6" idx="3"/>
            <a:endCxn id="14" idx="1"/>
          </p:cNvCxnSpPr>
          <p:nvPr/>
        </p:nvCxnSpPr>
        <p:spPr>
          <a:xfrm flipV="1">
            <a:off x="8468460" y="2593345"/>
            <a:ext cx="617747" cy="857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64F5DAA-C00E-4B3E-9922-E1271A6A39D0}"/>
              </a:ext>
            </a:extLst>
          </p:cNvPr>
          <p:cNvCxnSpPr>
            <a:cxnSpLocks/>
            <a:stCxn id="16" idx="2"/>
            <a:endCxn id="18" idx="0"/>
          </p:cNvCxnSpPr>
          <p:nvPr/>
        </p:nvCxnSpPr>
        <p:spPr>
          <a:xfrm flipH="1">
            <a:off x="5434323" y="4716606"/>
            <a:ext cx="476" cy="38198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76F50C18-9019-4E5B-A184-2C66DD3A2F3E}"/>
              </a:ext>
            </a:extLst>
          </p:cNvPr>
          <p:cNvCxnSpPr>
            <a:cxnSpLocks/>
          </p:cNvCxnSpPr>
          <p:nvPr/>
        </p:nvCxnSpPr>
        <p:spPr>
          <a:xfrm>
            <a:off x="5434323" y="5772729"/>
            <a:ext cx="4595" cy="49058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4109F0F3-F186-4606-A316-CDFDA5238192}"/>
              </a:ext>
            </a:extLst>
          </p:cNvPr>
          <p:cNvCxnSpPr>
            <a:cxnSpLocks/>
            <a:stCxn id="22" idx="3"/>
            <a:endCxn id="24" idx="1"/>
          </p:cNvCxnSpPr>
          <p:nvPr/>
        </p:nvCxnSpPr>
        <p:spPr>
          <a:xfrm>
            <a:off x="2442998" y="2539599"/>
            <a:ext cx="326330" cy="99921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457C8A4-08C7-4AEC-B27C-97455E1430BA}"/>
              </a:ext>
            </a:extLst>
          </p:cNvPr>
          <p:cNvCxnSpPr>
            <a:cxnSpLocks/>
            <a:stCxn id="6" idx="3"/>
            <a:endCxn id="27" idx="1"/>
          </p:cNvCxnSpPr>
          <p:nvPr/>
        </p:nvCxnSpPr>
        <p:spPr>
          <a:xfrm>
            <a:off x="8468460" y="2601924"/>
            <a:ext cx="641318" cy="1352566"/>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95C8008-9255-4F0C-A329-227E10448378}"/>
              </a:ext>
            </a:extLst>
          </p:cNvPr>
          <p:cNvSpPr txBox="1"/>
          <p:nvPr/>
        </p:nvSpPr>
        <p:spPr>
          <a:xfrm>
            <a:off x="9109778" y="3769824"/>
            <a:ext cx="817083" cy="369332"/>
          </a:xfrm>
          <a:prstGeom prst="rect">
            <a:avLst/>
          </a:prstGeom>
          <a:noFill/>
        </p:spPr>
        <p:txBody>
          <a:bodyPr wrap="none" rtlCol="0">
            <a:spAutoFit/>
          </a:bodyPr>
          <a:lstStyle/>
          <a:p>
            <a:r>
              <a:rPr lang="en-US" dirty="0"/>
              <a:t>Others</a:t>
            </a:r>
          </a:p>
        </p:txBody>
      </p:sp>
      <p:cxnSp>
        <p:nvCxnSpPr>
          <p:cNvPr id="52" name="Straight Arrow Connector 51">
            <a:extLst>
              <a:ext uri="{FF2B5EF4-FFF2-40B4-BE49-F238E27FC236}">
                <a16:creationId xmlns:a16="http://schemas.microsoft.com/office/drawing/2014/main" id="{EF8EC698-4A01-4584-BB52-397C1E457CE6}"/>
              </a:ext>
            </a:extLst>
          </p:cNvPr>
          <p:cNvCxnSpPr>
            <a:cxnSpLocks/>
            <a:stCxn id="22" idx="3"/>
            <a:endCxn id="55" idx="1"/>
          </p:cNvCxnSpPr>
          <p:nvPr/>
        </p:nvCxnSpPr>
        <p:spPr>
          <a:xfrm>
            <a:off x="2442998" y="2539599"/>
            <a:ext cx="505601" cy="3877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DC781B7F-C398-4C4E-86BE-454279E10C8E}"/>
              </a:ext>
            </a:extLst>
          </p:cNvPr>
          <p:cNvSpPr txBox="1"/>
          <p:nvPr/>
        </p:nvSpPr>
        <p:spPr>
          <a:xfrm>
            <a:off x="2948599" y="2742730"/>
            <a:ext cx="665247" cy="369332"/>
          </a:xfrm>
          <a:prstGeom prst="rect">
            <a:avLst/>
          </a:prstGeom>
          <a:noFill/>
        </p:spPr>
        <p:txBody>
          <a:bodyPr wrap="none" rtlCol="0">
            <a:spAutoFit/>
          </a:bodyPr>
          <a:lstStyle/>
          <a:p>
            <a:r>
              <a:rPr lang="en-US" dirty="0"/>
              <a:t>Scale</a:t>
            </a:r>
          </a:p>
        </p:txBody>
      </p:sp>
      <p:cxnSp>
        <p:nvCxnSpPr>
          <p:cNvPr id="39" name="Straight Arrow Connector 38">
            <a:extLst>
              <a:ext uri="{FF2B5EF4-FFF2-40B4-BE49-F238E27FC236}">
                <a16:creationId xmlns:a16="http://schemas.microsoft.com/office/drawing/2014/main" id="{1079DB70-1524-416A-95EF-27E3E975E210}"/>
              </a:ext>
            </a:extLst>
          </p:cNvPr>
          <p:cNvCxnSpPr>
            <a:cxnSpLocks/>
            <a:stCxn id="22" idx="3"/>
            <a:endCxn id="43" idx="1"/>
          </p:cNvCxnSpPr>
          <p:nvPr/>
        </p:nvCxnSpPr>
        <p:spPr>
          <a:xfrm flipV="1">
            <a:off x="2442998" y="2315982"/>
            <a:ext cx="505601" cy="2236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24796CF-8872-4667-8A9C-3442E6B95D17}"/>
              </a:ext>
            </a:extLst>
          </p:cNvPr>
          <p:cNvSpPr txBox="1"/>
          <p:nvPr/>
        </p:nvSpPr>
        <p:spPr>
          <a:xfrm>
            <a:off x="2948599" y="2131316"/>
            <a:ext cx="756746" cy="369332"/>
          </a:xfrm>
          <a:prstGeom prst="rect">
            <a:avLst/>
          </a:prstGeom>
          <a:noFill/>
        </p:spPr>
        <p:txBody>
          <a:bodyPr wrap="none" rtlCol="0">
            <a:spAutoFit/>
          </a:bodyPr>
          <a:lstStyle/>
          <a:p>
            <a:r>
              <a:rPr lang="en-US" dirty="0"/>
              <a:t>Levels</a:t>
            </a:r>
          </a:p>
        </p:txBody>
      </p:sp>
      <p:sp>
        <p:nvSpPr>
          <p:cNvPr id="60" name="TextBox 59">
            <a:extLst>
              <a:ext uri="{FF2B5EF4-FFF2-40B4-BE49-F238E27FC236}">
                <a16:creationId xmlns:a16="http://schemas.microsoft.com/office/drawing/2014/main" id="{F819E8D9-0F04-4E77-A6BE-A0AEC8387672}"/>
              </a:ext>
            </a:extLst>
          </p:cNvPr>
          <p:cNvSpPr txBox="1"/>
          <p:nvPr/>
        </p:nvSpPr>
        <p:spPr>
          <a:xfrm>
            <a:off x="2850923" y="1519902"/>
            <a:ext cx="704732" cy="369332"/>
          </a:xfrm>
          <a:prstGeom prst="rect">
            <a:avLst/>
          </a:prstGeom>
          <a:noFill/>
        </p:spPr>
        <p:txBody>
          <a:bodyPr wrap="square" rtlCol="0">
            <a:spAutoFit/>
          </a:bodyPr>
          <a:lstStyle/>
          <a:p>
            <a:r>
              <a:rPr lang="en-US" dirty="0"/>
              <a:t>Parts</a:t>
            </a:r>
          </a:p>
        </p:txBody>
      </p:sp>
      <p:sp>
        <p:nvSpPr>
          <p:cNvPr id="99" name="Right Brace 98">
            <a:extLst>
              <a:ext uri="{FF2B5EF4-FFF2-40B4-BE49-F238E27FC236}">
                <a16:creationId xmlns:a16="http://schemas.microsoft.com/office/drawing/2014/main" id="{5E6BC661-C3A6-411C-B5E8-98CA2D412B2D}"/>
              </a:ext>
            </a:extLst>
          </p:cNvPr>
          <p:cNvSpPr/>
          <p:nvPr/>
        </p:nvSpPr>
        <p:spPr>
          <a:xfrm>
            <a:off x="3845941" y="1535917"/>
            <a:ext cx="364690" cy="2233907"/>
          </a:xfrm>
          <a:prstGeom prst="rightBrace">
            <a:avLst>
              <a:gd name="adj1" fmla="val 112847"/>
              <a:gd name="adj2" fmla="val 47864"/>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57150">
                <a:solidFill>
                  <a:schemeClr val="tx1"/>
                </a:solidFill>
              </a:ln>
            </a:endParaRPr>
          </a:p>
        </p:txBody>
      </p:sp>
      <p:cxnSp>
        <p:nvCxnSpPr>
          <p:cNvPr id="189" name="Straight Arrow Connector 188">
            <a:extLst>
              <a:ext uri="{FF2B5EF4-FFF2-40B4-BE49-F238E27FC236}">
                <a16:creationId xmlns:a16="http://schemas.microsoft.com/office/drawing/2014/main" id="{4AA8A5C1-C7D0-48BE-B2D6-145B9ECB5065}"/>
              </a:ext>
            </a:extLst>
          </p:cNvPr>
          <p:cNvCxnSpPr>
            <a:cxnSpLocks/>
            <a:stCxn id="28" idx="2"/>
            <a:endCxn id="16" idx="0"/>
          </p:cNvCxnSpPr>
          <p:nvPr/>
        </p:nvCxnSpPr>
        <p:spPr>
          <a:xfrm>
            <a:off x="5429729" y="2787867"/>
            <a:ext cx="5070" cy="155940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Straight Arrow Connector 191">
            <a:extLst>
              <a:ext uri="{FF2B5EF4-FFF2-40B4-BE49-F238E27FC236}">
                <a16:creationId xmlns:a16="http://schemas.microsoft.com/office/drawing/2014/main" id="{D88DCDB2-980C-493D-AA36-91460495ACF8}"/>
              </a:ext>
            </a:extLst>
          </p:cNvPr>
          <p:cNvCxnSpPr>
            <a:cxnSpLocks/>
            <a:stCxn id="99" idx="1"/>
            <a:endCxn id="28" idx="1"/>
          </p:cNvCxnSpPr>
          <p:nvPr/>
        </p:nvCxnSpPr>
        <p:spPr>
          <a:xfrm flipV="1">
            <a:off x="4210631" y="2603201"/>
            <a:ext cx="320326" cy="195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68E0D796-31F7-44AE-B72E-4684C05DF734}"/>
              </a:ext>
            </a:extLst>
          </p:cNvPr>
          <p:cNvSpPr>
            <a:spLocks noGrp="1"/>
          </p:cNvSpPr>
          <p:nvPr>
            <p:ph type="title"/>
          </p:nvPr>
        </p:nvSpPr>
        <p:spPr>
          <a:xfrm>
            <a:off x="838200" y="47483"/>
            <a:ext cx="10515600" cy="1325563"/>
          </a:xfrm>
        </p:spPr>
        <p:txBody>
          <a:bodyPr/>
          <a:lstStyle/>
          <a:p>
            <a:pPr algn="ctr"/>
            <a:r>
              <a:rPr lang="en-US" dirty="0"/>
              <a:t>Rationale of System Evaluation Theory (SET)</a:t>
            </a:r>
          </a:p>
        </p:txBody>
      </p:sp>
      <p:sp>
        <p:nvSpPr>
          <p:cNvPr id="2" name="Rectangle 1">
            <a:extLst>
              <a:ext uri="{FF2B5EF4-FFF2-40B4-BE49-F238E27FC236}">
                <a16:creationId xmlns:a16="http://schemas.microsoft.com/office/drawing/2014/main" id="{B597F4F2-074E-4B66-B3CB-A4C4495DA36B}"/>
              </a:ext>
            </a:extLst>
          </p:cNvPr>
          <p:cNvSpPr/>
          <p:nvPr/>
        </p:nvSpPr>
        <p:spPr>
          <a:xfrm>
            <a:off x="2898722" y="4413906"/>
            <a:ext cx="5280014" cy="229723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B2DD9B83-3D25-E512-F988-7268EABC9F42}"/>
              </a:ext>
            </a:extLst>
          </p:cNvPr>
          <p:cNvSpPr txBox="1"/>
          <p:nvPr/>
        </p:nvSpPr>
        <p:spPr>
          <a:xfrm>
            <a:off x="8308466" y="5219847"/>
            <a:ext cx="3236789" cy="1323439"/>
          </a:xfrm>
          <a:prstGeom prst="rect">
            <a:avLst/>
          </a:prstGeom>
          <a:noFill/>
        </p:spPr>
        <p:txBody>
          <a:bodyPr wrap="square" rtlCol="0">
            <a:spAutoFit/>
          </a:bodyPr>
          <a:lstStyle/>
          <a:p>
            <a:pPr marL="627063" indent="-627063"/>
            <a:r>
              <a:rPr lang="en-US" sz="2000" dirty="0"/>
              <a:t>Note:  System refers to the complex intervention that is acting as a system.</a:t>
            </a:r>
          </a:p>
        </p:txBody>
      </p:sp>
      <p:sp>
        <p:nvSpPr>
          <p:cNvPr id="3" name="TextBox 2">
            <a:extLst>
              <a:ext uri="{FF2B5EF4-FFF2-40B4-BE49-F238E27FC236}">
                <a16:creationId xmlns:a16="http://schemas.microsoft.com/office/drawing/2014/main" id="{12C47B5A-E55D-74CE-45B9-4BC454B6F3AD}"/>
              </a:ext>
            </a:extLst>
          </p:cNvPr>
          <p:cNvSpPr txBox="1"/>
          <p:nvPr/>
        </p:nvSpPr>
        <p:spPr>
          <a:xfrm>
            <a:off x="6303759" y="3129459"/>
            <a:ext cx="2485360" cy="338554"/>
          </a:xfrm>
          <a:prstGeom prst="rect">
            <a:avLst/>
          </a:prstGeom>
          <a:noFill/>
        </p:spPr>
        <p:txBody>
          <a:bodyPr wrap="none" rtlCol="0">
            <a:spAutoFit/>
          </a:bodyPr>
          <a:lstStyle/>
          <a:p>
            <a:r>
              <a:rPr lang="en-US" sz="1600" dirty="0"/>
              <a:t>Evaluate interdependencies</a:t>
            </a:r>
          </a:p>
        </p:txBody>
      </p:sp>
      <p:sp>
        <p:nvSpPr>
          <p:cNvPr id="4" name="TextBox 3">
            <a:extLst>
              <a:ext uri="{FF2B5EF4-FFF2-40B4-BE49-F238E27FC236}">
                <a16:creationId xmlns:a16="http://schemas.microsoft.com/office/drawing/2014/main" id="{26122B75-4CBC-E11B-D2F3-3C795A63B3A0}"/>
              </a:ext>
            </a:extLst>
          </p:cNvPr>
          <p:cNvSpPr txBox="1"/>
          <p:nvPr/>
        </p:nvSpPr>
        <p:spPr>
          <a:xfrm>
            <a:off x="4498675" y="5480582"/>
            <a:ext cx="1865767" cy="338554"/>
          </a:xfrm>
          <a:prstGeom prst="rect">
            <a:avLst/>
          </a:prstGeom>
          <a:noFill/>
        </p:spPr>
        <p:txBody>
          <a:bodyPr wrap="none" rtlCol="0">
            <a:spAutoFit/>
          </a:bodyPr>
          <a:lstStyle/>
          <a:p>
            <a:r>
              <a:rPr lang="en-US" sz="1600" dirty="0"/>
              <a:t>Evaluate emergence</a:t>
            </a:r>
          </a:p>
        </p:txBody>
      </p:sp>
    </p:spTree>
    <p:extLst>
      <p:ext uri="{BB962C8B-B14F-4D97-AF65-F5344CB8AC3E}">
        <p14:creationId xmlns:p14="http://schemas.microsoft.com/office/powerpoint/2010/main" val="59754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C3BE2-8EBE-4FF3-BF13-609F8D075F20}"/>
              </a:ext>
            </a:extLst>
          </p:cNvPr>
          <p:cNvSpPr>
            <a:spLocks noGrp="1"/>
          </p:cNvSpPr>
          <p:nvPr>
            <p:ph type="title"/>
          </p:nvPr>
        </p:nvSpPr>
        <p:spPr>
          <a:xfrm>
            <a:off x="134470" y="133372"/>
            <a:ext cx="11923059" cy="1325563"/>
          </a:xfrm>
        </p:spPr>
        <p:txBody>
          <a:bodyPr>
            <a:normAutofit/>
          </a:bodyPr>
          <a:lstStyle/>
          <a:p>
            <a:pPr algn="ctr"/>
            <a:r>
              <a:rPr lang="en-US" sz="4000" dirty="0"/>
              <a:t>Step 3: Evaluating System Emergence (i.e., effectiveness)</a:t>
            </a:r>
          </a:p>
        </p:txBody>
      </p:sp>
      <p:sp>
        <p:nvSpPr>
          <p:cNvPr id="3" name="Content Placeholder 2">
            <a:extLst>
              <a:ext uri="{FF2B5EF4-FFF2-40B4-BE49-F238E27FC236}">
                <a16:creationId xmlns:a16="http://schemas.microsoft.com/office/drawing/2014/main" id="{759688B8-8E9C-4974-9A0E-BB481F31624F}"/>
              </a:ext>
            </a:extLst>
          </p:cNvPr>
          <p:cNvSpPr>
            <a:spLocks noGrp="1"/>
          </p:cNvSpPr>
          <p:nvPr>
            <p:ph idx="1"/>
          </p:nvPr>
        </p:nvSpPr>
        <p:spPr>
          <a:xfrm>
            <a:off x="838200" y="2180490"/>
            <a:ext cx="3885265" cy="4219182"/>
          </a:xfrm>
        </p:spPr>
        <p:txBody>
          <a:bodyPr>
            <a:normAutofit/>
          </a:bodyPr>
          <a:lstStyle/>
          <a:p>
            <a:r>
              <a:rPr lang="en-US" dirty="0"/>
              <a:t>To evaluate a system’s effectiveness is to ask whether the interdependent parts were successful in allowing the essential system property to emerge.</a:t>
            </a:r>
          </a:p>
          <a:p>
            <a:endParaRPr lang="en-US" dirty="0"/>
          </a:p>
        </p:txBody>
      </p:sp>
      <p:pic>
        <p:nvPicPr>
          <p:cNvPr id="2050" name="Picture 2" descr="Complex Adaptive System">
            <a:extLst>
              <a:ext uri="{FF2B5EF4-FFF2-40B4-BE49-F238E27FC236}">
                <a16:creationId xmlns:a16="http://schemas.microsoft.com/office/drawing/2014/main" id="{D6B294A4-6D49-414D-A778-23AFC570F1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773" b="5639"/>
          <a:stretch/>
        </p:blipFill>
        <p:spPr bwMode="auto">
          <a:xfrm>
            <a:off x="5396410" y="2474794"/>
            <a:ext cx="5848350" cy="350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1320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F3312D-3FC2-48BD-8B2C-0E6CA20E914D}"/>
              </a:ext>
            </a:extLst>
          </p:cNvPr>
          <p:cNvSpPr txBox="1"/>
          <p:nvPr/>
        </p:nvSpPr>
        <p:spPr>
          <a:xfrm flipH="1">
            <a:off x="4774525" y="110210"/>
            <a:ext cx="2642949" cy="646331"/>
          </a:xfrm>
          <a:prstGeom prst="rect">
            <a:avLst/>
          </a:prstGeom>
          <a:noFill/>
          <a:ln>
            <a:solidFill>
              <a:schemeClr val="tx1"/>
            </a:solidFill>
          </a:ln>
        </p:spPr>
        <p:txBody>
          <a:bodyPr wrap="square" rtlCol="0">
            <a:spAutoFit/>
          </a:bodyPr>
          <a:lstStyle/>
          <a:p>
            <a:pPr algn="ctr"/>
            <a:r>
              <a:rPr lang="en-US" dirty="0"/>
              <a:t>Volunteer Emergency Medical Services</a:t>
            </a:r>
          </a:p>
        </p:txBody>
      </p:sp>
      <p:sp>
        <p:nvSpPr>
          <p:cNvPr id="5" name="TextBox 4">
            <a:extLst>
              <a:ext uri="{FF2B5EF4-FFF2-40B4-BE49-F238E27FC236}">
                <a16:creationId xmlns:a16="http://schemas.microsoft.com/office/drawing/2014/main" id="{FE93C575-7B78-40A5-99FB-DF0E13B708F5}"/>
              </a:ext>
            </a:extLst>
          </p:cNvPr>
          <p:cNvSpPr txBox="1"/>
          <p:nvPr/>
        </p:nvSpPr>
        <p:spPr>
          <a:xfrm flipH="1">
            <a:off x="2767734" y="6065018"/>
            <a:ext cx="1852354" cy="646331"/>
          </a:xfrm>
          <a:prstGeom prst="rect">
            <a:avLst/>
          </a:prstGeom>
          <a:noFill/>
          <a:ln>
            <a:solidFill>
              <a:schemeClr val="tx1"/>
            </a:solidFill>
          </a:ln>
        </p:spPr>
        <p:txBody>
          <a:bodyPr wrap="square" rtlCol="0">
            <a:spAutoFit/>
          </a:bodyPr>
          <a:lstStyle/>
          <a:p>
            <a:pPr algn="ctr"/>
            <a:r>
              <a:rPr lang="en-US" dirty="0"/>
              <a:t>Critical Access Hospital</a:t>
            </a:r>
          </a:p>
        </p:txBody>
      </p:sp>
      <p:sp>
        <p:nvSpPr>
          <p:cNvPr id="6" name="TextBox 5">
            <a:extLst>
              <a:ext uri="{FF2B5EF4-FFF2-40B4-BE49-F238E27FC236}">
                <a16:creationId xmlns:a16="http://schemas.microsoft.com/office/drawing/2014/main" id="{953F876B-B348-40FF-95D6-4DBA100D0F0E}"/>
              </a:ext>
            </a:extLst>
          </p:cNvPr>
          <p:cNvSpPr txBox="1"/>
          <p:nvPr/>
        </p:nvSpPr>
        <p:spPr>
          <a:xfrm flipH="1">
            <a:off x="9172581" y="2092868"/>
            <a:ext cx="1852354" cy="646331"/>
          </a:xfrm>
          <a:prstGeom prst="rect">
            <a:avLst/>
          </a:prstGeom>
          <a:noFill/>
          <a:ln>
            <a:solidFill>
              <a:schemeClr val="tx1"/>
            </a:solidFill>
          </a:ln>
        </p:spPr>
        <p:txBody>
          <a:bodyPr wrap="square" rtlCol="0">
            <a:spAutoFit/>
          </a:bodyPr>
          <a:lstStyle/>
          <a:p>
            <a:pPr algn="ctr"/>
            <a:r>
              <a:rPr lang="en-US" dirty="0"/>
              <a:t>Heart Hospital</a:t>
            </a:r>
          </a:p>
          <a:p>
            <a:pPr algn="ctr"/>
            <a:r>
              <a:rPr lang="en-US" dirty="0"/>
              <a:t>(definitive care)</a:t>
            </a:r>
          </a:p>
        </p:txBody>
      </p:sp>
      <p:sp>
        <p:nvSpPr>
          <p:cNvPr id="7" name="TextBox 6">
            <a:extLst>
              <a:ext uri="{FF2B5EF4-FFF2-40B4-BE49-F238E27FC236}">
                <a16:creationId xmlns:a16="http://schemas.microsoft.com/office/drawing/2014/main" id="{D250A15D-F842-4C58-82CD-373AA9D11E9F}"/>
              </a:ext>
            </a:extLst>
          </p:cNvPr>
          <p:cNvSpPr txBox="1"/>
          <p:nvPr/>
        </p:nvSpPr>
        <p:spPr>
          <a:xfrm flipH="1">
            <a:off x="544400" y="4182421"/>
            <a:ext cx="1527463" cy="646331"/>
          </a:xfrm>
          <a:prstGeom prst="rect">
            <a:avLst/>
          </a:prstGeom>
          <a:noFill/>
          <a:ln>
            <a:solidFill>
              <a:schemeClr val="tx1"/>
            </a:solidFill>
          </a:ln>
        </p:spPr>
        <p:txBody>
          <a:bodyPr wrap="square" rtlCol="0">
            <a:spAutoFit/>
          </a:bodyPr>
          <a:lstStyle/>
          <a:p>
            <a:pPr algn="ctr"/>
            <a:r>
              <a:rPr lang="en-US" dirty="0"/>
              <a:t>Emergency Dispatch</a:t>
            </a:r>
          </a:p>
        </p:txBody>
      </p:sp>
      <p:sp>
        <p:nvSpPr>
          <p:cNvPr id="11" name="TextBox 10">
            <a:extLst>
              <a:ext uri="{FF2B5EF4-FFF2-40B4-BE49-F238E27FC236}">
                <a16:creationId xmlns:a16="http://schemas.microsoft.com/office/drawing/2014/main" id="{A1CEB119-CB9C-4E9C-964F-AE880D7857F4}"/>
              </a:ext>
            </a:extLst>
          </p:cNvPr>
          <p:cNvSpPr txBox="1"/>
          <p:nvPr/>
        </p:nvSpPr>
        <p:spPr>
          <a:xfrm flipH="1">
            <a:off x="7496430" y="6065018"/>
            <a:ext cx="1852354" cy="646331"/>
          </a:xfrm>
          <a:prstGeom prst="rect">
            <a:avLst/>
          </a:prstGeom>
          <a:noFill/>
          <a:ln>
            <a:solidFill>
              <a:schemeClr val="tx1"/>
            </a:solidFill>
          </a:ln>
        </p:spPr>
        <p:txBody>
          <a:bodyPr wrap="square" rtlCol="0">
            <a:spAutoFit/>
          </a:bodyPr>
          <a:lstStyle/>
          <a:p>
            <a:pPr algn="ctr"/>
            <a:r>
              <a:rPr lang="en-US" dirty="0"/>
              <a:t>EMS with Paramedic</a:t>
            </a:r>
          </a:p>
        </p:txBody>
      </p:sp>
      <p:pic>
        <p:nvPicPr>
          <p:cNvPr id="3" name="Picture 2">
            <a:extLst>
              <a:ext uri="{FF2B5EF4-FFF2-40B4-BE49-F238E27FC236}">
                <a16:creationId xmlns:a16="http://schemas.microsoft.com/office/drawing/2014/main" id="{93B13DF0-46AE-422E-BC24-627A36E440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2367" y="4829696"/>
            <a:ext cx="1864157" cy="989100"/>
          </a:xfrm>
          <a:prstGeom prst="rect">
            <a:avLst/>
          </a:prstGeom>
        </p:spPr>
      </p:pic>
      <p:pic>
        <p:nvPicPr>
          <p:cNvPr id="15" name="Picture 14">
            <a:extLst>
              <a:ext uri="{FF2B5EF4-FFF2-40B4-BE49-F238E27FC236}">
                <a16:creationId xmlns:a16="http://schemas.microsoft.com/office/drawing/2014/main" id="{EBF41FE7-6615-4EB2-87BB-0EEE5F9B13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0630" y="789684"/>
            <a:ext cx="1817130" cy="1334077"/>
          </a:xfrm>
          <a:prstGeom prst="rect">
            <a:avLst/>
          </a:prstGeom>
        </p:spPr>
      </p:pic>
      <p:pic>
        <p:nvPicPr>
          <p:cNvPr id="19" name="Picture 18">
            <a:extLst>
              <a:ext uri="{FF2B5EF4-FFF2-40B4-BE49-F238E27FC236}">
                <a16:creationId xmlns:a16="http://schemas.microsoft.com/office/drawing/2014/main" id="{36E7B0BC-AFC9-42B5-AEEA-4E50B7F1DD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939" y="3032679"/>
            <a:ext cx="1560924" cy="1003778"/>
          </a:xfrm>
          <a:prstGeom prst="rect">
            <a:avLst/>
          </a:prstGeom>
        </p:spPr>
      </p:pic>
      <p:pic>
        <p:nvPicPr>
          <p:cNvPr id="21" name="Picture 20">
            <a:extLst>
              <a:ext uri="{FF2B5EF4-FFF2-40B4-BE49-F238E27FC236}">
                <a16:creationId xmlns:a16="http://schemas.microsoft.com/office/drawing/2014/main" id="{2152898C-636E-4D54-B6C5-74DF6350AE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7734" y="4870261"/>
            <a:ext cx="1860987" cy="977018"/>
          </a:xfrm>
          <a:prstGeom prst="rect">
            <a:avLst/>
          </a:prstGeom>
        </p:spPr>
      </p:pic>
      <p:pic>
        <p:nvPicPr>
          <p:cNvPr id="24" name="Picture 23">
            <a:extLst>
              <a:ext uri="{FF2B5EF4-FFF2-40B4-BE49-F238E27FC236}">
                <a16:creationId xmlns:a16="http://schemas.microsoft.com/office/drawing/2014/main" id="{EC197179-4474-4C4F-B523-0D03161965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8217" y="2869785"/>
            <a:ext cx="1806718" cy="1312636"/>
          </a:xfrm>
          <a:prstGeom prst="rect">
            <a:avLst/>
          </a:prstGeom>
        </p:spPr>
      </p:pic>
      <p:cxnSp>
        <p:nvCxnSpPr>
          <p:cNvPr id="29" name="Straight Arrow Connector 28">
            <a:extLst>
              <a:ext uri="{FF2B5EF4-FFF2-40B4-BE49-F238E27FC236}">
                <a16:creationId xmlns:a16="http://schemas.microsoft.com/office/drawing/2014/main" id="{9847034D-5C20-41C3-8AC8-BA03580A8C5F}"/>
              </a:ext>
            </a:extLst>
          </p:cNvPr>
          <p:cNvCxnSpPr>
            <a:cxnSpLocks/>
            <a:stCxn id="19" idx="3"/>
            <a:endCxn id="15" idx="1"/>
          </p:cNvCxnSpPr>
          <p:nvPr/>
        </p:nvCxnSpPr>
        <p:spPr>
          <a:xfrm flipV="1">
            <a:off x="2071863" y="1456723"/>
            <a:ext cx="3028767" cy="2077845"/>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2E7D6DA-E4E5-47E6-9F65-26176773F693}"/>
              </a:ext>
            </a:extLst>
          </p:cNvPr>
          <p:cNvCxnSpPr>
            <a:cxnSpLocks/>
            <a:stCxn id="15" idx="3"/>
            <a:endCxn id="3" idx="0"/>
          </p:cNvCxnSpPr>
          <p:nvPr/>
        </p:nvCxnSpPr>
        <p:spPr>
          <a:xfrm>
            <a:off x="6917760" y="1456723"/>
            <a:ext cx="1386686" cy="3372973"/>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2D0B8ED-6AF7-461B-8AA4-2C7CD425CAB8}"/>
              </a:ext>
            </a:extLst>
          </p:cNvPr>
          <p:cNvCxnSpPr>
            <a:cxnSpLocks/>
            <a:stCxn id="19" idx="3"/>
            <a:endCxn id="21" idx="0"/>
          </p:cNvCxnSpPr>
          <p:nvPr/>
        </p:nvCxnSpPr>
        <p:spPr>
          <a:xfrm>
            <a:off x="2071863" y="3534568"/>
            <a:ext cx="1626365" cy="1335693"/>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C167D02-B0DD-456B-A014-425497018EF4}"/>
              </a:ext>
            </a:extLst>
          </p:cNvPr>
          <p:cNvCxnSpPr>
            <a:cxnSpLocks/>
            <a:stCxn id="21" idx="3"/>
            <a:endCxn id="24" idx="1"/>
          </p:cNvCxnSpPr>
          <p:nvPr/>
        </p:nvCxnSpPr>
        <p:spPr>
          <a:xfrm flipV="1">
            <a:off x="4628721" y="3526103"/>
            <a:ext cx="4589496" cy="1832667"/>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EB376AF-2D5F-4AEB-BEE9-59E79CBEC4C9}"/>
              </a:ext>
            </a:extLst>
          </p:cNvPr>
          <p:cNvCxnSpPr>
            <a:cxnSpLocks/>
            <a:stCxn id="15" idx="1"/>
            <a:endCxn id="21" idx="0"/>
          </p:cNvCxnSpPr>
          <p:nvPr/>
        </p:nvCxnSpPr>
        <p:spPr>
          <a:xfrm flipH="1">
            <a:off x="3698228" y="1456723"/>
            <a:ext cx="1402402" cy="3413538"/>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8D337C4B-38A6-4466-A9D8-999205266520}"/>
              </a:ext>
            </a:extLst>
          </p:cNvPr>
          <p:cNvCxnSpPr>
            <a:cxnSpLocks/>
            <a:stCxn id="3" idx="0"/>
            <a:endCxn id="24" idx="1"/>
          </p:cNvCxnSpPr>
          <p:nvPr/>
        </p:nvCxnSpPr>
        <p:spPr>
          <a:xfrm flipV="1">
            <a:off x="8304446" y="3526103"/>
            <a:ext cx="913771" cy="1303593"/>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7ABB8B45-354E-43D1-B294-1EE6284818BA}"/>
              </a:ext>
            </a:extLst>
          </p:cNvPr>
          <p:cNvCxnSpPr>
            <a:cxnSpLocks/>
            <a:stCxn id="19" idx="3"/>
            <a:endCxn id="3" idx="1"/>
          </p:cNvCxnSpPr>
          <p:nvPr/>
        </p:nvCxnSpPr>
        <p:spPr>
          <a:xfrm>
            <a:off x="2071863" y="3534568"/>
            <a:ext cx="5300504" cy="1789678"/>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5C86DF3F-EC8E-401E-A34D-6BE89825D548}"/>
              </a:ext>
            </a:extLst>
          </p:cNvPr>
          <p:cNvSpPr txBox="1"/>
          <p:nvPr/>
        </p:nvSpPr>
        <p:spPr>
          <a:xfrm>
            <a:off x="4600434" y="3167390"/>
            <a:ext cx="3123356" cy="523220"/>
          </a:xfrm>
          <a:prstGeom prst="rect">
            <a:avLst/>
          </a:prstGeom>
          <a:noFill/>
        </p:spPr>
        <p:txBody>
          <a:bodyPr wrap="none" rtlCol="0">
            <a:spAutoFit/>
          </a:bodyPr>
          <a:lstStyle/>
          <a:p>
            <a:r>
              <a:rPr lang="en-US" sz="2800" dirty="0"/>
              <a:t>Cardiac Care System</a:t>
            </a:r>
          </a:p>
        </p:txBody>
      </p:sp>
    </p:spTree>
    <p:extLst>
      <p:ext uri="{BB962C8B-B14F-4D97-AF65-F5344CB8AC3E}">
        <p14:creationId xmlns:p14="http://schemas.microsoft.com/office/powerpoint/2010/main" val="29253723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F3312D-3FC2-48BD-8B2C-0E6CA20E914D}"/>
              </a:ext>
            </a:extLst>
          </p:cNvPr>
          <p:cNvSpPr txBox="1"/>
          <p:nvPr/>
        </p:nvSpPr>
        <p:spPr>
          <a:xfrm flipH="1">
            <a:off x="4774525" y="110210"/>
            <a:ext cx="2642949" cy="646331"/>
          </a:xfrm>
          <a:prstGeom prst="rect">
            <a:avLst/>
          </a:prstGeom>
          <a:noFill/>
          <a:ln>
            <a:solidFill>
              <a:schemeClr val="tx1"/>
            </a:solidFill>
          </a:ln>
        </p:spPr>
        <p:txBody>
          <a:bodyPr wrap="square" rtlCol="0">
            <a:spAutoFit/>
          </a:bodyPr>
          <a:lstStyle/>
          <a:p>
            <a:pPr algn="ctr"/>
            <a:r>
              <a:rPr lang="en-US" dirty="0"/>
              <a:t>Volunteer Emergency Medical Services</a:t>
            </a:r>
          </a:p>
        </p:txBody>
      </p:sp>
      <p:sp>
        <p:nvSpPr>
          <p:cNvPr id="5" name="TextBox 4">
            <a:extLst>
              <a:ext uri="{FF2B5EF4-FFF2-40B4-BE49-F238E27FC236}">
                <a16:creationId xmlns:a16="http://schemas.microsoft.com/office/drawing/2014/main" id="{FE93C575-7B78-40A5-99FB-DF0E13B708F5}"/>
              </a:ext>
            </a:extLst>
          </p:cNvPr>
          <p:cNvSpPr txBox="1"/>
          <p:nvPr/>
        </p:nvSpPr>
        <p:spPr>
          <a:xfrm flipH="1">
            <a:off x="2767734" y="6065018"/>
            <a:ext cx="1852354" cy="646331"/>
          </a:xfrm>
          <a:prstGeom prst="rect">
            <a:avLst/>
          </a:prstGeom>
          <a:noFill/>
          <a:ln>
            <a:solidFill>
              <a:schemeClr val="tx1"/>
            </a:solidFill>
          </a:ln>
        </p:spPr>
        <p:txBody>
          <a:bodyPr wrap="square" rtlCol="0">
            <a:spAutoFit/>
          </a:bodyPr>
          <a:lstStyle/>
          <a:p>
            <a:pPr algn="ctr"/>
            <a:r>
              <a:rPr lang="en-US" dirty="0"/>
              <a:t>Critical Access Hospital</a:t>
            </a:r>
          </a:p>
        </p:txBody>
      </p:sp>
      <p:sp>
        <p:nvSpPr>
          <p:cNvPr id="6" name="TextBox 5">
            <a:extLst>
              <a:ext uri="{FF2B5EF4-FFF2-40B4-BE49-F238E27FC236}">
                <a16:creationId xmlns:a16="http://schemas.microsoft.com/office/drawing/2014/main" id="{953F876B-B348-40FF-95D6-4DBA100D0F0E}"/>
              </a:ext>
            </a:extLst>
          </p:cNvPr>
          <p:cNvSpPr txBox="1"/>
          <p:nvPr/>
        </p:nvSpPr>
        <p:spPr>
          <a:xfrm flipH="1">
            <a:off x="9172581" y="2092868"/>
            <a:ext cx="1852354" cy="646331"/>
          </a:xfrm>
          <a:prstGeom prst="rect">
            <a:avLst/>
          </a:prstGeom>
          <a:noFill/>
          <a:ln>
            <a:solidFill>
              <a:schemeClr val="tx1"/>
            </a:solidFill>
          </a:ln>
        </p:spPr>
        <p:txBody>
          <a:bodyPr wrap="square" rtlCol="0">
            <a:spAutoFit/>
          </a:bodyPr>
          <a:lstStyle/>
          <a:p>
            <a:pPr algn="ctr"/>
            <a:r>
              <a:rPr lang="en-US" dirty="0"/>
              <a:t>Heart Hospital</a:t>
            </a:r>
          </a:p>
          <a:p>
            <a:pPr algn="ctr"/>
            <a:r>
              <a:rPr lang="en-US" dirty="0"/>
              <a:t>(definitive care)</a:t>
            </a:r>
          </a:p>
        </p:txBody>
      </p:sp>
      <p:sp>
        <p:nvSpPr>
          <p:cNvPr id="7" name="TextBox 6">
            <a:extLst>
              <a:ext uri="{FF2B5EF4-FFF2-40B4-BE49-F238E27FC236}">
                <a16:creationId xmlns:a16="http://schemas.microsoft.com/office/drawing/2014/main" id="{D250A15D-F842-4C58-82CD-373AA9D11E9F}"/>
              </a:ext>
            </a:extLst>
          </p:cNvPr>
          <p:cNvSpPr txBox="1"/>
          <p:nvPr/>
        </p:nvSpPr>
        <p:spPr>
          <a:xfrm flipH="1">
            <a:off x="544400" y="4182421"/>
            <a:ext cx="1527463" cy="646331"/>
          </a:xfrm>
          <a:prstGeom prst="rect">
            <a:avLst/>
          </a:prstGeom>
          <a:noFill/>
          <a:ln>
            <a:solidFill>
              <a:schemeClr val="tx1"/>
            </a:solidFill>
          </a:ln>
        </p:spPr>
        <p:txBody>
          <a:bodyPr wrap="square" rtlCol="0">
            <a:spAutoFit/>
          </a:bodyPr>
          <a:lstStyle/>
          <a:p>
            <a:pPr algn="ctr"/>
            <a:r>
              <a:rPr lang="en-US" dirty="0"/>
              <a:t>Emergency Dispatch</a:t>
            </a:r>
          </a:p>
        </p:txBody>
      </p:sp>
      <p:sp>
        <p:nvSpPr>
          <p:cNvPr id="11" name="TextBox 10">
            <a:extLst>
              <a:ext uri="{FF2B5EF4-FFF2-40B4-BE49-F238E27FC236}">
                <a16:creationId xmlns:a16="http://schemas.microsoft.com/office/drawing/2014/main" id="{A1CEB119-CB9C-4E9C-964F-AE880D7857F4}"/>
              </a:ext>
            </a:extLst>
          </p:cNvPr>
          <p:cNvSpPr txBox="1"/>
          <p:nvPr/>
        </p:nvSpPr>
        <p:spPr>
          <a:xfrm flipH="1">
            <a:off x="7496430" y="6065018"/>
            <a:ext cx="1852354" cy="646331"/>
          </a:xfrm>
          <a:prstGeom prst="rect">
            <a:avLst/>
          </a:prstGeom>
          <a:noFill/>
          <a:ln>
            <a:solidFill>
              <a:schemeClr val="tx1"/>
            </a:solidFill>
          </a:ln>
        </p:spPr>
        <p:txBody>
          <a:bodyPr wrap="square" rtlCol="0">
            <a:spAutoFit/>
          </a:bodyPr>
          <a:lstStyle/>
          <a:p>
            <a:pPr algn="ctr"/>
            <a:r>
              <a:rPr lang="en-US" dirty="0"/>
              <a:t>EMS with Paramedic</a:t>
            </a:r>
          </a:p>
        </p:txBody>
      </p:sp>
      <p:pic>
        <p:nvPicPr>
          <p:cNvPr id="3" name="Picture 2">
            <a:extLst>
              <a:ext uri="{FF2B5EF4-FFF2-40B4-BE49-F238E27FC236}">
                <a16:creationId xmlns:a16="http://schemas.microsoft.com/office/drawing/2014/main" id="{93B13DF0-46AE-422E-BC24-627A36E440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2367" y="4829696"/>
            <a:ext cx="1864157" cy="989100"/>
          </a:xfrm>
          <a:prstGeom prst="rect">
            <a:avLst/>
          </a:prstGeom>
        </p:spPr>
      </p:pic>
      <p:pic>
        <p:nvPicPr>
          <p:cNvPr id="15" name="Picture 14">
            <a:extLst>
              <a:ext uri="{FF2B5EF4-FFF2-40B4-BE49-F238E27FC236}">
                <a16:creationId xmlns:a16="http://schemas.microsoft.com/office/drawing/2014/main" id="{EBF41FE7-6615-4EB2-87BB-0EEE5F9B13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0630" y="789684"/>
            <a:ext cx="1817130" cy="1334077"/>
          </a:xfrm>
          <a:prstGeom prst="rect">
            <a:avLst/>
          </a:prstGeom>
        </p:spPr>
      </p:pic>
      <p:pic>
        <p:nvPicPr>
          <p:cNvPr id="19" name="Picture 18">
            <a:extLst>
              <a:ext uri="{FF2B5EF4-FFF2-40B4-BE49-F238E27FC236}">
                <a16:creationId xmlns:a16="http://schemas.microsoft.com/office/drawing/2014/main" id="{36E7B0BC-AFC9-42B5-AEEA-4E50B7F1DD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939" y="3032679"/>
            <a:ext cx="1560924" cy="1003778"/>
          </a:xfrm>
          <a:prstGeom prst="rect">
            <a:avLst/>
          </a:prstGeom>
        </p:spPr>
      </p:pic>
      <p:pic>
        <p:nvPicPr>
          <p:cNvPr id="21" name="Picture 20">
            <a:extLst>
              <a:ext uri="{FF2B5EF4-FFF2-40B4-BE49-F238E27FC236}">
                <a16:creationId xmlns:a16="http://schemas.microsoft.com/office/drawing/2014/main" id="{2152898C-636E-4D54-B6C5-74DF6350AE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7734" y="4870261"/>
            <a:ext cx="1860987" cy="977018"/>
          </a:xfrm>
          <a:prstGeom prst="rect">
            <a:avLst/>
          </a:prstGeom>
        </p:spPr>
      </p:pic>
      <p:pic>
        <p:nvPicPr>
          <p:cNvPr id="24" name="Picture 23">
            <a:extLst>
              <a:ext uri="{FF2B5EF4-FFF2-40B4-BE49-F238E27FC236}">
                <a16:creationId xmlns:a16="http://schemas.microsoft.com/office/drawing/2014/main" id="{EC197179-4474-4C4F-B523-0D03161965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8217" y="2869785"/>
            <a:ext cx="1806718" cy="1312636"/>
          </a:xfrm>
          <a:prstGeom prst="rect">
            <a:avLst/>
          </a:prstGeom>
        </p:spPr>
      </p:pic>
      <p:pic>
        <p:nvPicPr>
          <p:cNvPr id="22" name="Picture 21">
            <a:extLst>
              <a:ext uri="{FF2B5EF4-FFF2-40B4-BE49-F238E27FC236}">
                <a16:creationId xmlns:a16="http://schemas.microsoft.com/office/drawing/2014/main" id="{347F3182-DCAF-4292-9A90-3D879AD3C9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8776" y="2622467"/>
            <a:ext cx="2080839" cy="1824202"/>
          </a:xfrm>
          <a:prstGeom prst="rect">
            <a:avLst/>
          </a:prstGeom>
        </p:spPr>
      </p:pic>
      <p:cxnSp>
        <p:nvCxnSpPr>
          <p:cNvPr id="23" name="Straight Arrow Connector 22">
            <a:extLst>
              <a:ext uri="{FF2B5EF4-FFF2-40B4-BE49-F238E27FC236}">
                <a16:creationId xmlns:a16="http://schemas.microsoft.com/office/drawing/2014/main" id="{B67EC493-F6AB-4251-8517-A72DA4D3B951}"/>
              </a:ext>
            </a:extLst>
          </p:cNvPr>
          <p:cNvCxnSpPr>
            <a:cxnSpLocks/>
            <a:stCxn id="19" idx="3"/>
            <a:endCxn id="22" idx="1"/>
          </p:cNvCxnSpPr>
          <p:nvPr/>
        </p:nvCxnSpPr>
        <p:spPr>
          <a:xfrm>
            <a:off x="2071863" y="3534568"/>
            <a:ext cx="2896913" cy="0"/>
          </a:xfrm>
          <a:prstGeom prst="straightConnector1">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322E11E-1514-4904-89EF-88FFCA28B324}"/>
              </a:ext>
            </a:extLst>
          </p:cNvPr>
          <p:cNvCxnSpPr>
            <a:cxnSpLocks/>
            <a:stCxn id="22" idx="3"/>
            <a:endCxn id="24" idx="1"/>
          </p:cNvCxnSpPr>
          <p:nvPr/>
        </p:nvCxnSpPr>
        <p:spPr>
          <a:xfrm flipV="1">
            <a:off x="7049615" y="3526103"/>
            <a:ext cx="2168602" cy="8465"/>
          </a:xfrm>
          <a:prstGeom prst="straightConnector1">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847034D-5C20-41C3-8AC8-BA03580A8C5F}"/>
              </a:ext>
            </a:extLst>
          </p:cNvPr>
          <p:cNvCxnSpPr>
            <a:cxnSpLocks/>
            <a:stCxn id="19" idx="3"/>
            <a:endCxn id="15" idx="1"/>
          </p:cNvCxnSpPr>
          <p:nvPr/>
        </p:nvCxnSpPr>
        <p:spPr>
          <a:xfrm flipV="1">
            <a:off x="2071863" y="1456723"/>
            <a:ext cx="3028767" cy="2077845"/>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2E7D6DA-E4E5-47E6-9F65-26176773F693}"/>
              </a:ext>
            </a:extLst>
          </p:cNvPr>
          <p:cNvCxnSpPr>
            <a:cxnSpLocks/>
            <a:stCxn id="15" idx="3"/>
            <a:endCxn id="3" idx="0"/>
          </p:cNvCxnSpPr>
          <p:nvPr/>
        </p:nvCxnSpPr>
        <p:spPr>
          <a:xfrm>
            <a:off x="6917760" y="1456723"/>
            <a:ext cx="1386686" cy="3372973"/>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2D0B8ED-6AF7-461B-8AA4-2C7CD425CAB8}"/>
              </a:ext>
            </a:extLst>
          </p:cNvPr>
          <p:cNvCxnSpPr>
            <a:cxnSpLocks/>
            <a:stCxn id="19" idx="3"/>
            <a:endCxn id="21" idx="0"/>
          </p:cNvCxnSpPr>
          <p:nvPr/>
        </p:nvCxnSpPr>
        <p:spPr>
          <a:xfrm>
            <a:off x="2071863" y="3534568"/>
            <a:ext cx="1626365" cy="1335693"/>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C167D02-B0DD-456B-A014-425497018EF4}"/>
              </a:ext>
            </a:extLst>
          </p:cNvPr>
          <p:cNvCxnSpPr>
            <a:cxnSpLocks/>
            <a:stCxn id="21" idx="3"/>
            <a:endCxn id="24" idx="1"/>
          </p:cNvCxnSpPr>
          <p:nvPr/>
        </p:nvCxnSpPr>
        <p:spPr>
          <a:xfrm flipV="1">
            <a:off x="4628721" y="3526103"/>
            <a:ext cx="4589496" cy="1832667"/>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EB376AF-2D5F-4AEB-BEE9-59E79CBEC4C9}"/>
              </a:ext>
            </a:extLst>
          </p:cNvPr>
          <p:cNvCxnSpPr>
            <a:cxnSpLocks/>
            <a:stCxn id="15" idx="1"/>
            <a:endCxn id="21" idx="0"/>
          </p:cNvCxnSpPr>
          <p:nvPr/>
        </p:nvCxnSpPr>
        <p:spPr>
          <a:xfrm flipH="1">
            <a:off x="3698228" y="1456723"/>
            <a:ext cx="1402402" cy="3413538"/>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5CB3F1C6-1565-4C6C-8912-370AE60EBB7A}"/>
              </a:ext>
            </a:extLst>
          </p:cNvPr>
          <p:cNvCxnSpPr>
            <a:cxnSpLocks/>
            <a:stCxn id="22" idx="2"/>
            <a:endCxn id="3" idx="1"/>
          </p:cNvCxnSpPr>
          <p:nvPr/>
        </p:nvCxnSpPr>
        <p:spPr>
          <a:xfrm>
            <a:off x="6009196" y="4446669"/>
            <a:ext cx="1363171" cy="877577"/>
          </a:xfrm>
          <a:prstGeom prst="straightConnector1">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5544D6ED-51C6-48A7-9070-7823859A8A4E}"/>
              </a:ext>
            </a:extLst>
          </p:cNvPr>
          <p:cNvCxnSpPr>
            <a:cxnSpLocks/>
            <a:stCxn id="21" idx="3"/>
            <a:endCxn id="22" idx="2"/>
          </p:cNvCxnSpPr>
          <p:nvPr/>
        </p:nvCxnSpPr>
        <p:spPr>
          <a:xfrm flipV="1">
            <a:off x="4628721" y="4446669"/>
            <a:ext cx="1380475" cy="912101"/>
          </a:xfrm>
          <a:prstGeom prst="straightConnector1">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558FA0A-3E78-407C-9F74-BBF0CBBCF675}"/>
              </a:ext>
            </a:extLst>
          </p:cNvPr>
          <p:cNvCxnSpPr>
            <a:cxnSpLocks/>
            <a:stCxn id="15" idx="2"/>
            <a:endCxn id="22" idx="0"/>
          </p:cNvCxnSpPr>
          <p:nvPr/>
        </p:nvCxnSpPr>
        <p:spPr>
          <a:xfrm>
            <a:off x="6009195" y="2123761"/>
            <a:ext cx="1" cy="498706"/>
          </a:xfrm>
          <a:prstGeom prst="straightConnector1">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8D337C4B-38A6-4466-A9D8-999205266520}"/>
              </a:ext>
            </a:extLst>
          </p:cNvPr>
          <p:cNvCxnSpPr>
            <a:cxnSpLocks/>
            <a:stCxn id="3" idx="0"/>
            <a:endCxn id="24" idx="1"/>
          </p:cNvCxnSpPr>
          <p:nvPr/>
        </p:nvCxnSpPr>
        <p:spPr>
          <a:xfrm flipV="1">
            <a:off x="8304446" y="3526103"/>
            <a:ext cx="913771" cy="1303593"/>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7ABB8B45-354E-43D1-B294-1EE6284818BA}"/>
              </a:ext>
            </a:extLst>
          </p:cNvPr>
          <p:cNvCxnSpPr>
            <a:cxnSpLocks/>
            <a:stCxn id="19" idx="3"/>
            <a:endCxn id="3" idx="1"/>
          </p:cNvCxnSpPr>
          <p:nvPr/>
        </p:nvCxnSpPr>
        <p:spPr>
          <a:xfrm>
            <a:off x="2071863" y="3534568"/>
            <a:ext cx="5300504" cy="1789678"/>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9523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44183-1E7E-4F07-B0F0-4654BC165C39}"/>
              </a:ext>
            </a:extLst>
          </p:cNvPr>
          <p:cNvSpPr>
            <a:spLocks noGrp="1"/>
          </p:cNvSpPr>
          <p:nvPr>
            <p:ph type="title"/>
          </p:nvPr>
        </p:nvSpPr>
        <p:spPr>
          <a:xfrm>
            <a:off x="-88112" y="237664"/>
            <a:ext cx="12368223" cy="1325563"/>
          </a:xfrm>
        </p:spPr>
        <p:txBody>
          <a:bodyPr>
            <a:normAutofit/>
          </a:bodyPr>
          <a:lstStyle/>
          <a:p>
            <a:pPr algn="ctr"/>
            <a:r>
              <a:rPr lang="en-US" sz="3200" dirty="0"/>
              <a:t>Who should be responsible for collecting data on the emergent property?</a:t>
            </a:r>
          </a:p>
        </p:txBody>
      </p:sp>
      <p:sp>
        <p:nvSpPr>
          <p:cNvPr id="3" name="Content Placeholder 2">
            <a:extLst>
              <a:ext uri="{FF2B5EF4-FFF2-40B4-BE49-F238E27FC236}">
                <a16:creationId xmlns:a16="http://schemas.microsoft.com/office/drawing/2014/main" id="{FBD85D9D-499B-472D-9A40-083B93011CC3}"/>
              </a:ext>
            </a:extLst>
          </p:cNvPr>
          <p:cNvSpPr>
            <a:spLocks noGrp="1"/>
          </p:cNvSpPr>
          <p:nvPr>
            <p:ph idx="1"/>
          </p:nvPr>
        </p:nvSpPr>
        <p:spPr>
          <a:xfrm>
            <a:off x="838200" y="1825625"/>
            <a:ext cx="5257800" cy="4351338"/>
          </a:xfrm>
        </p:spPr>
        <p:txBody>
          <a:bodyPr>
            <a:normAutofit/>
          </a:bodyPr>
          <a:lstStyle/>
          <a:p>
            <a:r>
              <a:rPr lang="en-US" dirty="0"/>
              <a:t>Those overseeing the system (complex intervention).</a:t>
            </a:r>
          </a:p>
          <a:p>
            <a:endParaRPr lang="en-US" dirty="0"/>
          </a:p>
          <a:p>
            <a:r>
              <a:rPr lang="en-US" dirty="0"/>
              <a:t>Friedman (RBA):  community level indicators.</a:t>
            </a:r>
          </a:p>
          <a:p>
            <a:endParaRPr lang="en-US" dirty="0"/>
          </a:p>
          <a:p>
            <a:r>
              <a:rPr lang="en-US" dirty="0"/>
              <a:t>Not individual system parts.</a:t>
            </a:r>
          </a:p>
          <a:p>
            <a:endParaRPr lang="en-US" dirty="0"/>
          </a:p>
          <a:p>
            <a:endParaRPr lang="en-US" dirty="0"/>
          </a:p>
          <a:p>
            <a:endParaRPr lang="en-US" dirty="0"/>
          </a:p>
        </p:txBody>
      </p:sp>
      <p:pic>
        <p:nvPicPr>
          <p:cNvPr id="9218" name="Picture 2" descr="Home - U.S. Data Federation">
            <a:extLst>
              <a:ext uri="{FF2B5EF4-FFF2-40B4-BE49-F238E27FC236}">
                <a16:creationId xmlns:a16="http://schemas.microsoft.com/office/drawing/2014/main" id="{5A2C9F49-8CC3-46A9-8320-F637258BF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2186" y="2021789"/>
            <a:ext cx="6207812" cy="34918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ew Look; Same Menti - Mentimeter">
            <a:extLst>
              <a:ext uri="{FF2B5EF4-FFF2-40B4-BE49-F238E27FC236}">
                <a16:creationId xmlns:a16="http://schemas.microsoft.com/office/drawing/2014/main" id="{24FAD084-3D84-7980-9FF8-4983322FA3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6" t="23614" r="84724" b="32114"/>
          <a:stretch/>
        </p:blipFill>
        <p:spPr bwMode="auto">
          <a:xfrm>
            <a:off x="11547231" y="6236676"/>
            <a:ext cx="504092" cy="586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0273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FD8A3-6454-44C7-A454-F2D7F8B74D6F}"/>
              </a:ext>
            </a:extLst>
          </p:cNvPr>
          <p:cNvSpPr>
            <a:spLocks noGrp="1"/>
          </p:cNvSpPr>
          <p:nvPr>
            <p:ph type="title"/>
          </p:nvPr>
        </p:nvSpPr>
        <p:spPr/>
        <p:txBody>
          <a:bodyPr/>
          <a:lstStyle/>
          <a:p>
            <a:pPr algn="ctr"/>
            <a:r>
              <a:rPr lang="en-US" dirty="0"/>
              <a:t>Cardiac Care System</a:t>
            </a:r>
          </a:p>
        </p:txBody>
      </p:sp>
      <p:sp>
        <p:nvSpPr>
          <p:cNvPr id="3" name="Content Placeholder 2">
            <a:extLst>
              <a:ext uri="{FF2B5EF4-FFF2-40B4-BE49-F238E27FC236}">
                <a16:creationId xmlns:a16="http://schemas.microsoft.com/office/drawing/2014/main" id="{8035F352-7496-4A1B-AB6F-DCD6B86FC227}"/>
              </a:ext>
            </a:extLst>
          </p:cNvPr>
          <p:cNvSpPr>
            <a:spLocks noGrp="1"/>
          </p:cNvSpPr>
          <p:nvPr>
            <p:ph idx="1"/>
          </p:nvPr>
        </p:nvSpPr>
        <p:spPr>
          <a:xfrm>
            <a:off x="838201" y="1636879"/>
            <a:ext cx="4438933" cy="1231035"/>
          </a:xfrm>
        </p:spPr>
        <p:txBody>
          <a:bodyPr/>
          <a:lstStyle/>
          <a:p>
            <a:r>
              <a:rPr lang="en-US" dirty="0"/>
              <a:t>Survival rate data compiled at the state level.</a:t>
            </a:r>
          </a:p>
        </p:txBody>
      </p:sp>
      <p:pic>
        <p:nvPicPr>
          <p:cNvPr id="5" name="Picture 4">
            <a:extLst>
              <a:ext uri="{FF2B5EF4-FFF2-40B4-BE49-F238E27FC236}">
                <a16:creationId xmlns:a16="http://schemas.microsoft.com/office/drawing/2014/main" id="{4ED55FDA-EDBA-419A-8A34-F49512CEC9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46" y="3557516"/>
            <a:ext cx="5594065" cy="3146663"/>
          </a:xfrm>
          <a:prstGeom prst="rect">
            <a:avLst/>
          </a:prstGeom>
        </p:spPr>
      </p:pic>
      <p:pic>
        <p:nvPicPr>
          <p:cNvPr id="1026" name="Picture 2" descr="Recognising out-of-hospital cardiac arrest during emergency calls increases  bystander cardiopulmonary resuscitation and survival - Resuscitation">
            <a:extLst>
              <a:ext uri="{FF2B5EF4-FFF2-40B4-BE49-F238E27FC236}">
                <a16:creationId xmlns:a16="http://schemas.microsoft.com/office/drawing/2014/main" id="{929043A6-3F43-4913-9A04-83EE20D49D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6335" y="1636879"/>
            <a:ext cx="5381625" cy="50673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52C6B7A1-C899-407B-B548-6DB4948FE8E5}"/>
              </a:ext>
            </a:extLst>
          </p:cNvPr>
          <p:cNvCxnSpPr/>
          <p:nvPr/>
        </p:nvCxnSpPr>
        <p:spPr>
          <a:xfrm flipV="1">
            <a:off x="2725003" y="4001294"/>
            <a:ext cx="3680346" cy="29775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CE51778-6197-4792-A107-77D2F29E2A71}"/>
              </a:ext>
            </a:extLst>
          </p:cNvPr>
          <p:cNvCxnSpPr>
            <a:cxnSpLocks/>
          </p:cNvCxnSpPr>
          <p:nvPr/>
        </p:nvCxnSpPr>
        <p:spPr>
          <a:xfrm>
            <a:off x="1332931" y="4817660"/>
            <a:ext cx="7418282" cy="8255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EC9FD9E-997B-4B1D-B7FA-C395054E609D}"/>
              </a:ext>
            </a:extLst>
          </p:cNvPr>
          <p:cNvCxnSpPr>
            <a:cxnSpLocks/>
          </p:cNvCxnSpPr>
          <p:nvPr/>
        </p:nvCxnSpPr>
        <p:spPr>
          <a:xfrm flipV="1">
            <a:off x="5277134" y="2426796"/>
            <a:ext cx="844007" cy="314400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B6A72BA-7D29-4AD7-9950-9591C3C778E3}"/>
              </a:ext>
            </a:extLst>
          </p:cNvPr>
          <p:cNvCxnSpPr>
            <a:cxnSpLocks/>
          </p:cNvCxnSpPr>
          <p:nvPr/>
        </p:nvCxnSpPr>
        <p:spPr>
          <a:xfrm flipV="1">
            <a:off x="3989696" y="3666699"/>
            <a:ext cx="4681182" cy="146414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39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8F474-149D-4DC7-977B-21F56DE0BAB6}"/>
              </a:ext>
            </a:extLst>
          </p:cNvPr>
          <p:cNvSpPr>
            <a:spLocks noGrp="1"/>
          </p:cNvSpPr>
          <p:nvPr>
            <p:ph type="title"/>
          </p:nvPr>
        </p:nvSpPr>
        <p:spPr/>
        <p:txBody>
          <a:bodyPr/>
          <a:lstStyle/>
          <a:p>
            <a:r>
              <a:rPr lang="en-US" dirty="0"/>
              <a:t>HUD HOPE VI</a:t>
            </a:r>
          </a:p>
        </p:txBody>
      </p:sp>
      <p:sp>
        <p:nvSpPr>
          <p:cNvPr id="3" name="Content Placeholder 2">
            <a:extLst>
              <a:ext uri="{FF2B5EF4-FFF2-40B4-BE49-F238E27FC236}">
                <a16:creationId xmlns:a16="http://schemas.microsoft.com/office/drawing/2014/main" id="{D7DE9EC8-559F-41E2-83E3-7F7DE63AB47A}"/>
              </a:ext>
            </a:extLst>
          </p:cNvPr>
          <p:cNvSpPr>
            <a:spLocks noGrp="1"/>
          </p:cNvSpPr>
          <p:nvPr>
            <p:ph idx="1"/>
          </p:nvPr>
        </p:nvSpPr>
        <p:spPr>
          <a:xfrm>
            <a:off x="838200" y="1825625"/>
            <a:ext cx="3779293" cy="2409730"/>
          </a:xfrm>
        </p:spPr>
        <p:txBody>
          <a:bodyPr/>
          <a:lstStyle/>
          <a:p>
            <a:r>
              <a:rPr lang="en-US" dirty="0"/>
              <a:t>Survey of all participants by external evaluator.</a:t>
            </a:r>
          </a:p>
          <a:p>
            <a:endParaRPr lang="en-US" dirty="0"/>
          </a:p>
        </p:txBody>
      </p:sp>
      <p:pic>
        <p:nvPicPr>
          <p:cNvPr id="34" name="Picture 33">
            <a:extLst>
              <a:ext uri="{FF2B5EF4-FFF2-40B4-BE49-F238E27FC236}">
                <a16:creationId xmlns:a16="http://schemas.microsoft.com/office/drawing/2014/main" id="{FD7F2FDF-6128-4A68-9597-4F7600D74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3699" y="0"/>
            <a:ext cx="7137273" cy="4014716"/>
          </a:xfrm>
          <a:prstGeom prst="rect">
            <a:avLst/>
          </a:prstGeom>
        </p:spPr>
      </p:pic>
      <p:pic>
        <p:nvPicPr>
          <p:cNvPr id="4098" name="Picture 2" descr="3,345 Door To Door Stock Photos, Pictures &amp; Royalty-Free Images - iStock">
            <a:extLst>
              <a:ext uri="{FF2B5EF4-FFF2-40B4-BE49-F238E27FC236}">
                <a16:creationId xmlns:a16="http://schemas.microsoft.com/office/drawing/2014/main" id="{36106506-958D-4207-971D-FD838C387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8347" y="4341244"/>
            <a:ext cx="3583389" cy="2388926"/>
          </a:xfrm>
          <a:prstGeom prst="rect">
            <a:avLst/>
          </a:prstGeom>
          <a:noFill/>
          <a:extLst>
            <a:ext uri="{909E8E84-426E-40DD-AFC4-6F175D3DCCD1}">
              <a14:hiddenFill xmlns:a14="http://schemas.microsoft.com/office/drawing/2010/main">
                <a:solidFill>
                  <a:srgbClr val="FFFFFF"/>
                </a:solidFill>
              </a14:hiddenFill>
            </a:ext>
          </a:extLst>
        </p:spPr>
      </p:pic>
      <p:sp>
        <p:nvSpPr>
          <p:cNvPr id="36" name="Right Brace 35">
            <a:extLst>
              <a:ext uri="{FF2B5EF4-FFF2-40B4-BE49-F238E27FC236}">
                <a16:creationId xmlns:a16="http://schemas.microsoft.com/office/drawing/2014/main" id="{99298B33-4E60-4CFB-BD90-F9C46B9BE80D}"/>
              </a:ext>
            </a:extLst>
          </p:cNvPr>
          <p:cNvSpPr/>
          <p:nvPr/>
        </p:nvSpPr>
        <p:spPr>
          <a:xfrm rot="5400000">
            <a:off x="8164775" y="485082"/>
            <a:ext cx="805218" cy="6789764"/>
          </a:xfrm>
          <a:prstGeom prst="rightBrace">
            <a:avLst>
              <a:gd name="adj1" fmla="val 0"/>
              <a:gd name="adj2" fmla="val 5000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066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9020B-648B-4DE9-B7B6-23AE6AA22EF8}"/>
              </a:ext>
            </a:extLst>
          </p:cNvPr>
          <p:cNvSpPr>
            <a:spLocks noGrp="1"/>
          </p:cNvSpPr>
          <p:nvPr>
            <p:ph type="title"/>
          </p:nvPr>
        </p:nvSpPr>
        <p:spPr/>
        <p:txBody>
          <a:bodyPr/>
          <a:lstStyle/>
          <a:p>
            <a:pPr algn="ctr"/>
            <a:r>
              <a:rPr lang="en-US" dirty="0"/>
              <a:t>A pitfall of evaluating emergence</a:t>
            </a:r>
          </a:p>
        </p:txBody>
      </p:sp>
      <p:sp>
        <p:nvSpPr>
          <p:cNvPr id="3" name="Content Placeholder 2">
            <a:extLst>
              <a:ext uri="{FF2B5EF4-FFF2-40B4-BE49-F238E27FC236}">
                <a16:creationId xmlns:a16="http://schemas.microsoft.com/office/drawing/2014/main" id="{DAEE3E99-5E06-465C-B6DC-ACF6EF874A82}"/>
              </a:ext>
            </a:extLst>
          </p:cNvPr>
          <p:cNvSpPr>
            <a:spLocks noGrp="1"/>
          </p:cNvSpPr>
          <p:nvPr>
            <p:ph idx="1"/>
          </p:nvPr>
        </p:nvSpPr>
        <p:spPr>
          <a:xfrm>
            <a:off x="838200" y="1825625"/>
            <a:ext cx="3641901" cy="4351338"/>
          </a:xfrm>
        </p:spPr>
        <p:txBody>
          <a:bodyPr>
            <a:normAutofit fontScale="55000" lnSpcReduction="20000"/>
          </a:bodyPr>
          <a:lstStyle/>
          <a:p>
            <a:r>
              <a:rPr lang="en-US" dirty="0"/>
              <a:t>If you are evaluating emergence then it  not make sense to evaluate the effectiveness of individual system parts because they are “interdependent”.  </a:t>
            </a:r>
          </a:p>
          <a:p>
            <a:endParaRPr lang="en-US" dirty="0"/>
          </a:p>
          <a:p>
            <a:r>
              <a:rPr lang="en-US" dirty="0"/>
              <a:t>But assuming interdependence is good if property isn’t emerging then you might need to:</a:t>
            </a:r>
          </a:p>
          <a:p>
            <a:r>
              <a:rPr lang="en-US" dirty="0"/>
              <a:t>look at whether the system parts are indeed correct…that is, is it what a system part contributing necessary and correct or are </a:t>
            </a:r>
            <a:r>
              <a:rPr lang="en-US"/>
              <a:t>we missing a part??</a:t>
            </a:r>
            <a:endParaRPr lang="en-US" dirty="0"/>
          </a:p>
          <a:p>
            <a:r>
              <a:rPr lang="en-US" dirty="0"/>
              <a:t>Or whether you have the correct emergent property</a:t>
            </a:r>
          </a:p>
          <a:p>
            <a:endParaRPr lang="en-US" dirty="0"/>
          </a:p>
          <a:p>
            <a:endParaRPr lang="en-US" dirty="0"/>
          </a:p>
          <a:p>
            <a:r>
              <a:rPr lang="en-US" dirty="0"/>
              <a:t>The emergent property is a “product” of the interaction of parts. (Ackoff).  It’s not summative!</a:t>
            </a:r>
          </a:p>
          <a:p>
            <a:endParaRPr lang="en-US" dirty="0"/>
          </a:p>
          <a:p>
            <a:endParaRPr lang="en-US" dirty="0"/>
          </a:p>
        </p:txBody>
      </p:sp>
      <p:pic>
        <p:nvPicPr>
          <p:cNvPr id="4" name="Picture 2" descr="Stepwise Regression - YouTube">
            <a:extLst>
              <a:ext uri="{FF2B5EF4-FFF2-40B4-BE49-F238E27FC236}">
                <a16:creationId xmlns:a16="http://schemas.microsoft.com/office/drawing/2014/main" id="{64BDEEB8-AFB6-418E-92C4-AF84B8F2D0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7649" y="2155043"/>
            <a:ext cx="6984361" cy="392870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F0CEB76B-AE61-42FB-B8F5-E5CDDFD4879A}"/>
              </a:ext>
            </a:extLst>
          </p:cNvPr>
          <p:cNvSpPr/>
          <p:nvPr/>
        </p:nvSpPr>
        <p:spPr>
          <a:xfrm>
            <a:off x="8679909" y="2779961"/>
            <a:ext cx="1714850" cy="477820"/>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311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39,262 The End Stock Photos, Pictures &amp; Royalty-Free Images - iStock">
            <a:extLst>
              <a:ext uri="{FF2B5EF4-FFF2-40B4-BE49-F238E27FC236}">
                <a16:creationId xmlns:a16="http://schemas.microsoft.com/office/drawing/2014/main" id="{07B4D5CC-5B33-535D-491C-E9C56B016F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3873" y="1284988"/>
            <a:ext cx="3855880" cy="25705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2822E7D-24D7-9EDB-3AC0-B5BF93079640}"/>
              </a:ext>
            </a:extLst>
          </p:cNvPr>
          <p:cNvSpPr txBox="1"/>
          <p:nvPr/>
        </p:nvSpPr>
        <p:spPr>
          <a:xfrm>
            <a:off x="864524" y="4836359"/>
            <a:ext cx="6096000" cy="1569660"/>
          </a:xfrm>
          <a:prstGeom prst="rect">
            <a:avLst/>
          </a:prstGeom>
          <a:noFill/>
        </p:spPr>
        <p:txBody>
          <a:bodyPr wrap="square">
            <a:spAutoFit/>
          </a:bodyPr>
          <a:lstStyle/>
          <a:p>
            <a:r>
              <a:rPr lang="en-US" sz="2400" dirty="0"/>
              <a:t>Contact Information: </a:t>
            </a:r>
          </a:p>
          <a:p>
            <a:pPr lvl="1"/>
            <a:r>
              <a:rPr lang="en-US" sz="2400" dirty="0"/>
              <a:t>email  </a:t>
            </a:r>
            <a:r>
              <a:rPr lang="en-US" sz="2400" dirty="0">
                <a:hlinkClick r:id="rId3"/>
              </a:rPr>
              <a:t>ralph@justevaluation.com</a:t>
            </a:r>
            <a:endParaRPr lang="en-US" sz="2400" dirty="0"/>
          </a:p>
          <a:p>
            <a:pPr lvl="1"/>
            <a:r>
              <a:rPr lang="en-US" sz="2400" dirty="0"/>
              <a:t>Website:  justevaluation.com</a:t>
            </a:r>
          </a:p>
          <a:p>
            <a:pPr lvl="1"/>
            <a:r>
              <a:rPr lang="en-US" sz="2400" dirty="0"/>
              <a:t>Cell:  520-203-1038</a:t>
            </a:r>
          </a:p>
        </p:txBody>
      </p:sp>
      <p:sp>
        <p:nvSpPr>
          <p:cNvPr id="5" name="TextBox 4">
            <a:extLst>
              <a:ext uri="{FF2B5EF4-FFF2-40B4-BE49-F238E27FC236}">
                <a16:creationId xmlns:a16="http://schemas.microsoft.com/office/drawing/2014/main" id="{5CBE5E36-CF62-114F-91D9-587D149047D4}"/>
              </a:ext>
            </a:extLst>
          </p:cNvPr>
          <p:cNvSpPr txBox="1"/>
          <p:nvPr/>
        </p:nvSpPr>
        <p:spPr>
          <a:xfrm>
            <a:off x="6312131" y="5927959"/>
            <a:ext cx="6096000" cy="369332"/>
          </a:xfrm>
          <a:prstGeom prst="rect">
            <a:avLst/>
          </a:prstGeom>
          <a:noFill/>
        </p:spPr>
        <p:txBody>
          <a:bodyPr wrap="square">
            <a:spAutoFit/>
          </a:bodyPr>
          <a:lstStyle/>
          <a:p>
            <a:r>
              <a:rPr lang="en-US" dirty="0">
                <a:hlinkClick r:id="rId4"/>
              </a:rPr>
              <a:t>IAP || Book || System Evaluation Theory (infoagepub.com)</a:t>
            </a:r>
            <a:endParaRPr lang="en-US" dirty="0"/>
          </a:p>
        </p:txBody>
      </p:sp>
      <p:pic>
        <p:nvPicPr>
          <p:cNvPr id="7" name="Picture 6">
            <a:extLst>
              <a:ext uri="{FF2B5EF4-FFF2-40B4-BE49-F238E27FC236}">
                <a16:creationId xmlns:a16="http://schemas.microsoft.com/office/drawing/2014/main" id="{220F7173-847B-5C0D-5BEB-179682498E9B}"/>
              </a:ext>
            </a:extLst>
          </p:cNvPr>
          <p:cNvPicPr>
            <a:picLocks noChangeAspect="1"/>
          </p:cNvPicPr>
          <p:nvPr/>
        </p:nvPicPr>
        <p:blipFill rotWithShape="1">
          <a:blip r:embed="rId5">
            <a:extLst>
              <a:ext uri="{28A0092B-C50C-407E-A947-70E740481C1C}">
                <a14:useLocalDpi xmlns:a14="http://schemas.microsoft.com/office/drawing/2010/main" val="0"/>
              </a:ext>
            </a:extLst>
          </a:blip>
          <a:srcRect l="9423" t="12685" r="35467" b="6024"/>
          <a:stretch/>
        </p:blipFill>
        <p:spPr>
          <a:xfrm>
            <a:off x="7797337" y="2900377"/>
            <a:ext cx="3474721" cy="2882986"/>
          </a:xfrm>
          <a:prstGeom prst="rect">
            <a:avLst/>
          </a:prstGeom>
        </p:spPr>
      </p:pic>
      <p:pic>
        <p:nvPicPr>
          <p:cNvPr id="2" name="Picture 1">
            <a:extLst>
              <a:ext uri="{FF2B5EF4-FFF2-40B4-BE49-F238E27FC236}">
                <a16:creationId xmlns:a16="http://schemas.microsoft.com/office/drawing/2014/main" id="{1FD65AE9-36A0-EDE8-8A33-4DC903936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2068" y="536601"/>
            <a:ext cx="2426762" cy="4299758"/>
          </a:xfrm>
          <a:prstGeom prst="rect">
            <a:avLst/>
          </a:prstGeom>
        </p:spPr>
      </p:pic>
    </p:spTree>
    <p:extLst>
      <p:ext uri="{BB962C8B-B14F-4D97-AF65-F5344CB8AC3E}">
        <p14:creationId xmlns:p14="http://schemas.microsoft.com/office/powerpoint/2010/main" val="2184372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6538</TotalTime>
  <Words>2753</Words>
  <Application>Microsoft Office PowerPoint</Application>
  <PresentationFormat>Widescreen</PresentationFormat>
  <Paragraphs>607</Paragraphs>
  <Slides>98</Slides>
  <Notes>67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98</vt:i4>
      </vt:variant>
    </vt:vector>
  </HeadingPairs>
  <TitlesOfParts>
    <vt:vector size="104" baseType="lpstr">
      <vt:lpstr>Arial</vt:lpstr>
      <vt:lpstr>Calibri</vt:lpstr>
      <vt:lpstr>Calibri Light</vt:lpstr>
      <vt:lpstr>Times New Roman</vt:lpstr>
      <vt:lpstr>Wingdings</vt:lpstr>
      <vt:lpstr>Office Theme</vt:lpstr>
      <vt:lpstr>Welcome!</vt:lpstr>
      <vt:lpstr>ACKNOWLEDGEMENT OF COUNTRY  “Barrambin” (Windy place) </vt:lpstr>
      <vt:lpstr>Housekeeping</vt:lpstr>
      <vt:lpstr>PowerPoint Presentation</vt:lpstr>
      <vt:lpstr>What are some characteristics of a simple intervention?</vt:lpstr>
      <vt:lpstr>A simple intervention</vt:lpstr>
      <vt:lpstr>What might be some of the process evaluation questions for this simple intervention?</vt:lpstr>
      <vt:lpstr>What might be some of the outcomes for this simple intervention?</vt:lpstr>
      <vt:lpstr>What are some characteristics of a complex intervention?</vt:lpstr>
      <vt:lpstr>What is the difference between complex and  complicated?</vt:lpstr>
      <vt:lpstr>PowerPoint Presentation</vt:lpstr>
      <vt:lpstr>PowerPoint Presentation</vt:lpstr>
      <vt:lpstr>PowerPoint Presentation</vt:lpstr>
      <vt:lpstr>is a complex intervention.</vt:lpstr>
      <vt:lpstr>PowerPoint Presentation</vt:lpstr>
      <vt:lpstr>PowerPoint Presentation</vt:lpstr>
      <vt:lpstr>PowerPoint Presentation</vt:lpstr>
      <vt:lpstr>What does this strategy miss from an outcomes evaluation perspective?</vt:lpstr>
      <vt:lpstr>PowerPoint Presentation</vt:lpstr>
      <vt:lpstr>What does this strategy miss from a process evaluation perspective?</vt:lpstr>
      <vt:lpstr>PowerPoint Presentation</vt:lpstr>
      <vt:lpstr> </vt:lpstr>
      <vt:lpstr>If more logic models are not the solution, then… </vt:lpstr>
      <vt:lpstr>…..what is the solution?</vt:lpstr>
      <vt:lpstr>PowerPoint Presentation</vt:lpstr>
      <vt:lpstr>Systems thinking is literally thinking like a system. </vt:lpstr>
      <vt:lpstr>Illustrating parts, interdependence and emergence </vt:lpstr>
      <vt:lpstr>Meet the system test?</vt:lpstr>
      <vt:lpstr>System thinking and theory is a good fit for evaluating complex interventions because….</vt:lpstr>
      <vt:lpstr>But, don’t judge a book (intervention) by its cover (label) Press | Justevaluation </vt:lpstr>
      <vt:lpstr>PowerPoint Presentation</vt:lpstr>
      <vt:lpstr>PowerPoint Presentation</vt:lpstr>
      <vt:lpstr>Meet the system test?</vt:lpstr>
      <vt:lpstr>So what is the value added of applying an understanding of system properties in evaluating complex interventions?</vt:lpstr>
      <vt:lpstr>Break</vt:lpstr>
      <vt:lpstr>Let’s be honest</vt:lpstr>
      <vt:lpstr>However, for complex interventions that are well designed… </vt:lpstr>
      <vt:lpstr>System Evaluation Theory (SET)</vt:lpstr>
      <vt:lpstr>Rationale of System Evaluation Theory (SET)</vt:lpstr>
      <vt:lpstr>The Challenge</vt:lpstr>
      <vt:lpstr>But the reality is…</vt:lpstr>
      <vt:lpstr>The LUCAS device is one of many interdependent components.</vt:lpstr>
      <vt:lpstr>The LUCAS device by itself cannot save a life.</vt:lpstr>
      <vt:lpstr>We are evaluating a complex intervention operating and functioning as a system.</vt:lpstr>
      <vt:lpstr>Applying System Evaluation Theory (SET)</vt:lpstr>
      <vt:lpstr>Step 1:  Define the System</vt:lpstr>
      <vt:lpstr>Cardiac System of Care Case Study</vt:lpstr>
      <vt:lpstr>PowerPoint Presentation</vt:lpstr>
      <vt:lpstr>PowerPoint Presentation</vt:lpstr>
      <vt:lpstr>PowerPoint Presentation</vt:lpstr>
      <vt:lpstr>PowerPoint Presentation</vt:lpstr>
      <vt:lpstr>Using Process Flow Mapping to “unpack” the arrows</vt:lpstr>
      <vt:lpstr>PowerPoint Presentation</vt:lpstr>
      <vt:lpstr>PowerPoint Presentation</vt:lpstr>
      <vt:lpstr>How do SOPs help with the evaluation?</vt:lpstr>
      <vt:lpstr>PowerPoint Presentation</vt:lpstr>
      <vt:lpstr>PowerPoint Presentation</vt:lpstr>
      <vt:lpstr>PowerPoint Presentation</vt:lpstr>
      <vt:lpstr>PowerPoint Presentation</vt:lpstr>
      <vt:lpstr>PowerPoint Presentation</vt:lpstr>
      <vt:lpstr>PowerPoint Presentation</vt:lpstr>
      <vt:lpstr>Why is knowing the boundary of the complex intervention important?</vt:lpstr>
      <vt:lpstr>Summary:  Defining the System</vt:lpstr>
      <vt:lpstr>What are some benefits of step 1 beyond evaluation?</vt:lpstr>
      <vt:lpstr>Break</vt:lpstr>
      <vt:lpstr>What is the product of step 1?  </vt:lpstr>
      <vt:lpstr>Rationale of System Evaluation Theory (SET)</vt:lpstr>
      <vt:lpstr>What might be some methods for evaluating JSOPs (interdependencies)?</vt:lpstr>
      <vt:lpstr>Evaluating the Cardiac Care System JSOPs using direct observation </vt:lpstr>
      <vt:lpstr>Applying system principles to evaluate interdependencies.</vt:lpstr>
      <vt:lpstr>PowerPoint Presentation</vt:lpstr>
      <vt:lpstr>PowerPoint Presentation</vt:lpstr>
      <vt:lpstr>PowerPoint Presentation</vt:lpstr>
      <vt:lpstr>Feedback loop problem</vt:lpstr>
      <vt:lpstr>Feedback loop problem</vt:lpstr>
      <vt:lpstr>Consequences</vt:lpstr>
      <vt:lpstr>Recommendation: Increase feedback loop frequency</vt:lpstr>
      <vt:lpstr>Recommendation: Increase feedback loop frequency</vt:lpstr>
      <vt:lpstr>Feedback loop problem</vt:lpstr>
      <vt:lpstr>PowerPoint Presentation</vt:lpstr>
      <vt:lpstr>PowerPoint Presentation</vt:lpstr>
      <vt:lpstr>The consequence</vt:lpstr>
      <vt:lpstr>PowerPoint Presentation</vt:lpstr>
      <vt:lpstr>Reflex Arc</vt:lpstr>
      <vt:lpstr>Reflex Arcs</vt:lpstr>
      <vt:lpstr>Reflex Arcs</vt:lpstr>
      <vt:lpstr>Cascading Failures</vt:lpstr>
      <vt:lpstr>Looking upstream for solutions</vt:lpstr>
      <vt:lpstr>Recommendation</vt:lpstr>
      <vt:lpstr>Rationale of System Evaluation Theory (SET)</vt:lpstr>
      <vt:lpstr>Step 3: Evaluating System Emergence (i.e., effectiveness)</vt:lpstr>
      <vt:lpstr>PowerPoint Presentation</vt:lpstr>
      <vt:lpstr>PowerPoint Presentation</vt:lpstr>
      <vt:lpstr>Who should be responsible for collecting data on the emergent property?</vt:lpstr>
      <vt:lpstr>Cardiac Care System</vt:lpstr>
      <vt:lpstr>HUD HOPE VI</vt:lpstr>
      <vt:lpstr>A pitfall of evaluating emergence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Setting the Foundation</dc:title>
  <dc:creator>Ralph Renger</dc:creator>
  <cp:lastModifiedBy>Ralph Renger</cp:lastModifiedBy>
  <cp:revision>26</cp:revision>
  <dcterms:created xsi:type="dcterms:W3CDTF">2022-01-25T17:59:23Z</dcterms:created>
  <dcterms:modified xsi:type="dcterms:W3CDTF">2023-03-01T22:29:14Z</dcterms:modified>
</cp:coreProperties>
</file>