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3016" r:id="rId2"/>
    <p:sldId id="2667" r:id="rId3"/>
    <p:sldId id="3120" r:id="rId4"/>
    <p:sldId id="3121" r:id="rId5"/>
    <p:sldId id="3122" r:id="rId6"/>
    <p:sldId id="2665" r:id="rId7"/>
    <p:sldId id="2380" r:id="rId8"/>
    <p:sldId id="3065" r:id="rId9"/>
    <p:sldId id="3093" r:id="rId10"/>
    <p:sldId id="3064" r:id="rId11"/>
    <p:sldId id="3094" r:id="rId12"/>
    <p:sldId id="3095" r:id="rId13"/>
    <p:sldId id="3068" r:id="rId14"/>
    <p:sldId id="3100" r:id="rId15"/>
    <p:sldId id="3098" r:id="rId16"/>
    <p:sldId id="2772" r:id="rId17"/>
    <p:sldId id="3070" r:id="rId18"/>
    <p:sldId id="3053" r:id="rId19"/>
    <p:sldId id="3042" r:id="rId20"/>
    <p:sldId id="3006" r:id="rId21"/>
    <p:sldId id="2784" r:id="rId22"/>
    <p:sldId id="263" r:id="rId23"/>
    <p:sldId id="3060" r:id="rId24"/>
    <p:sldId id="2979" r:id="rId25"/>
    <p:sldId id="2978" r:id="rId26"/>
    <p:sldId id="3035" r:id="rId27"/>
    <p:sldId id="2929" r:id="rId28"/>
    <p:sldId id="3009" r:id="rId29"/>
    <p:sldId id="3079" r:id="rId30"/>
    <p:sldId id="2904" r:id="rId31"/>
    <p:sldId id="2765" r:id="rId32"/>
    <p:sldId id="3077" r:id="rId33"/>
    <p:sldId id="2732" r:id="rId34"/>
    <p:sldId id="3081" r:id="rId35"/>
    <p:sldId id="2958" r:id="rId36"/>
    <p:sldId id="3034" r:id="rId37"/>
    <p:sldId id="3136" r:id="rId38"/>
    <p:sldId id="3137" r:id="rId39"/>
    <p:sldId id="3138" r:id="rId40"/>
    <p:sldId id="3059" r:id="rId41"/>
    <p:sldId id="2446" r:id="rId42"/>
    <p:sldId id="3056" r:id="rId43"/>
    <p:sldId id="3090" r:id="rId44"/>
    <p:sldId id="3082" r:id="rId45"/>
    <p:sldId id="3102" r:id="rId46"/>
    <p:sldId id="3112" r:id="rId47"/>
    <p:sldId id="3118" r:id="rId48"/>
    <p:sldId id="3127" r:id="rId49"/>
    <p:sldId id="274" r:id="rId50"/>
    <p:sldId id="275" r:id="rId51"/>
    <p:sldId id="276" r:id="rId52"/>
    <p:sldId id="277" r:id="rId53"/>
    <p:sldId id="278" r:id="rId54"/>
    <p:sldId id="3128" r:id="rId55"/>
    <p:sldId id="281" r:id="rId56"/>
    <p:sldId id="282" r:id="rId57"/>
    <p:sldId id="283" r:id="rId58"/>
    <p:sldId id="3114" r:id="rId59"/>
    <p:sldId id="3116" r:id="rId60"/>
    <p:sldId id="3115" r:id="rId61"/>
    <p:sldId id="3084" r:id="rId62"/>
    <p:sldId id="3117" r:id="rId63"/>
    <p:sldId id="3104" r:id="rId64"/>
    <p:sldId id="377" r:id="rId65"/>
    <p:sldId id="3129" r:id="rId66"/>
    <p:sldId id="2945" r:id="rId67"/>
    <p:sldId id="2525" r:id="rId68"/>
    <p:sldId id="2844" r:id="rId69"/>
    <p:sldId id="2941" r:id="rId70"/>
    <p:sldId id="2533" r:id="rId71"/>
    <p:sldId id="2944" r:id="rId72"/>
    <p:sldId id="2942" r:id="rId73"/>
    <p:sldId id="2848" r:id="rId74"/>
    <p:sldId id="2851" r:id="rId75"/>
    <p:sldId id="3132" r:id="rId76"/>
    <p:sldId id="3133" r:id="rId77"/>
    <p:sldId id="3111" r:id="rId78"/>
    <p:sldId id="272" r:id="rId79"/>
    <p:sldId id="2634" r:id="rId80"/>
    <p:sldId id="2854" r:id="rId81"/>
    <p:sldId id="378" r:id="rId82"/>
    <p:sldId id="2471" r:id="rId83"/>
    <p:sldId id="3110" r:id="rId84"/>
    <p:sldId id="3085" r:id="rId85"/>
    <p:sldId id="3107" r:id="rId86"/>
    <p:sldId id="3134" r:id="rId87"/>
    <p:sldId id="3135" r:id="rId88"/>
    <p:sldId id="2868" r:id="rId89"/>
    <p:sldId id="2873" r:id="rId90"/>
    <p:sldId id="2862" r:id="rId91"/>
    <p:sldId id="3087" r:id="rId92"/>
    <p:sldId id="3139" r:id="rId93"/>
    <p:sldId id="2999" r:id="rId94"/>
    <p:sldId id="3020" r:id="rId95"/>
    <p:sldId id="3001" r:id="rId96"/>
    <p:sldId id="3002" r:id="rId97"/>
    <p:sldId id="3055" r:id="rId98"/>
    <p:sldId id="3119" r:id="rId99"/>
    <p:sldId id="3031" r:id="rId100"/>
    <p:sldId id="2918" r:id="rId10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4472C4"/>
    <a:srgbClr val="F9F90F"/>
    <a:srgbClr val="E3F9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EC141B-B81C-463D-9BE1-42A9ED5B7412}" v="866" dt="2024-04-30T19:45:11.9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6" autoAdjust="0"/>
    <p:restoredTop sz="79774" autoAdjust="0"/>
  </p:normalViewPr>
  <p:slideViewPr>
    <p:cSldViewPr snapToGrid="0" showGuides="1">
      <p:cViewPr varScale="1">
        <p:scale>
          <a:sx n="73" d="100"/>
          <a:sy n="73" d="100"/>
        </p:scale>
        <p:origin x="1032" y="62"/>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6/11/relationships/changesInfo" Target="changesInfos/changesInfo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lph Renger" userId="743d8cccdf3c2307" providerId="LiveId" clId="{59EC141B-B81C-463D-9BE1-42A9ED5B7412}"/>
    <pc:docChg chg="undo custSel addSld delSld modSld sldOrd">
      <pc:chgData name="Ralph Renger" userId="743d8cccdf3c2307" providerId="LiveId" clId="{59EC141B-B81C-463D-9BE1-42A9ED5B7412}" dt="2024-04-30T23:37:46.397" v="3032"/>
      <pc:docMkLst>
        <pc:docMk/>
      </pc:docMkLst>
      <pc:sldChg chg="addSp delSp modSp mod">
        <pc:chgData name="Ralph Renger" userId="743d8cccdf3c2307" providerId="LiveId" clId="{59EC141B-B81C-463D-9BE1-42A9ED5B7412}" dt="2024-04-30T19:44:06.636" v="3025" actId="693"/>
        <pc:sldMkLst>
          <pc:docMk/>
          <pc:sldMk cId="1645237842" sldId="283"/>
        </pc:sldMkLst>
        <pc:spChg chg="del">
          <ac:chgData name="Ralph Renger" userId="743d8cccdf3c2307" providerId="LiveId" clId="{59EC141B-B81C-463D-9BE1-42A9ED5B7412}" dt="2024-04-30T19:42:57.770" v="3020" actId="478"/>
          <ac:spMkLst>
            <pc:docMk/>
            <pc:sldMk cId="1645237842" sldId="283"/>
            <ac:spMk id="2" creationId="{2BC1366A-EDDD-BE96-05CA-C8E8BA25A38E}"/>
          </ac:spMkLst>
        </pc:spChg>
        <pc:spChg chg="add mod">
          <ac:chgData name="Ralph Renger" userId="743d8cccdf3c2307" providerId="LiveId" clId="{59EC141B-B81C-463D-9BE1-42A9ED5B7412}" dt="2024-04-30T19:44:06.636" v="3025" actId="693"/>
          <ac:spMkLst>
            <pc:docMk/>
            <pc:sldMk cId="1645237842" sldId="283"/>
            <ac:spMk id="3" creationId="{613EAB53-8E6B-C1A6-18E8-F37143818B97}"/>
          </ac:spMkLst>
        </pc:spChg>
      </pc:sldChg>
      <pc:sldChg chg="add">
        <pc:chgData name="Ralph Renger" userId="743d8cccdf3c2307" providerId="LiveId" clId="{59EC141B-B81C-463D-9BE1-42A9ED5B7412}" dt="2024-04-30T14:59:32.140" v="2353"/>
        <pc:sldMkLst>
          <pc:docMk/>
          <pc:sldMk cId="2303312797" sldId="378"/>
        </pc:sldMkLst>
      </pc:sldChg>
      <pc:sldChg chg="del">
        <pc:chgData name="Ralph Renger" userId="743d8cccdf3c2307" providerId="LiveId" clId="{59EC141B-B81C-463D-9BE1-42A9ED5B7412}" dt="2024-04-30T14:59:24.664" v="2352" actId="2696"/>
        <pc:sldMkLst>
          <pc:docMk/>
          <pc:sldMk cId="3928378120" sldId="378"/>
        </pc:sldMkLst>
      </pc:sldChg>
      <pc:sldChg chg="modAnim">
        <pc:chgData name="Ralph Renger" userId="743d8cccdf3c2307" providerId="LiveId" clId="{59EC141B-B81C-463D-9BE1-42A9ED5B7412}" dt="2024-04-29T23:35:50.217" v="404"/>
        <pc:sldMkLst>
          <pc:docMk/>
          <pc:sldMk cId="1433908445" sldId="2446"/>
        </pc:sldMkLst>
      </pc:sldChg>
      <pc:sldChg chg="add">
        <pc:chgData name="Ralph Renger" userId="743d8cccdf3c2307" providerId="LiveId" clId="{59EC141B-B81C-463D-9BE1-42A9ED5B7412}" dt="2024-04-30T14:59:32.140" v="2353"/>
        <pc:sldMkLst>
          <pc:docMk/>
          <pc:sldMk cId="346863021" sldId="2471"/>
        </pc:sldMkLst>
      </pc:sldChg>
      <pc:sldChg chg="del">
        <pc:chgData name="Ralph Renger" userId="743d8cccdf3c2307" providerId="LiveId" clId="{59EC141B-B81C-463D-9BE1-42A9ED5B7412}" dt="2024-04-30T14:59:24.664" v="2352" actId="2696"/>
        <pc:sldMkLst>
          <pc:docMk/>
          <pc:sldMk cId="4025222051" sldId="2471"/>
        </pc:sldMkLst>
      </pc:sldChg>
      <pc:sldChg chg="modAnim">
        <pc:chgData name="Ralph Renger" userId="743d8cccdf3c2307" providerId="LiveId" clId="{59EC141B-B81C-463D-9BE1-42A9ED5B7412}" dt="2024-04-29T23:50:18.846" v="1319"/>
        <pc:sldMkLst>
          <pc:docMk/>
          <pc:sldMk cId="2773612075" sldId="2525"/>
        </pc:sldMkLst>
      </pc:sldChg>
      <pc:sldChg chg="ord">
        <pc:chgData name="Ralph Renger" userId="743d8cccdf3c2307" providerId="LiveId" clId="{59EC141B-B81C-463D-9BE1-42A9ED5B7412}" dt="2024-04-30T23:37:46.397" v="3032"/>
        <pc:sldMkLst>
          <pc:docMk/>
          <pc:sldMk cId="114335963" sldId="2665"/>
        </pc:sldMkLst>
      </pc:sldChg>
      <pc:sldChg chg="modSp">
        <pc:chgData name="Ralph Renger" userId="743d8cccdf3c2307" providerId="LiveId" clId="{59EC141B-B81C-463D-9BE1-42A9ED5B7412}" dt="2024-04-30T14:32:36.547" v="1472" actId="20577"/>
        <pc:sldMkLst>
          <pc:docMk/>
          <pc:sldMk cId="307101222" sldId="2772"/>
        </pc:sldMkLst>
        <pc:spChg chg="mod">
          <ac:chgData name="Ralph Renger" userId="743d8cccdf3c2307" providerId="LiveId" clId="{59EC141B-B81C-463D-9BE1-42A9ED5B7412}" dt="2024-04-30T14:32:36.547" v="1472" actId="20577"/>
          <ac:spMkLst>
            <pc:docMk/>
            <pc:sldMk cId="307101222" sldId="2772"/>
            <ac:spMk id="3" creationId="{CA6325D7-166E-4F8B-AA45-C1F1886DCCFF}"/>
          </ac:spMkLst>
        </pc:spChg>
      </pc:sldChg>
      <pc:sldChg chg="modNotesTx">
        <pc:chgData name="Ralph Renger" userId="743d8cccdf3c2307" providerId="LiveId" clId="{59EC141B-B81C-463D-9BE1-42A9ED5B7412}" dt="2024-04-30T15:24:50.450" v="2748" actId="20577"/>
        <pc:sldMkLst>
          <pc:docMk/>
          <pc:sldMk cId="3333757162" sldId="2784"/>
        </pc:sldMkLst>
      </pc:sldChg>
      <pc:sldChg chg="modSp mod modAnim">
        <pc:chgData name="Ralph Renger" userId="743d8cccdf3c2307" providerId="LiveId" clId="{59EC141B-B81C-463D-9BE1-42A9ED5B7412}" dt="2024-04-30T19:45:28.327" v="3027" actId="208"/>
        <pc:sldMkLst>
          <pc:docMk/>
          <pc:sldMk cId="4134226351" sldId="2844"/>
        </pc:sldMkLst>
        <pc:cxnChg chg="mod">
          <ac:chgData name="Ralph Renger" userId="743d8cccdf3c2307" providerId="LiveId" clId="{59EC141B-B81C-463D-9BE1-42A9ED5B7412}" dt="2024-04-30T19:45:28.327" v="3027" actId="208"/>
          <ac:cxnSpMkLst>
            <pc:docMk/>
            <pc:sldMk cId="4134226351" sldId="2844"/>
            <ac:cxnSpMk id="29" creationId="{C14B0C74-4733-4D55-AFF0-1625BBE718A9}"/>
          </ac:cxnSpMkLst>
        </pc:cxnChg>
      </pc:sldChg>
      <pc:sldChg chg="addSp modSp mod">
        <pc:chgData name="Ralph Renger" userId="743d8cccdf3c2307" providerId="LiveId" clId="{59EC141B-B81C-463D-9BE1-42A9ED5B7412}" dt="2024-04-29T23:53:30.472" v="1380" actId="20577"/>
        <pc:sldMkLst>
          <pc:docMk/>
          <pc:sldMk cId="3750518303" sldId="2854"/>
        </pc:sldMkLst>
        <pc:spChg chg="add mod">
          <ac:chgData name="Ralph Renger" userId="743d8cccdf3c2307" providerId="LiveId" clId="{59EC141B-B81C-463D-9BE1-42A9ED5B7412}" dt="2024-04-29T23:53:08.485" v="1352" actId="1582"/>
          <ac:spMkLst>
            <pc:docMk/>
            <pc:sldMk cId="3750518303" sldId="2854"/>
            <ac:spMk id="2" creationId="{66CFB886-A4A9-7063-5E93-0D4139339A1E}"/>
          </ac:spMkLst>
        </pc:spChg>
        <pc:spChg chg="mod">
          <ac:chgData name="Ralph Renger" userId="743d8cccdf3c2307" providerId="LiveId" clId="{59EC141B-B81C-463D-9BE1-42A9ED5B7412}" dt="2024-04-29T23:53:30.472" v="1380" actId="20577"/>
          <ac:spMkLst>
            <pc:docMk/>
            <pc:sldMk cId="3750518303" sldId="2854"/>
            <ac:spMk id="6" creationId="{D1738EB3-8EEB-402A-9BA1-7F555B782FF9}"/>
          </ac:spMkLst>
        </pc:spChg>
      </pc:sldChg>
      <pc:sldChg chg="addSp delSp modSp mod delAnim modAnim">
        <pc:chgData name="Ralph Renger" userId="743d8cccdf3c2307" providerId="LiveId" clId="{59EC141B-B81C-463D-9BE1-42A9ED5B7412}" dt="2024-04-30T14:38:53.131" v="1521" actId="20577"/>
        <pc:sldMkLst>
          <pc:docMk/>
          <pc:sldMk cId="3805624801" sldId="2904"/>
        </pc:sldMkLst>
        <pc:spChg chg="mod">
          <ac:chgData name="Ralph Renger" userId="743d8cccdf3c2307" providerId="LiveId" clId="{59EC141B-B81C-463D-9BE1-42A9ED5B7412}" dt="2024-04-30T14:38:53.131" v="1521" actId="20577"/>
          <ac:spMkLst>
            <pc:docMk/>
            <pc:sldMk cId="3805624801" sldId="2904"/>
            <ac:spMk id="3" creationId="{780A686C-28FB-B522-FC8D-672EB26AB352}"/>
          </ac:spMkLst>
        </pc:spChg>
        <pc:picChg chg="add del mod">
          <ac:chgData name="Ralph Renger" userId="743d8cccdf3c2307" providerId="LiveId" clId="{59EC141B-B81C-463D-9BE1-42A9ED5B7412}" dt="2024-04-29T23:25:53.083" v="262" actId="478"/>
          <ac:picMkLst>
            <pc:docMk/>
            <pc:sldMk cId="3805624801" sldId="2904"/>
            <ac:picMk id="2" creationId="{17A6A1E9-981C-5C47-E688-2B5472DDD738}"/>
          </ac:picMkLst>
        </pc:picChg>
        <pc:picChg chg="add mod">
          <ac:chgData name="Ralph Renger" userId="743d8cccdf3c2307" providerId="LiveId" clId="{59EC141B-B81C-463D-9BE1-42A9ED5B7412}" dt="2024-04-29T23:26:44.620" v="274" actId="1076"/>
          <ac:picMkLst>
            <pc:docMk/>
            <pc:sldMk cId="3805624801" sldId="2904"/>
            <ac:picMk id="4" creationId="{8EE15B88-CB36-63E4-316D-D52A16667FC0}"/>
          </ac:picMkLst>
        </pc:picChg>
      </pc:sldChg>
      <pc:sldChg chg="delSp mod">
        <pc:chgData name="Ralph Renger" userId="743d8cccdf3c2307" providerId="LiveId" clId="{59EC141B-B81C-463D-9BE1-42A9ED5B7412}" dt="2024-04-29T23:58:32.701" v="1408" actId="478"/>
        <pc:sldMkLst>
          <pc:docMk/>
          <pc:sldMk cId="2184372176" sldId="2918"/>
        </pc:sldMkLst>
        <pc:spChg chg="del">
          <ac:chgData name="Ralph Renger" userId="743d8cccdf3c2307" providerId="LiveId" clId="{59EC141B-B81C-463D-9BE1-42A9ED5B7412}" dt="2024-04-29T23:58:32.701" v="1408" actId="478"/>
          <ac:spMkLst>
            <pc:docMk/>
            <pc:sldMk cId="2184372176" sldId="2918"/>
            <ac:spMk id="4" creationId="{AAB9CD8B-C134-78C0-0C0F-59368F3655EE}"/>
          </ac:spMkLst>
        </pc:spChg>
      </pc:sldChg>
      <pc:sldChg chg="modSp mod">
        <pc:chgData name="Ralph Renger" userId="743d8cccdf3c2307" providerId="LiveId" clId="{59EC141B-B81C-463D-9BE1-42A9ED5B7412}" dt="2024-04-30T19:45:36.645" v="3028" actId="208"/>
        <pc:sldMkLst>
          <pc:docMk/>
          <pc:sldMk cId="1182276773" sldId="2941"/>
        </pc:sldMkLst>
        <pc:cxnChg chg="mod">
          <ac:chgData name="Ralph Renger" userId="743d8cccdf3c2307" providerId="LiveId" clId="{59EC141B-B81C-463D-9BE1-42A9ED5B7412}" dt="2024-04-30T19:45:36.645" v="3028" actId="208"/>
          <ac:cxnSpMkLst>
            <pc:docMk/>
            <pc:sldMk cId="1182276773" sldId="2941"/>
            <ac:cxnSpMk id="29" creationId="{C14B0C74-4733-4D55-AFF0-1625BBE718A9}"/>
          </ac:cxnSpMkLst>
        </pc:cxnChg>
      </pc:sldChg>
      <pc:sldChg chg="modSp mod">
        <pc:chgData name="Ralph Renger" userId="743d8cccdf3c2307" providerId="LiveId" clId="{59EC141B-B81C-463D-9BE1-42A9ED5B7412}" dt="2024-04-30T19:46:05.421" v="3030" actId="208"/>
        <pc:sldMkLst>
          <pc:docMk/>
          <pc:sldMk cId="2636642811" sldId="2942"/>
        </pc:sldMkLst>
        <pc:cxnChg chg="mod">
          <ac:chgData name="Ralph Renger" userId="743d8cccdf3c2307" providerId="LiveId" clId="{59EC141B-B81C-463D-9BE1-42A9ED5B7412}" dt="2024-04-30T19:46:05.421" v="3030" actId="208"/>
          <ac:cxnSpMkLst>
            <pc:docMk/>
            <pc:sldMk cId="2636642811" sldId="2942"/>
            <ac:cxnSpMk id="29" creationId="{C14B0C74-4733-4D55-AFF0-1625BBE718A9}"/>
          </ac:cxnSpMkLst>
        </pc:cxnChg>
      </pc:sldChg>
      <pc:sldChg chg="modSp mod">
        <pc:chgData name="Ralph Renger" userId="743d8cccdf3c2307" providerId="LiveId" clId="{59EC141B-B81C-463D-9BE1-42A9ED5B7412}" dt="2024-04-30T19:45:55.745" v="3029" actId="208"/>
        <pc:sldMkLst>
          <pc:docMk/>
          <pc:sldMk cId="2345457315" sldId="2944"/>
        </pc:sldMkLst>
        <pc:cxnChg chg="mod">
          <ac:chgData name="Ralph Renger" userId="743d8cccdf3c2307" providerId="LiveId" clId="{59EC141B-B81C-463D-9BE1-42A9ED5B7412}" dt="2024-04-30T19:45:55.745" v="3029" actId="208"/>
          <ac:cxnSpMkLst>
            <pc:docMk/>
            <pc:sldMk cId="2345457315" sldId="2944"/>
            <ac:cxnSpMk id="29" creationId="{C14B0C74-4733-4D55-AFF0-1625BBE718A9}"/>
          </ac:cxnSpMkLst>
        </pc:cxnChg>
      </pc:sldChg>
      <pc:sldChg chg="modSp mod modAnim">
        <pc:chgData name="Ralph Renger" userId="743d8cccdf3c2307" providerId="LiveId" clId="{59EC141B-B81C-463D-9BE1-42A9ED5B7412}" dt="2024-04-30T14:41:19.881" v="1577" actId="20577"/>
        <pc:sldMkLst>
          <pc:docMk/>
          <pc:sldMk cId="3206846835" sldId="2958"/>
        </pc:sldMkLst>
        <pc:spChg chg="mod">
          <ac:chgData name="Ralph Renger" userId="743d8cccdf3c2307" providerId="LiveId" clId="{59EC141B-B81C-463D-9BE1-42A9ED5B7412}" dt="2024-04-30T14:41:19.881" v="1577" actId="20577"/>
          <ac:spMkLst>
            <pc:docMk/>
            <pc:sldMk cId="3206846835" sldId="2958"/>
            <ac:spMk id="4" creationId="{3D49C5EE-C66C-F833-A907-6A9F4681DE6D}"/>
          </ac:spMkLst>
        </pc:spChg>
      </pc:sldChg>
      <pc:sldChg chg="modAnim">
        <pc:chgData name="Ralph Renger" userId="743d8cccdf3c2307" providerId="LiveId" clId="{59EC141B-B81C-463D-9BE1-42A9ED5B7412}" dt="2024-04-29T23:56:13.984" v="1400"/>
        <pc:sldMkLst>
          <pc:docMk/>
          <pc:sldMk cId="3396919496" sldId="3001"/>
        </pc:sldMkLst>
      </pc:sldChg>
      <pc:sldChg chg="add del">
        <pc:chgData name="Ralph Renger" userId="743d8cccdf3c2307" providerId="LiveId" clId="{59EC141B-B81C-463D-9BE1-42A9ED5B7412}" dt="2024-04-29T23:06:52.888" v="6" actId="47"/>
        <pc:sldMkLst>
          <pc:docMk/>
          <pc:sldMk cId="2660419297" sldId="3007"/>
        </pc:sldMkLst>
      </pc:sldChg>
      <pc:sldChg chg="modSp">
        <pc:chgData name="Ralph Renger" userId="743d8cccdf3c2307" providerId="LiveId" clId="{59EC141B-B81C-463D-9BE1-42A9ED5B7412}" dt="2024-04-30T14:36:54.288" v="1496" actId="20577"/>
        <pc:sldMkLst>
          <pc:docMk/>
          <pc:sldMk cId="922386358" sldId="3009"/>
        </pc:sldMkLst>
        <pc:spChg chg="mod">
          <ac:chgData name="Ralph Renger" userId="743d8cccdf3c2307" providerId="LiveId" clId="{59EC141B-B81C-463D-9BE1-42A9ED5B7412}" dt="2024-04-30T14:36:54.288" v="1496" actId="20577"/>
          <ac:spMkLst>
            <pc:docMk/>
            <pc:sldMk cId="922386358" sldId="3009"/>
            <ac:spMk id="3" creationId="{B7AFFD1D-8017-B60B-55C8-D148F9257C04}"/>
          </ac:spMkLst>
        </pc:spChg>
      </pc:sldChg>
      <pc:sldChg chg="ord">
        <pc:chgData name="Ralph Renger" userId="743d8cccdf3c2307" providerId="LiveId" clId="{59EC141B-B81C-463D-9BE1-42A9ED5B7412}" dt="2024-04-29T23:57:00.183" v="1402"/>
        <pc:sldMkLst>
          <pc:docMk/>
          <pc:sldMk cId="203456320" sldId="3031"/>
        </pc:sldMkLst>
      </pc:sldChg>
      <pc:sldChg chg="delSp add del modAnim">
        <pc:chgData name="Ralph Renger" userId="743d8cccdf3c2307" providerId="LiveId" clId="{59EC141B-B81C-463D-9BE1-42A9ED5B7412}" dt="2024-04-30T14:48:22.914" v="1638" actId="47"/>
        <pc:sldMkLst>
          <pc:docMk/>
          <pc:sldMk cId="1012384578" sldId="3032"/>
        </pc:sldMkLst>
        <pc:spChg chg="del">
          <ac:chgData name="Ralph Renger" userId="743d8cccdf3c2307" providerId="LiveId" clId="{59EC141B-B81C-463D-9BE1-42A9ED5B7412}" dt="2024-04-30T14:46:53.634" v="1588" actId="21"/>
          <ac:spMkLst>
            <pc:docMk/>
            <pc:sldMk cId="1012384578" sldId="3032"/>
            <ac:spMk id="9" creationId="{B5E8E2CC-C6BB-2D32-37F9-3470B2921553}"/>
          </ac:spMkLst>
        </pc:spChg>
        <pc:picChg chg="del">
          <ac:chgData name="Ralph Renger" userId="743d8cccdf3c2307" providerId="LiveId" clId="{59EC141B-B81C-463D-9BE1-42A9ED5B7412}" dt="2024-04-30T14:46:53.634" v="1588" actId="21"/>
          <ac:picMkLst>
            <pc:docMk/>
            <pc:sldMk cId="1012384578" sldId="3032"/>
            <ac:picMk id="7174" creationId="{5D172C79-D906-8712-0D1E-D147ECED39EF}"/>
          </ac:picMkLst>
        </pc:picChg>
      </pc:sldChg>
      <pc:sldChg chg="del">
        <pc:chgData name="Ralph Renger" userId="743d8cccdf3c2307" providerId="LiveId" clId="{59EC141B-B81C-463D-9BE1-42A9ED5B7412}" dt="2024-04-30T14:46:13.880" v="1586" actId="2696"/>
        <pc:sldMkLst>
          <pc:docMk/>
          <pc:sldMk cId="3182148801" sldId="3032"/>
        </pc:sldMkLst>
      </pc:sldChg>
      <pc:sldChg chg="addSp delSp modSp modAnim">
        <pc:chgData name="Ralph Renger" userId="743d8cccdf3c2307" providerId="LiveId" clId="{59EC141B-B81C-463D-9BE1-42A9ED5B7412}" dt="2024-04-29T23:18:28.024" v="212"/>
        <pc:sldMkLst>
          <pc:docMk/>
          <pc:sldMk cId="1192836587" sldId="3034"/>
        </pc:sldMkLst>
        <pc:picChg chg="add mod">
          <ac:chgData name="Ralph Renger" userId="743d8cccdf3c2307" providerId="LiveId" clId="{59EC141B-B81C-463D-9BE1-42A9ED5B7412}" dt="2024-04-29T23:15:12.583" v="183" actId="1076"/>
          <ac:picMkLst>
            <pc:docMk/>
            <pc:sldMk cId="1192836587" sldId="3034"/>
            <ac:picMk id="2" creationId="{A5DF872E-FEB7-522C-03CF-314A2D3E5CF0}"/>
          </ac:picMkLst>
        </pc:picChg>
        <pc:picChg chg="del">
          <ac:chgData name="Ralph Renger" userId="743d8cccdf3c2307" providerId="LiveId" clId="{59EC141B-B81C-463D-9BE1-42A9ED5B7412}" dt="2024-04-29T23:12:12.415" v="177" actId="478"/>
          <ac:picMkLst>
            <pc:docMk/>
            <pc:sldMk cId="1192836587" sldId="3034"/>
            <ac:picMk id="3074" creationId="{F5A9C68D-E456-E221-E4EA-72CBA1F26932}"/>
          </ac:picMkLst>
        </pc:picChg>
      </pc:sldChg>
      <pc:sldChg chg="addSp delSp modSp mod modAnim">
        <pc:chgData name="Ralph Renger" userId="743d8cccdf3c2307" providerId="LiveId" clId="{59EC141B-B81C-463D-9BE1-42A9ED5B7412}" dt="2024-04-30T14:44:52.959" v="1585"/>
        <pc:sldMkLst>
          <pc:docMk/>
          <pc:sldMk cId="557615618" sldId="3056"/>
        </pc:sldMkLst>
        <pc:spChg chg="mod">
          <ac:chgData name="Ralph Renger" userId="743d8cccdf3c2307" providerId="LiveId" clId="{59EC141B-B81C-463D-9BE1-42A9ED5B7412}" dt="2024-04-29T23:37:52.686" v="532" actId="20577"/>
          <ac:spMkLst>
            <pc:docMk/>
            <pc:sldMk cId="557615618" sldId="3056"/>
            <ac:spMk id="3" creationId="{D312AE31-39CB-02DA-5FA2-7C5433DF9F31}"/>
          </ac:spMkLst>
        </pc:spChg>
        <pc:spChg chg="add mod">
          <ac:chgData name="Ralph Renger" userId="743d8cccdf3c2307" providerId="LiveId" clId="{59EC141B-B81C-463D-9BE1-42A9ED5B7412}" dt="2024-04-30T14:44:30.647" v="1581" actId="1076"/>
          <ac:spMkLst>
            <pc:docMk/>
            <pc:sldMk cId="557615618" sldId="3056"/>
            <ac:spMk id="6" creationId="{C4E066ED-8621-8882-F038-CF16E4C92D02}"/>
          </ac:spMkLst>
        </pc:spChg>
        <pc:spChg chg="add mod">
          <ac:chgData name="Ralph Renger" userId="743d8cccdf3c2307" providerId="LiveId" clId="{59EC141B-B81C-463D-9BE1-42A9ED5B7412}" dt="2024-04-30T14:44:30.647" v="1581" actId="1076"/>
          <ac:spMkLst>
            <pc:docMk/>
            <pc:sldMk cId="557615618" sldId="3056"/>
            <ac:spMk id="7" creationId="{7E6E0824-6906-8E60-620F-9B285FB3F343}"/>
          </ac:spMkLst>
        </pc:spChg>
        <pc:picChg chg="del">
          <ac:chgData name="Ralph Renger" userId="743d8cccdf3c2307" providerId="LiveId" clId="{59EC141B-B81C-463D-9BE1-42A9ED5B7412}" dt="2024-04-30T14:44:15.541" v="1580" actId="478"/>
          <ac:picMkLst>
            <pc:docMk/>
            <pc:sldMk cId="557615618" sldId="3056"/>
            <ac:picMk id="4" creationId="{F1114F6B-7A54-6CE0-1FF4-D7554EC43606}"/>
          </ac:picMkLst>
        </pc:picChg>
        <pc:picChg chg="add mod">
          <ac:chgData name="Ralph Renger" userId="743d8cccdf3c2307" providerId="LiveId" clId="{59EC141B-B81C-463D-9BE1-42A9ED5B7412}" dt="2024-04-30T14:44:30.647" v="1581" actId="1076"/>
          <ac:picMkLst>
            <pc:docMk/>
            <pc:sldMk cId="557615618" sldId="3056"/>
            <ac:picMk id="5" creationId="{A16B448C-D3DF-7C95-6A9B-7EA54D35E152}"/>
          </ac:picMkLst>
        </pc:picChg>
      </pc:sldChg>
      <pc:sldChg chg="modSp mod ord modAnim modNotesTx">
        <pc:chgData name="Ralph Renger" userId="743d8cccdf3c2307" providerId="LiveId" clId="{59EC141B-B81C-463D-9BE1-42A9ED5B7412}" dt="2024-04-29T23:40:43.678" v="537"/>
        <pc:sldMkLst>
          <pc:docMk/>
          <pc:sldMk cId="2020657814" sldId="3059"/>
        </pc:sldMkLst>
        <pc:spChg chg="mod">
          <ac:chgData name="Ralph Renger" userId="743d8cccdf3c2307" providerId="LiveId" clId="{59EC141B-B81C-463D-9BE1-42A9ED5B7412}" dt="2024-04-29T23:34:42.226" v="376" actId="20577"/>
          <ac:spMkLst>
            <pc:docMk/>
            <pc:sldMk cId="2020657814" sldId="3059"/>
            <ac:spMk id="2" creationId="{09F354EC-E63F-2C7A-CE4B-30DDF40D5FE4}"/>
          </ac:spMkLst>
        </pc:spChg>
        <pc:spChg chg="mod">
          <ac:chgData name="Ralph Renger" userId="743d8cccdf3c2307" providerId="LiveId" clId="{59EC141B-B81C-463D-9BE1-42A9ED5B7412}" dt="2024-04-29T23:09:47.755" v="167" actId="1076"/>
          <ac:spMkLst>
            <pc:docMk/>
            <pc:sldMk cId="2020657814" sldId="3059"/>
            <ac:spMk id="18" creationId="{2FF9DB57-E0C4-076C-A302-B087C4507A62}"/>
          </ac:spMkLst>
        </pc:spChg>
        <pc:spChg chg="mod">
          <ac:chgData name="Ralph Renger" userId="743d8cccdf3c2307" providerId="LiveId" clId="{59EC141B-B81C-463D-9BE1-42A9ED5B7412}" dt="2024-04-29T23:09:40.562" v="165" actId="14100"/>
          <ac:spMkLst>
            <pc:docMk/>
            <pc:sldMk cId="2020657814" sldId="3059"/>
            <ac:spMk id="19" creationId="{E5959D8F-BB04-192B-AB64-857EA7E4251C}"/>
          </ac:spMkLst>
        </pc:spChg>
        <pc:spChg chg="mod">
          <ac:chgData name="Ralph Renger" userId="743d8cccdf3c2307" providerId="LiveId" clId="{59EC141B-B81C-463D-9BE1-42A9ED5B7412}" dt="2024-04-29T23:09:44.163" v="166" actId="1076"/>
          <ac:spMkLst>
            <pc:docMk/>
            <pc:sldMk cId="2020657814" sldId="3059"/>
            <ac:spMk id="20" creationId="{60132234-B23D-D48E-B225-E148820C07DB}"/>
          </ac:spMkLst>
        </pc:spChg>
        <pc:cxnChg chg="mod">
          <ac:chgData name="Ralph Renger" userId="743d8cccdf3c2307" providerId="LiveId" clId="{59EC141B-B81C-463D-9BE1-42A9ED5B7412}" dt="2024-04-29T23:34:42.061" v="375" actId="20577"/>
          <ac:cxnSpMkLst>
            <pc:docMk/>
            <pc:sldMk cId="2020657814" sldId="3059"/>
            <ac:cxnSpMk id="6" creationId="{5EF7A7CD-EF90-3565-E72D-49BF80C400CD}"/>
          </ac:cxnSpMkLst>
        </pc:cxnChg>
        <pc:cxnChg chg="mod">
          <ac:chgData name="Ralph Renger" userId="743d8cccdf3c2307" providerId="LiveId" clId="{59EC141B-B81C-463D-9BE1-42A9ED5B7412}" dt="2024-04-29T23:09:47.755" v="167" actId="1076"/>
          <ac:cxnSpMkLst>
            <pc:docMk/>
            <pc:sldMk cId="2020657814" sldId="3059"/>
            <ac:cxnSpMk id="21" creationId="{0F6DE2B8-1E35-D3A3-DC6E-D6979C4B229A}"/>
          </ac:cxnSpMkLst>
        </pc:cxnChg>
        <pc:cxnChg chg="mod">
          <ac:chgData name="Ralph Renger" userId="743d8cccdf3c2307" providerId="LiveId" clId="{59EC141B-B81C-463D-9BE1-42A9ED5B7412}" dt="2024-04-29T23:09:44.163" v="166" actId="1076"/>
          <ac:cxnSpMkLst>
            <pc:docMk/>
            <pc:sldMk cId="2020657814" sldId="3059"/>
            <ac:cxnSpMk id="22" creationId="{E45ABC8C-3BB5-7854-390C-50E9EC589D77}"/>
          </ac:cxnSpMkLst>
        </pc:cxnChg>
      </pc:sldChg>
      <pc:sldChg chg="addSp delSp modSp mod delAnim modAnim">
        <pc:chgData name="Ralph Renger" userId="743d8cccdf3c2307" providerId="LiveId" clId="{59EC141B-B81C-463D-9BE1-42A9ED5B7412}" dt="2024-04-30T19:23:35.306" v="3019" actId="20577"/>
        <pc:sldMkLst>
          <pc:docMk/>
          <pc:sldMk cId="1796855181" sldId="3068"/>
        </pc:sldMkLst>
        <pc:spChg chg="mod">
          <ac:chgData name="Ralph Renger" userId="743d8cccdf3c2307" providerId="LiveId" clId="{59EC141B-B81C-463D-9BE1-42A9ED5B7412}" dt="2024-04-30T19:07:35.102" v="2847" actId="1076"/>
          <ac:spMkLst>
            <pc:docMk/>
            <pc:sldMk cId="1796855181" sldId="3068"/>
            <ac:spMk id="2" creationId="{073C7F42-4D7E-1AED-E33F-023A0C93412A}"/>
          </ac:spMkLst>
        </pc:spChg>
        <pc:spChg chg="mod">
          <ac:chgData name="Ralph Renger" userId="743d8cccdf3c2307" providerId="LiveId" clId="{59EC141B-B81C-463D-9BE1-42A9ED5B7412}" dt="2024-04-30T19:23:35.306" v="3019" actId="20577"/>
          <ac:spMkLst>
            <pc:docMk/>
            <pc:sldMk cId="1796855181" sldId="3068"/>
            <ac:spMk id="3" creationId="{52DEF620-FAED-1046-5B43-4D81B525CFDA}"/>
          </ac:spMkLst>
        </pc:spChg>
        <pc:picChg chg="mod">
          <ac:chgData name="Ralph Renger" userId="743d8cccdf3c2307" providerId="LiveId" clId="{59EC141B-B81C-463D-9BE1-42A9ED5B7412}" dt="2024-04-30T19:09:33.183" v="2875" actId="14100"/>
          <ac:picMkLst>
            <pc:docMk/>
            <pc:sldMk cId="1796855181" sldId="3068"/>
            <ac:picMk id="12" creationId="{560A1CA4-38FA-741B-8C7F-FA45A1B73EEC}"/>
          </ac:picMkLst>
        </pc:picChg>
        <pc:cxnChg chg="add mod">
          <ac:chgData name="Ralph Renger" userId="743d8cccdf3c2307" providerId="LiveId" clId="{59EC141B-B81C-463D-9BE1-42A9ED5B7412}" dt="2024-04-30T19:07:28.707" v="2846" actId="14100"/>
          <ac:cxnSpMkLst>
            <pc:docMk/>
            <pc:sldMk cId="1796855181" sldId="3068"/>
            <ac:cxnSpMk id="4" creationId="{458591B8-4F3C-56F4-6429-6EFF708873D8}"/>
          </ac:cxnSpMkLst>
        </pc:cxnChg>
        <pc:cxnChg chg="add mod">
          <ac:chgData name="Ralph Renger" userId="743d8cccdf3c2307" providerId="LiveId" clId="{59EC141B-B81C-463D-9BE1-42A9ED5B7412}" dt="2024-04-30T19:07:17.536" v="2843" actId="1076"/>
          <ac:cxnSpMkLst>
            <pc:docMk/>
            <pc:sldMk cId="1796855181" sldId="3068"/>
            <ac:cxnSpMk id="5" creationId="{4734C5EB-4B4A-E173-1A7E-8381D01CB341}"/>
          </ac:cxnSpMkLst>
        </pc:cxnChg>
        <pc:cxnChg chg="add mod">
          <ac:chgData name="Ralph Renger" userId="743d8cccdf3c2307" providerId="LiveId" clId="{59EC141B-B81C-463D-9BE1-42A9ED5B7412}" dt="2024-04-30T19:07:17.536" v="2843" actId="1076"/>
          <ac:cxnSpMkLst>
            <pc:docMk/>
            <pc:sldMk cId="1796855181" sldId="3068"/>
            <ac:cxnSpMk id="6" creationId="{1374FC4E-016D-74A7-3C39-FE223FE741C3}"/>
          </ac:cxnSpMkLst>
        </pc:cxnChg>
        <pc:cxnChg chg="add mod">
          <ac:chgData name="Ralph Renger" userId="743d8cccdf3c2307" providerId="LiveId" clId="{59EC141B-B81C-463D-9BE1-42A9ED5B7412}" dt="2024-04-30T19:07:17.536" v="2843" actId="1076"/>
          <ac:cxnSpMkLst>
            <pc:docMk/>
            <pc:sldMk cId="1796855181" sldId="3068"/>
            <ac:cxnSpMk id="7" creationId="{BDAA73A6-670E-142D-93CF-B840A06CF1FC}"/>
          </ac:cxnSpMkLst>
        </pc:cxnChg>
        <pc:cxnChg chg="add del mod">
          <ac:chgData name="Ralph Renger" userId="743d8cccdf3c2307" providerId="LiveId" clId="{59EC141B-B81C-463D-9BE1-42A9ED5B7412}" dt="2024-04-30T19:08:42.725" v="2865" actId="478"/>
          <ac:cxnSpMkLst>
            <pc:docMk/>
            <pc:sldMk cId="1796855181" sldId="3068"/>
            <ac:cxnSpMk id="35" creationId="{0295DB0F-DE50-90EF-0379-64C9A98C8F19}"/>
          </ac:cxnSpMkLst>
        </pc:cxnChg>
        <pc:cxnChg chg="add mod">
          <ac:chgData name="Ralph Renger" userId="743d8cccdf3c2307" providerId="LiveId" clId="{59EC141B-B81C-463D-9BE1-42A9ED5B7412}" dt="2024-04-30T19:08:16.525" v="2856" actId="1076"/>
          <ac:cxnSpMkLst>
            <pc:docMk/>
            <pc:sldMk cId="1796855181" sldId="3068"/>
            <ac:cxnSpMk id="38" creationId="{D1EEA930-4FFB-3D1E-40CC-6B05836575B1}"/>
          </ac:cxnSpMkLst>
        </pc:cxnChg>
        <pc:cxnChg chg="add mod">
          <ac:chgData name="Ralph Renger" userId="743d8cccdf3c2307" providerId="LiveId" clId="{59EC141B-B81C-463D-9BE1-42A9ED5B7412}" dt="2024-04-30T19:08:23.959" v="2858" actId="1076"/>
          <ac:cxnSpMkLst>
            <pc:docMk/>
            <pc:sldMk cId="1796855181" sldId="3068"/>
            <ac:cxnSpMk id="40" creationId="{600CFC57-EC63-E374-C6FC-2531867C57D8}"/>
          </ac:cxnSpMkLst>
        </pc:cxnChg>
        <pc:cxnChg chg="add mod">
          <ac:chgData name="Ralph Renger" userId="743d8cccdf3c2307" providerId="LiveId" clId="{59EC141B-B81C-463D-9BE1-42A9ED5B7412}" dt="2024-04-30T19:08:28.425" v="2860" actId="1076"/>
          <ac:cxnSpMkLst>
            <pc:docMk/>
            <pc:sldMk cId="1796855181" sldId="3068"/>
            <ac:cxnSpMk id="41" creationId="{DFDA9886-8AF6-0391-1097-838C3BE08257}"/>
          </ac:cxnSpMkLst>
        </pc:cxnChg>
        <pc:cxnChg chg="add mod">
          <ac:chgData name="Ralph Renger" userId="743d8cccdf3c2307" providerId="LiveId" clId="{59EC141B-B81C-463D-9BE1-42A9ED5B7412}" dt="2024-04-30T19:08:32.795" v="2862" actId="1076"/>
          <ac:cxnSpMkLst>
            <pc:docMk/>
            <pc:sldMk cId="1796855181" sldId="3068"/>
            <ac:cxnSpMk id="42" creationId="{9046409D-9857-36C8-D5DC-4B266C257A02}"/>
          </ac:cxnSpMkLst>
        </pc:cxnChg>
        <pc:cxnChg chg="add mod">
          <ac:chgData name="Ralph Renger" userId="743d8cccdf3c2307" providerId="LiveId" clId="{59EC141B-B81C-463D-9BE1-42A9ED5B7412}" dt="2024-04-30T19:08:46.277" v="2866" actId="1076"/>
          <ac:cxnSpMkLst>
            <pc:docMk/>
            <pc:sldMk cId="1796855181" sldId="3068"/>
            <ac:cxnSpMk id="43" creationId="{66FC2B67-1872-4C02-581E-E5E806AED147}"/>
          </ac:cxnSpMkLst>
        </pc:cxnChg>
      </pc:sldChg>
      <pc:sldChg chg="modSp modAnim">
        <pc:chgData name="Ralph Renger" userId="743d8cccdf3c2307" providerId="LiveId" clId="{59EC141B-B81C-463D-9BE1-42A9ED5B7412}" dt="2024-04-29T23:30:22.917" v="314"/>
        <pc:sldMkLst>
          <pc:docMk/>
          <pc:sldMk cId="631570897" sldId="3077"/>
        </pc:sldMkLst>
        <pc:spChg chg="mod">
          <ac:chgData name="Ralph Renger" userId="743d8cccdf3c2307" providerId="LiveId" clId="{59EC141B-B81C-463D-9BE1-42A9ED5B7412}" dt="2024-04-29T23:29:44.668" v="310" actId="20577"/>
          <ac:spMkLst>
            <pc:docMk/>
            <pc:sldMk cId="631570897" sldId="3077"/>
            <ac:spMk id="5" creationId="{C7F555E6-D972-5E8E-EACA-C70B4693099B}"/>
          </ac:spMkLst>
        </pc:spChg>
        <pc:cxnChg chg="mod">
          <ac:chgData name="Ralph Renger" userId="743d8cccdf3c2307" providerId="LiveId" clId="{59EC141B-B81C-463D-9BE1-42A9ED5B7412}" dt="2024-04-29T23:29:44.450" v="309" actId="20577"/>
          <ac:cxnSpMkLst>
            <pc:docMk/>
            <pc:sldMk cId="631570897" sldId="3077"/>
            <ac:cxnSpMk id="8" creationId="{EB7445AC-8A70-9B3A-C5C2-875D53B12002}"/>
          </ac:cxnSpMkLst>
        </pc:cxnChg>
      </pc:sldChg>
      <pc:sldChg chg="modAnim">
        <pc:chgData name="Ralph Renger" userId="743d8cccdf3c2307" providerId="LiveId" clId="{59EC141B-B81C-463D-9BE1-42A9ED5B7412}" dt="2024-04-29T23:31:18.903" v="315"/>
        <pc:sldMkLst>
          <pc:docMk/>
          <pc:sldMk cId="2858641455" sldId="3081"/>
        </pc:sldMkLst>
      </pc:sldChg>
      <pc:sldChg chg="modSp mod ord modNotesTx">
        <pc:chgData name="Ralph Renger" userId="743d8cccdf3c2307" providerId="LiveId" clId="{59EC141B-B81C-463D-9BE1-42A9ED5B7412}" dt="2024-04-30T14:55:50.343" v="2316" actId="20577"/>
        <pc:sldMkLst>
          <pc:docMk/>
          <pc:sldMk cId="3624803170" sldId="3084"/>
        </pc:sldMkLst>
        <pc:spChg chg="mod">
          <ac:chgData name="Ralph Renger" userId="743d8cccdf3c2307" providerId="LiveId" clId="{59EC141B-B81C-463D-9BE1-42A9ED5B7412}" dt="2024-04-30T14:55:50.343" v="2316" actId="20577"/>
          <ac:spMkLst>
            <pc:docMk/>
            <pc:sldMk cId="3624803170" sldId="3084"/>
            <ac:spMk id="3" creationId="{1A1FD2FA-9D94-307D-7340-902B479BC2A8}"/>
          </ac:spMkLst>
        </pc:spChg>
      </pc:sldChg>
      <pc:sldChg chg="addSp modSp mod modNotesTx">
        <pc:chgData name="Ralph Renger" userId="743d8cccdf3c2307" providerId="LiveId" clId="{59EC141B-B81C-463D-9BE1-42A9ED5B7412}" dt="2024-04-30T15:02:34.363" v="2663" actId="20577"/>
        <pc:sldMkLst>
          <pc:docMk/>
          <pc:sldMk cId="1839412623" sldId="3085"/>
        </pc:sldMkLst>
        <pc:spChg chg="mod">
          <ac:chgData name="Ralph Renger" userId="743d8cccdf3c2307" providerId="LiveId" clId="{59EC141B-B81C-463D-9BE1-42A9ED5B7412}" dt="2024-04-30T15:00:22.204" v="2356" actId="20577"/>
          <ac:spMkLst>
            <pc:docMk/>
            <pc:sldMk cId="1839412623" sldId="3085"/>
            <ac:spMk id="2" creationId="{32C6E037-EB02-CA22-D5FB-C0E2287B4F6F}"/>
          </ac:spMkLst>
        </pc:spChg>
        <pc:spChg chg="mod">
          <ac:chgData name="Ralph Renger" userId="743d8cccdf3c2307" providerId="LiveId" clId="{59EC141B-B81C-463D-9BE1-42A9ED5B7412}" dt="2024-04-30T15:01:41.718" v="2513" actId="20577"/>
          <ac:spMkLst>
            <pc:docMk/>
            <pc:sldMk cId="1839412623" sldId="3085"/>
            <ac:spMk id="3" creationId="{1A1FD2FA-9D94-307D-7340-902B479BC2A8}"/>
          </ac:spMkLst>
        </pc:spChg>
        <pc:picChg chg="add mod">
          <ac:chgData name="Ralph Renger" userId="743d8cccdf3c2307" providerId="LiveId" clId="{59EC141B-B81C-463D-9BE1-42A9ED5B7412}" dt="2024-04-29T23:54:27.347" v="1383"/>
          <ac:picMkLst>
            <pc:docMk/>
            <pc:sldMk cId="1839412623" sldId="3085"/>
            <ac:picMk id="4" creationId="{F9B3286B-5C8A-2092-E070-A5EC1D08D76E}"/>
          </ac:picMkLst>
        </pc:picChg>
      </pc:sldChg>
      <pc:sldChg chg="add del">
        <pc:chgData name="Ralph Renger" userId="743d8cccdf3c2307" providerId="LiveId" clId="{59EC141B-B81C-463D-9BE1-42A9ED5B7412}" dt="2024-04-29T23:06:52.888" v="6" actId="47"/>
        <pc:sldMkLst>
          <pc:docMk/>
          <pc:sldMk cId="1767490469" sldId="3089"/>
        </pc:sldMkLst>
      </pc:sldChg>
      <pc:sldChg chg="del">
        <pc:chgData name="Ralph Renger" userId="743d8cccdf3c2307" providerId="LiveId" clId="{59EC141B-B81C-463D-9BE1-42A9ED5B7412}" dt="2024-04-30T19:10:00.968" v="2894" actId="47"/>
        <pc:sldMkLst>
          <pc:docMk/>
          <pc:sldMk cId="729461186" sldId="3096"/>
        </pc:sldMkLst>
      </pc:sldChg>
      <pc:sldChg chg="modSp">
        <pc:chgData name="Ralph Renger" userId="743d8cccdf3c2307" providerId="LiveId" clId="{59EC141B-B81C-463D-9BE1-42A9ED5B7412}" dt="2024-04-30T14:31:03.230" v="1468" actId="20577"/>
        <pc:sldMkLst>
          <pc:docMk/>
          <pc:sldMk cId="384648044" sldId="3098"/>
        </pc:sldMkLst>
        <pc:spChg chg="mod">
          <ac:chgData name="Ralph Renger" userId="743d8cccdf3c2307" providerId="LiveId" clId="{59EC141B-B81C-463D-9BE1-42A9ED5B7412}" dt="2024-04-30T14:30:44.560" v="1454" actId="20577"/>
          <ac:spMkLst>
            <pc:docMk/>
            <pc:sldMk cId="384648044" sldId="3098"/>
            <ac:spMk id="2" creationId="{1DE62198-2792-84EF-DEB4-47D77EB9BA15}"/>
          </ac:spMkLst>
        </pc:spChg>
        <pc:spChg chg="mod">
          <ac:chgData name="Ralph Renger" userId="743d8cccdf3c2307" providerId="LiveId" clId="{59EC141B-B81C-463D-9BE1-42A9ED5B7412}" dt="2024-04-30T14:31:03.230" v="1468" actId="20577"/>
          <ac:spMkLst>
            <pc:docMk/>
            <pc:sldMk cId="384648044" sldId="3098"/>
            <ac:spMk id="12" creationId="{1545036A-3C44-E0FE-0995-E5D7C11F1BA2}"/>
          </ac:spMkLst>
        </pc:spChg>
      </pc:sldChg>
      <pc:sldChg chg="modSp">
        <pc:chgData name="Ralph Renger" userId="743d8cccdf3c2307" providerId="LiveId" clId="{59EC141B-B81C-463D-9BE1-42A9ED5B7412}" dt="2024-04-30T15:24:03.028" v="2734" actId="20577"/>
        <pc:sldMkLst>
          <pc:docMk/>
          <pc:sldMk cId="4118511393" sldId="3100"/>
        </pc:sldMkLst>
        <pc:spChg chg="mod">
          <ac:chgData name="Ralph Renger" userId="743d8cccdf3c2307" providerId="LiveId" clId="{59EC141B-B81C-463D-9BE1-42A9ED5B7412}" dt="2024-04-30T15:24:03.028" v="2734" actId="20577"/>
          <ac:spMkLst>
            <pc:docMk/>
            <pc:sldMk cId="4118511393" sldId="3100"/>
            <ac:spMk id="3" creationId="{091AF8D1-523D-D6F2-3B76-9ACE4690F4A4}"/>
          </ac:spMkLst>
        </pc:spChg>
      </pc:sldChg>
      <pc:sldChg chg="add del">
        <pc:chgData name="Ralph Renger" userId="743d8cccdf3c2307" providerId="LiveId" clId="{59EC141B-B81C-463D-9BE1-42A9ED5B7412}" dt="2024-04-29T23:28:44.687" v="276" actId="47"/>
        <pc:sldMkLst>
          <pc:docMk/>
          <pc:sldMk cId="2453665431" sldId="3101"/>
        </pc:sldMkLst>
      </pc:sldChg>
      <pc:sldChg chg="del">
        <pc:chgData name="Ralph Renger" userId="743d8cccdf3c2307" providerId="LiveId" clId="{59EC141B-B81C-463D-9BE1-42A9ED5B7412}" dt="2024-04-29T23:58:41.429" v="1409" actId="47"/>
        <pc:sldMkLst>
          <pc:docMk/>
          <pc:sldMk cId="3993120626" sldId="3109"/>
        </pc:sldMkLst>
      </pc:sldChg>
      <pc:sldChg chg="del">
        <pc:chgData name="Ralph Renger" userId="743d8cccdf3c2307" providerId="LiveId" clId="{59EC141B-B81C-463D-9BE1-42A9ED5B7412}" dt="2024-04-30T14:59:24.664" v="2352" actId="2696"/>
        <pc:sldMkLst>
          <pc:docMk/>
          <pc:sldMk cId="3684772322" sldId="3110"/>
        </pc:sldMkLst>
      </pc:sldChg>
      <pc:sldChg chg="add">
        <pc:chgData name="Ralph Renger" userId="743d8cccdf3c2307" providerId="LiveId" clId="{59EC141B-B81C-463D-9BE1-42A9ED5B7412}" dt="2024-04-30T14:59:32.140" v="2353"/>
        <pc:sldMkLst>
          <pc:docMk/>
          <pc:sldMk cId="4222715908" sldId="3110"/>
        </pc:sldMkLst>
      </pc:sldChg>
      <pc:sldChg chg="modSp">
        <pc:chgData name="Ralph Renger" userId="743d8cccdf3c2307" providerId="LiveId" clId="{59EC141B-B81C-463D-9BE1-42A9ED5B7412}" dt="2024-04-30T14:58:19.982" v="2351" actId="20577"/>
        <pc:sldMkLst>
          <pc:docMk/>
          <pc:sldMk cId="4285677895" sldId="3111"/>
        </pc:sldMkLst>
        <pc:spChg chg="mod">
          <ac:chgData name="Ralph Renger" userId="743d8cccdf3c2307" providerId="LiveId" clId="{59EC141B-B81C-463D-9BE1-42A9ED5B7412}" dt="2024-04-30T14:58:19.982" v="2351" actId="20577"/>
          <ac:spMkLst>
            <pc:docMk/>
            <pc:sldMk cId="4285677895" sldId="3111"/>
            <ac:spMk id="3" creationId="{F48526C4-45FD-4298-AADD-B35CDB8A405D}"/>
          </ac:spMkLst>
        </pc:spChg>
      </pc:sldChg>
      <pc:sldChg chg="modSp mod">
        <pc:chgData name="Ralph Renger" userId="743d8cccdf3c2307" providerId="LiveId" clId="{59EC141B-B81C-463D-9BE1-42A9ED5B7412}" dt="2024-04-29T23:49:09.815" v="1254" actId="255"/>
        <pc:sldMkLst>
          <pc:docMk/>
          <pc:sldMk cId="4223205887" sldId="3114"/>
        </pc:sldMkLst>
        <pc:spChg chg="mod">
          <ac:chgData name="Ralph Renger" userId="743d8cccdf3c2307" providerId="LiveId" clId="{59EC141B-B81C-463D-9BE1-42A9ED5B7412}" dt="2024-04-29T23:49:09.815" v="1254" actId="255"/>
          <ac:spMkLst>
            <pc:docMk/>
            <pc:sldMk cId="4223205887" sldId="3114"/>
            <ac:spMk id="2" creationId="{3F4E3C77-4A8A-9F31-1118-403CD27BDF06}"/>
          </ac:spMkLst>
        </pc:spChg>
      </pc:sldChg>
      <pc:sldChg chg="modSp mod">
        <pc:chgData name="Ralph Renger" userId="743d8cccdf3c2307" providerId="LiveId" clId="{59EC141B-B81C-463D-9BE1-42A9ED5B7412}" dt="2024-04-30T14:54:57.176" v="2229" actId="20577"/>
        <pc:sldMkLst>
          <pc:docMk/>
          <pc:sldMk cId="3879088741" sldId="3117"/>
        </pc:sldMkLst>
        <pc:spChg chg="mod">
          <ac:chgData name="Ralph Renger" userId="743d8cccdf3c2307" providerId="LiveId" clId="{59EC141B-B81C-463D-9BE1-42A9ED5B7412}" dt="2024-04-30T14:54:57.176" v="2229" actId="20577"/>
          <ac:spMkLst>
            <pc:docMk/>
            <pc:sldMk cId="3879088741" sldId="3117"/>
            <ac:spMk id="3" creationId="{78B73DBD-918B-AB12-0103-A94CE2CFC9DA}"/>
          </ac:spMkLst>
        </pc:spChg>
      </pc:sldChg>
      <pc:sldChg chg="modSp mod">
        <pc:chgData name="Ralph Renger" userId="743d8cccdf3c2307" providerId="LiveId" clId="{59EC141B-B81C-463D-9BE1-42A9ED5B7412}" dt="2024-04-30T14:49:13.235" v="1657" actId="20577"/>
        <pc:sldMkLst>
          <pc:docMk/>
          <pc:sldMk cId="24034907" sldId="3118"/>
        </pc:sldMkLst>
        <pc:spChg chg="mod">
          <ac:chgData name="Ralph Renger" userId="743d8cccdf3c2307" providerId="LiveId" clId="{59EC141B-B81C-463D-9BE1-42A9ED5B7412}" dt="2024-04-30T14:49:13.235" v="1657" actId="20577"/>
          <ac:spMkLst>
            <pc:docMk/>
            <pc:sldMk cId="24034907" sldId="3118"/>
            <ac:spMk id="2" creationId="{A2F262BC-8CE2-614E-92FA-41F9DFFC6150}"/>
          </ac:spMkLst>
        </pc:spChg>
      </pc:sldChg>
      <pc:sldChg chg="addSp delSp modSp mod ord modAnim">
        <pc:chgData name="Ralph Renger" userId="743d8cccdf3c2307" providerId="LiveId" clId="{59EC141B-B81C-463D-9BE1-42A9ED5B7412}" dt="2024-04-30T14:47:55.672" v="1637" actId="20577"/>
        <pc:sldMkLst>
          <pc:docMk/>
          <pc:sldMk cId="2271688990" sldId="3119"/>
        </pc:sldMkLst>
        <pc:spChg chg="mod">
          <ac:chgData name="Ralph Renger" userId="743d8cccdf3c2307" providerId="LiveId" clId="{59EC141B-B81C-463D-9BE1-42A9ED5B7412}" dt="2024-04-30T14:47:55.672" v="1637" actId="20577"/>
          <ac:spMkLst>
            <pc:docMk/>
            <pc:sldMk cId="2271688990" sldId="3119"/>
            <ac:spMk id="3" creationId="{DC1FDF21-A48D-7B00-3C40-7B5EF1D83070}"/>
          </ac:spMkLst>
        </pc:spChg>
        <pc:spChg chg="add mod">
          <ac:chgData name="Ralph Renger" userId="743d8cccdf3c2307" providerId="LiveId" clId="{59EC141B-B81C-463D-9BE1-42A9ED5B7412}" dt="2024-04-30T14:47:24.625" v="1594" actId="1076"/>
          <ac:spMkLst>
            <pc:docMk/>
            <pc:sldMk cId="2271688990" sldId="3119"/>
            <ac:spMk id="9" creationId="{B5E8E2CC-C6BB-2D32-37F9-3470B2921553}"/>
          </ac:spMkLst>
        </pc:spChg>
        <pc:picChg chg="del">
          <ac:chgData name="Ralph Renger" userId="743d8cccdf3c2307" providerId="LiveId" clId="{59EC141B-B81C-463D-9BE1-42A9ED5B7412}" dt="2024-04-30T14:46:57.415" v="1589" actId="478"/>
          <ac:picMkLst>
            <pc:docMk/>
            <pc:sldMk cId="2271688990" sldId="3119"/>
            <ac:picMk id="2050" creationId="{EB8B7D72-A4EB-2AAC-5391-EEB49FC1EDFE}"/>
          </ac:picMkLst>
        </pc:picChg>
        <pc:picChg chg="add mod">
          <ac:chgData name="Ralph Renger" userId="743d8cccdf3c2307" providerId="LiveId" clId="{59EC141B-B81C-463D-9BE1-42A9ED5B7412}" dt="2024-04-30T14:47:12.894" v="1593" actId="1076"/>
          <ac:picMkLst>
            <pc:docMk/>
            <pc:sldMk cId="2271688990" sldId="3119"/>
            <ac:picMk id="7174" creationId="{5D172C79-D906-8712-0D1E-D147ECED39EF}"/>
          </ac:picMkLst>
        </pc:picChg>
      </pc:sldChg>
      <pc:sldChg chg="modSp add del mod">
        <pc:chgData name="Ralph Renger" userId="743d8cccdf3c2307" providerId="LiveId" clId="{59EC141B-B81C-463D-9BE1-42A9ED5B7412}" dt="2024-04-29T23:10:13.430" v="170" actId="47"/>
        <pc:sldMkLst>
          <pc:docMk/>
          <pc:sldMk cId="4139136986" sldId="3123"/>
        </pc:sldMkLst>
        <pc:spChg chg="mod">
          <ac:chgData name="Ralph Renger" userId="743d8cccdf3c2307" providerId="LiveId" clId="{59EC141B-B81C-463D-9BE1-42A9ED5B7412}" dt="2024-04-29T23:10:06.662" v="168" actId="21"/>
          <ac:spMkLst>
            <pc:docMk/>
            <pc:sldMk cId="4139136986" sldId="3123"/>
            <ac:spMk id="3" creationId="{0BEBABBA-328D-72AC-F332-7817A36B248A}"/>
          </ac:spMkLst>
        </pc:spChg>
      </pc:sldChg>
      <pc:sldChg chg="add del">
        <pc:chgData name="Ralph Renger" userId="743d8cccdf3c2307" providerId="LiveId" clId="{59EC141B-B81C-463D-9BE1-42A9ED5B7412}" dt="2024-04-29T23:06:52.888" v="6" actId="47"/>
        <pc:sldMkLst>
          <pc:docMk/>
          <pc:sldMk cId="1669830646" sldId="3124"/>
        </pc:sldMkLst>
      </pc:sldChg>
      <pc:sldChg chg="add del">
        <pc:chgData name="Ralph Renger" userId="743d8cccdf3c2307" providerId="LiveId" clId="{59EC141B-B81C-463D-9BE1-42A9ED5B7412}" dt="2024-04-29T23:06:52.888" v="6" actId="47"/>
        <pc:sldMkLst>
          <pc:docMk/>
          <pc:sldMk cId="3884337753" sldId="3125"/>
        </pc:sldMkLst>
      </pc:sldChg>
      <pc:sldChg chg="add del">
        <pc:chgData name="Ralph Renger" userId="743d8cccdf3c2307" providerId="LiveId" clId="{59EC141B-B81C-463D-9BE1-42A9ED5B7412}" dt="2024-04-29T23:06:52.888" v="6" actId="47"/>
        <pc:sldMkLst>
          <pc:docMk/>
          <pc:sldMk cId="3004919786" sldId="3126"/>
        </pc:sldMkLst>
      </pc:sldChg>
      <pc:sldChg chg="addSp delSp modSp add mod modAnim">
        <pc:chgData name="Ralph Renger" userId="743d8cccdf3c2307" providerId="LiveId" clId="{59EC141B-B81C-463D-9BE1-42A9ED5B7412}" dt="2024-04-29T23:33:43.226" v="340" actId="207"/>
        <pc:sldMkLst>
          <pc:docMk/>
          <pc:sldMk cId="1094128625" sldId="3136"/>
        </pc:sldMkLst>
        <pc:spChg chg="mod">
          <ac:chgData name="Ralph Renger" userId="743d8cccdf3c2307" providerId="LiveId" clId="{59EC141B-B81C-463D-9BE1-42A9ED5B7412}" dt="2024-04-29T23:15:45.549" v="188" actId="27636"/>
          <ac:spMkLst>
            <pc:docMk/>
            <pc:sldMk cId="1094128625" sldId="3136"/>
            <ac:spMk id="3" creationId="{DC051DA9-173C-C98E-C52F-C2AD6EC75476}"/>
          </ac:spMkLst>
        </pc:spChg>
        <pc:spChg chg="add del mod">
          <ac:chgData name="Ralph Renger" userId="743d8cccdf3c2307" providerId="LiveId" clId="{59EC141B-B81C-463D-9BE1-42A9ED5B7412}" dt="2024-04-29T23:16:29.298" v="191" actId="478"/>
          <ac:spMkLst>
            <pc:docMk/>
            <pc:sldMk cId="1094128625" sldId="3136"/>
            <ac:spMk id="5" creationId="{BA3F5E7E-FFB5-3087-1641-DD835C7896CE}"/>
          </ac:spMkLst>
        </pc:spChg>
        <pc:spChg chg="add del mod">
          <ac:chgData name="Ralph Renger" userId="743d8cccdf3c2307" providerId="LiveId" clId="{59EC141B-B81C-463D-9BE1-42A9ED5B7412}" dt="2024-04-29T23:32:33.397" v="332" actId="478"/>
          <ac:spMkLst>
            <pc:docMk/>
            <pc:sldMk cId="1094128625" sldId="3136"/>
            <ac:spMk id="6" creationId="{2677C8C1-B34C-7B0C-4B09-094DDB40E22E}"/>
          </ac:spMkLst>
        </pc:spChg>
        <pc:spChg chg="add del">
          <ac:chgData name="Ralph Renger" userId="743d8cccdf3c2307" providerId="LiveId" clId="{59EC141B-B81C-463D-9BE1-42A9ED5B7412}" dt="2024-04-29T23:16:54.852" v="195" actId="478"/>
          <ac:spMkLst>
            <pc:docMk/>
            <pc:sldMk cId="1094128625" sldId="3136"/>
            <ac:spMk id="7" creationId="{038372FC-D380-4B71-D12F-0DE8D488D124}"/>
          </ac:spMkLst>
        </pc:spChg>
        <pc:spChg chg="add mod">
          <ac:chgData name="Ralph Renger" userId="743d8cccdf3c2307" providerId="LiveId" clId="{59EC141B-B81C-463D-9BE1-42A9ED5B7412}" dt="2024-04-29T23:33:43.226" v="340" actId="207"/>
          <ac:spMkLst>
            <pc:docMk/>
            <pc:sldMk cId="1094128625" sldId="3136"/>
            <ac:spMk id="14" creationId="{A572F328-F6B0-8D60-7501-3C4D50E26320}"/>
          </ac:spMkLst>
        </pc:spChg>
        <pc:cxnChg chg="add mod">
          <ac:chgData name="Ralph Renger" userId="743d8cccdf3c2307" providerId="LiveId" clId="{59EC141B-B81C-463D-9BE1-42A9ED5B7412}" dt="2024-04-29T23:17:47.564" v="206" actId="1076"/>
          <ac:cxnSpMkLst>
            <pc:docMk/>
            <pc:sldMk cId="1094128625" sldId="3136"/>
            <ac:cxnSpMk id="9" creationId="{114A1494-01B7-702F-620F-0E276E24D143}"/>
          </ac:cxnSpMkLst>
        </pc:cxnChg>
        <pc:cxnChg chg="add mod">
          <ac:chgData name="Ralph Renger" userId="743d8cccdf3c2307" providerId="LiveId" clId="{59EC141B-B81C-463D-9BE1-42A9ED5B7412}" dt="2024-04-29T23:17:42.994" v="205" actId="1076"/>
          <ac:cxnSpMkLst>
            <pc:docMk/>
            <pc:sldMk cId="1094128625" sldId="3136"/>
            <ac:cxnSpMk id="10" creationId="{BAB40042-AD30-67CF-6DCC-24F756C52A71}"/>
          </ac:cxnSpMkLst>
        </pc:cxnChg>
        <pc:cxnChg chg="add mod">
          <ac:chgData name="Ralph Renger" userId="743d8cccdf3c2307" providerId="LiveId" clId="{59EC141B-B81C-463D-9BE1-42A9ED5B7412}" dt="2024-04-29T23:17:38.086" v="204" actId="1076"/>
          <ac:cxnSpMkLst>
            <pc:docMk/>
            <pc:sldMk cId="1094128625" sldId="3136"/>
            <ac:cxnSpMk id="11" creationId="{8A7611FB-A525-0C3B-9804-E38256B962CD}"/>
          </ac:cxnSpMkLst>
        </pc:cxnChg>
        <pc:cxnChg chg="add mod">
          <ac:chgData name="Ralph Renger" userId="743d8cccdf3c2307" providerId="LiveId" clId="{59EC141B-B81C-463D-9BE1-42A9ED5B7412}" dt="2024-04-29T23:17:53.993" v="208" actId="1076"/>
          <ac:cxnSpMkLst>
            <pc:docMk/>
            <pc:sldMk cId="1094128625" sldId="3136"/>
            <ac:cxnSpMk id="12" creationId="{5054A551-EF90-9ABC-B872-2C24580FEF77}"/>
          </ac:cxnSpMkLst>
        </pc:cxnChg>
        <pc:cxnChg chg="add mod">
          <ac:chgData name="Ralph Renger" userId="743d8cccdf3c2307" providerId="LiveId" clId="{59EC141B-B81C-463D-9BE1-42A9ED5B7412}" dt="2024-04-29T23:17:59.256" v="210" actId="1076"/>
          <ac:cxnSpMkLst>
            <pc:docMk/>
            <pc:sldMk cId="1094128625" sldId="3136"/>
            <ac:cxnSpMk id="13" creationId="{92308E72-E5C7-B8FB-88E3-23519D4F4FFD}"/>
          </ac:cxnSpMkLst>
        </pc:cxnChg>
      </pc:sldChg>
      <pc:sldChg chg="addSp delSp modSp add mod modAnim">
        <pc:chgData name="Ralph Renger" userId="743d8cccdf3c2307" providerId="LiveId" clId="{59EC141B-B81C-463D-9BE1-42A9ED5B7412}" dt="2024-04-29T23:33:53.547" v="341" actId="207"/>
        <pc:sldMkLst>
          <pc:docMk/>
          <pc:sldMk cId="4244982039" sldId="3137"/>
        </pc:sldMkLst>
        <pc:spChg chg="del mod">
          <ac:chgData name="Ralph Renger" userId="743d8cccdf3c2307" providerId="LiveId" clId="{59EC141B-B81C-463D-9BE1-42A9ED5B7412}" dt="2024-04-29T23:32:38.922" v="333" actId="478"/>
          <ac:spMkLst>
            <pc:docMk/>
            <pc:sldMk cId="4244982039" sldId="3137"/>
            <ac:spMk id="3" creationId="{DC051DA9-173C-C98E-C52F-C2AD6EC75476}"/>
          </ac:spMkLst>
        </pc:spChg>
        <pc:spChg chg="add mod">
          <ac:chgData name="Ralph Renger" userId="743d8cccdf3c2307" providerId="LiveId" clId="{59EC141B-B81C-463D-9BE1-42A9ED5B7412}" dt="2024-04-29T23:32:38.922" v="333" actId="478"/>
          <ac:spMkLst>
            <pc:docMk/>
            <pc:sldMk cId="4244982039" sldId="3137"/>
            <ac:spMk id="10" creationId="{C0E4E894-C76B-C3FB-DFE9-F6A85AF86B6F}"/>
          </ac:spMkLst>
        </pc:spChg>
        <pc:spChg chg="add mod">
          <ac:chgData name="Ralph Renger" userId="743d8cccdf3c2307" providerId="LiveId" clId="{59EC141B-B81C-463D-9BE1-42A9ED5B7412}" dt="2024-04-29T23:33:53.547" v="341" actId="207"/>
          <ac:spMkLst>
            <pc:docMk/>
            <pc:sldMk cId="4244982039" sldId="3137"/>
            <ac:spMk id="11" creationId="{40384DB4-C02C-8337-EE78-A4546B8E43E2}"/>
          </ac:spMkLst>
        </pc:spChg>
        <pc:cxnChg chg="add mod">
          <ac:chgData name="Ralph Renger" userId="743d8cccdf3c2307" providerId="LiveId" clId="{59EC141B-B81C-463D-9BE1-42A9ED5B7412}" dt="2024-04-29T23:20:35.080" v="224" actId="1076"/>
          <ac:cxnSpMkLst>
            <pc:docMk/>
            <pc:sldMk cId="4244982039" sldId="3137"/>
            <ac:cxnSpMk id="4" creationId="{860FA106-9CEB-4E0B-ADF3-69AC8C206314}"/>
          </ac:cxnSpMkLst>
        </pc:cxnChg>
        <pc:cxnChg chg="add mod">
          <ac:chgData name="Ralph Renger" userId="743d8cccdf3c2307" providerId="LiveId" clId="{59EC141B-B81C-463D-9BE1-42A9ED5B7412}" dt="2024-04-29T23:20:27.622" v="223" actId="1076"/>
          <ac:cxnSpMkLst>
            <pc:docMk/>
            <pc:sldMk cId="4244982039" sldId="3137"/>
            <ac:cxnSpMk id="6" creationId="{A2469B9F-1B14-C72E-50A7-EFCD033EC452}"/>
          </ac:cxnSpMkLst>
        </pc:cxnChg>
        <pc:cxnChg chg="add mod">
          <ac:chgData name="Ralph Renger" userId="743d8cccdf3c2307" providerId="LiveId" clId="{59EC141B-B81C-463D-9BE1-42A9ED5B7412}" dt="2024-04-29T23:20:43.936" v="226" actId="1076"/>
          <ac:cxnSpMkLst>
            <pc:docMk/>
            <pc:sldMk cId="4244982039" sldId="3137"/>
            <ac:cxnSpMk id="7" creationId="{03BB1FFD-9E23-A9FB-51DB-8CB0BC78E244}"/>
          </ac:cxnSpMkLst>
        </pc:cxnChg>
        <pc:cxnChg chg="add mod">
          <ac:chgData name="Ralph Renger" userId="743d8cccdf3c2307" providerId="LiveId" clId="{59EC141B-B81C-463D-9BE1-42A9ED5B7412}" dt="2024-04-29T23:20:55.939" v="228" actId="1076"/>
          <ac:cxnSpMkLst>
            <pc:docMk/>
            <pc:sldMk cId="4244982039" sldId="3137"/>
            <ac:cxnSpMk id="8" creationId="{D18A0CEF-1D1D-804E-A598-94F1FD3A0FC6}"/>
          </ac:cxnSpMkLst>
        </pc:cxnChg>
      </pc:sldChg>
      <pc:sldChg chg="addSp delSp modSp add mod modAnim">
        <pc:chgData name="Ralph Renger" userId="743d8cccdf3c2307" providerId="LiveId" clId="{59EC141B-B81C-463D-9BE1-42A9ED5B7412}" dt="2024-04-29T23:34:03.208" v="342" actId="207"/>
        <pc:sldMkLst>
          <pc:docMk/>
          <pc:sldMk cId="2412177381" sldId="3138"/>
        </pc:sldMkLst>
        <pc:spChg chg="del mod">
          <ac:chgData name="Ralph Renger" userId="743d8cccdf3c2307" providerId="LiveId" clId="{59EC141B-B81C-463D-9BE1-42A9ED5B7412}" dt="2024-04-29T23:32:44.208" v="334" actId="478"/>
          <ac:spMkLst>
            <pc:docMk/>
            <pc:sldMk cId="2412177381" sldId="3138"/>
            <ac:spMk id="3" creationId="{DC051DA9-173C-C98E-C52F-C2AD6EC75476}"/>
          </ac:spMkLst>
        </pc:spChg>
        <pc:spChg chg="add mod">
          <ac:chgData name="Ralph Renger" userId="743d8cccdf3c2307" providerId="LiveId" clId="{59EC141B-B81C-463D-9BE1-42A9ED5B7412}" dt="2024-04-29T23:32:44.208" v="334" actId="478"/>
          <ac:spMkLst>
            <pc:docMk/>
            <pc:sldMk cId="2412177381" sldId="3138"/>
            <ac:spMk id="21" creationId="{0B3B6450-0AAD-1E56-097A-D7BD0C377991}"/>
          </ac:spMkLst>
        </pc:spChg>
        <pc:spChg chg="add mod">
          <ac:chgData name="Ralph Renger" userId="743d8cccdf3c2307" providerId="LiveId" clId="{59EC141B-B81C-463D-9BE1-42A9ED5B7412}" dt="2024-04-29T23:34:03.208" v="342" actId="207"/>
          <ac:spMkLst>
            <pc:docMk/>
            <pc:sldMk cId="2412177381" sldId="3138"/>
            <ac:spMk id="22" creationId="{7F1753EF-D4FC-7222-B873-CCE0D122FF90}"/>
          </ac:spMkLst>
        </pc:spChg>
        <pc:picChg chg="add mod">
          <ac:chgData name="Ralph Renger" userId="743d8cccdf3c2307" providerId="LiveId" clId="{59EC141B-B81C-463D-9BE1-42A9ED5B7412}" dt="2024-04-29T23:22:43.748" v="241" actId="1076"/>
          <ac:picMkLst>
            <pc:docMk/>
            <pc:sldMk cId="2412177381" sldId="3138"/>
            <ac:picMk id="4" creationId="{2C3D13E5-631D-1F34-C92F-AD3DF4F11199}"/>
          </ac:picMkLst>
        </pc:picChg>
        <pc:cxnChg chg="add mod">
          <ac:chgData name="Ralph Renger" userId="743d8cccdf3c2307" providerId="LiveId" clId="{59EC141B-B81C-463D-9BE1-42A9ED5B7412}" dt="2024-04-29T23:23:47.531" v="258" actId="1076"/>
          <ac:cxnSpMkLst>
            <pc:docMk/>
            <pc:sldMk cId="2412177381" sldId="3138"/>
            <ac:cxnSpMk id="6" creationId="{1AD82D15-0FA6-D722-21B6-839C0B822B2F}"/>
          </ac:cxnSpMkLst>
        </pc:cxnChg>
        <pc:cxnChg chg="add mod">
          <ac:chgData name="Ralph Renger" userId="743d8cccdf3c2307" providerId="LiveId" clId="{59EC141B-B81C-463D-9BE1-42A9ED5B7412}" dt="2024-04-29T23:23:47.531" v="258" actId="1076"/>
          <ac:cxnSpMkLst>
            <pc:docMk/>
            <pc:sldMk cId="2412177381" sldId="3138"/>
            <ac:cxnSpMk id="8" creationId="{C395442E-7C62-31F7-9771-559B37B9494E}"/>
          </ac:cxnSpMkLst>
        </pc:cxnChg>
        <pc:cxnChg chg="add mod">
          <ac:chgData name="Ralph Renger" userId="743d8cccdf3c2307" providerId="LiveId" clId="{59EC141B-B81C-463D-9BE1-42A9ED5B7412}" dt="2024-04-29T23:23:47.531" v="258" actId="1076"/>
          <ac:cxnSpMkLst>
            <pc:docMk/>
            <pc:sldMk cId="2412177381" sldId="3138"/>
            <ac:cxnSpMk id="11" creationId="{DAEC87CF-FC25-8D56-E9A2-753BA08AA6F8}"/>
          </ac:cxnSpMkLst>
        </pc:cxnChg>
        <pc:cxnChg chg="add mod">
          <ac:chgData name="Ralph Renger" userId="743d8cccdf3c2307" providerId="LiveId" clId="{59EC141B-B81C-463D-9BE1-42A9ED5B7412}" dt="2024-04-29T23:23:47.531" v="258" actId="1076"/>
          <ac:cxnSpMkLst>
            <pc:docMk/>
            <pc:sldMk cId="2412177381" sldId="3138"/>
            <ac:cxnSpMk id="14" creationId="{343FA4DE-E718-825D-6147-B5E7512EDA36}"/>
          </ac:cxnSpMkLst>
        </pc:cxnChg>
        <pc:cxnChg chg="add mod">
          <ac:chgData name="Ralph Renger" userId="743d8cccdf3c2307" providerId="LiveId" clId="{59EC141B-B81C-463D-9BE1-42A9ED5B7412}" dt="2024-04-29T23:23:47.531" v="258" actId="1076"/>
          <ac:cxnSpMkLst>
            <pc:docMk/>
            <pc:sldMk cId="2412177381" sldId="3138"/>
            <ac:cxnSpMk id="17" creationId="{D5FFC07A-5AF0-74BA-EDB0-3CAC1C7090CF}"/>
          </ac:cxnSpMkLst>
        </pc:cxnChg>
      </pc:sldChg>
      <pc:sldChg chg="modSp new mod">
        <pc:chgData name="Ralph Renger" userId="743d8cccdf3c2307" providerId="LiveId" clId="{59EC141B-B81C-463D-9BE1-42A9ED5B7412}" dt="2024-04-30T15:48:55.710" v="2791" actId="20577"/>
        <pc:sldMkLst>
          <pc:docMk/>
          <pc:sldMk cId="1047797410" sldId="3139"/>
        </pc:sldMkLst>
        <pc:spChg chg="mod">
          <ac:chgData name="Ralph Renger" userId="743d8cccdf3c2307" providerId="LiveId" clId="{59EC141B-B81C-463D-9BE1-42A9ED5B7412}" dt="2024-04-30T15:48:09.063" v="2765" actId="122"/>
          <ac:spMkLst>
            <pc:docMk/>
            <pc:sldMk cId="1047797410" sldId="3139"/>
            <ac:spMk id="2" creationId="{8B9F8AB4-D7CC-D018-A67A-49CCA467AE39}"/>
          </ac:spMkLst>
        </pc:spChg>
        <pc:spChg chg="mod">
          <ac:chgData name="Ralph Renger" userId="743d8cccdf3c2307" providerId="LiveId" clId="{59EC141B-B81C-463D-9BE1-42A9ED5B7412}" dt="2024-04-30T15:48:55.710" v="2791" actId="20577"/>
          <ac:spMkLst>
            <pc:docMk/>
            <pc:sldMk cId="1047797410" sldId="3139"/>
            <ac:spMk id="3" creationId="{8E8A2E4C-690B-ED2A-B4A9-6020BACACB8B}"/>
          </ac:spMkLst>
        </pc:spChg>
      </pc:sldChg>
      <pc:sldChg chg="add del">
        <pc:chgData name="Ralph Renger" userId="743d8cccdf3c2307" providerId="LiveId" clId="{59EC141B-B81C-463D-9BE1-42A9ED5B7412}" dt="2024-04-30T19:06:15.055" v="2834"/>
        <pc:sldMkLst>
          <pc:docMk/>
          <pc:sldMk cId="3928378120" sldId="3140"/>
        </pc:sldMkLst>
      </pc:sldChg>
      <pc:sldChg chg="add del">
        <pc:chgData name="Ralph Renger" userId="743d8cccdf3c2307" providerId="LiveId" clId="{59EC141B-B81C-463D-9BE1-42A9ED5B7412}" dt="2024-04-30T19:06:15.055" v="2834"/>
        <pc:sldMkLst>
          <pc:docMk/>
          <pc:sldMk cId="4025222051" sldId="3141"/>
        </pc:sldMkLst>
      </pc:sldChg>
      <pc:sldChg chg="add del">
        <pc:chgData name="Ralph Renger" userId="743d8cccdf3c2307" providerId="LiveId" clId="{59EC141B-B81C-463D-9BE1-42A9ED5B7412}" dt="2024-04-30T19:06:15.055" v="2834"/>
        <pc:sldMkLst>
          <pc:docMk/>
          <pc:sldMk cId="3684772322" sldId="31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15" tIns="47107" rIns="94215" bIns="47107"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15" tIns="47107" rIns="94215" bIns="47107" rtlCol="0"/>
          <a:lstStyle>
            <a:lvl1pPr algn="r">
              <a:defRPr sz="1200"/>
            </a:lvl1pPr>
          </a:lstStyle>
          <a:p>
            <a:fld id="{7B7E0C54-F6FD-432C-8652-9F073EAE3A99}" type="datetimeFigureOut">
              <a:rPr lang="en-US" smtClean="0"/>
              <a:t>4/30/2024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5" tIns="47107" rIns="94215" bIns="47107"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15" tIns="47107" rIns="94215" bIns="471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15" tIns="47107" rIns="94215" bIns="47107"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15" tIns="47107" rIns="94215" bIns="47107" rtlCol="0" anchor="b"/>
          <a:lstStyle>
            <a:lvl1pPr algn="r">
              <a:defRPr sz="1200"/>
            </a:lvl1pPr>
          </a:lstStyle>
          <a:p>
            <a:fld id="{EB958934-C58D-442B-8722-BE188B9930CE}" type="slidenum">
              <a:rPr lang="en-US" smtClean="0"/>
              <a:t>‹#›</a:t>
            </a:fld>
            <a:endParaRPr lang="en-US"/>
          </a:p>
        </p:txBody>
      </p:sp>
    </p:spTree>
    <p:extLst>
      <p:ext uri="{BB962C8B-B14F-4D97-AF65-F5344CB8AC3E}">
        <p14:creationId xmlns:p14="http://schemas.microsoft.com/office/powerpoint/2010/main" val="150880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1</a:t>
            </a:fld>
            <a:endParaRPr lang="en-US"/>
          </a:p>
        </p:txBody>
      </p:sp>
    </p:spTree>
    <p:extLst>
      <p:ext uri="{BB962C8B-B14F-4D97-AF65-F5344CB8AC3E}">
        <p14:creationId xmlns:p14="http://schemas.microsoft.com/office/powerpoint/2010/main" val="1140579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25</a:t>
            </a:fld>
            <a:endParaRPr lang="en-US"/>
          </a:p>
        </p:txBody>
      </p:sp>
    </p:spTree>
    <p:extLst>
      <p:ext uri="{BB962C8B-B14F-4D97-AF65-F5344CB8AC3E}">
        <p14:creationId xmlns:p14="http://schemas.microsoft.com/office/powerpoint/2010/main" val="890539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27</a:t>
            </a:fld>
            <a:endParaRPr lang="en-US"/>
          </a:p>
        </p:txBody>
      </p:sp>
    </p:spTree>
    <p:extLst>
      <p:ext uri="{BB962C8B-B14F-4D97-AF65-F5344CB8AC3E}">
        <p14:creationId xmlns:p14="http://schemas.microsoft.com/office/powerpoint/2010/main" val="141332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28</a:t>
            </a:fld>
            <a:endParaRPr lang="en-US"/>
          </a:p>
        </p:txBody>
      </p:sp>
    </p:spTree>
    <p:extLst>
      <p:ext uri="{BB962C8B-B14F-4D97-AF65-F5344CB8AC3E}">
        <p14:creationId xmlns:p14="http://schemas.microsoft.com/office/powerpoint/2010/main" val="2553576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Cole:  </a:t>
            </a:r>
            <a:r>
              <a:rPr lang="en-US" sz="1200" b="0" i="0" dirty="0">
                <a:solidFill>
                  <a:srgbClr val="222222"/>
                </a:solidFill>
                <a:effectLst/>
                <a:highlight>
                  <a:srgbClr val="FFFFFF"/>
                </a:highlight>
                <a:latin typeface="AdvTT5843c571"/>
              </a:rPr>
              <a:t>Each program logic component must be justi</a:t>
            </a:r>
            <a:r>
              <a:rPr lang="en-US" b="0" i="0" dirty="0">
                <a:solidFill>
                  <a:srgbClr val="222222"/>
                </a:solidFill>
                <a:effectLst/>
                <a:highlight>
                  <a:srgbClr val="FFFFFF"/>
                </a:highlight>
                <a:latin typeface="Arial" panose="020B0604020202020204" pitchFamily="34" charset="0"/>
              </a:rPr>
              <a:t>fi</a:t>
            </a:r>
            <a:r>
              <a:rPr lang="en-US" sz="1200" b="0" i="0" dirty="0">
                <a:solidFill>
                  <a:srgbClr val="222222"/>
                </a:solidFill>
                <a:effectLst/>
                <a:highlight>
                  <a:srgbClr val="FFFFFF"/>
                </a:highlight>
                <a:latin typeface="AdvTT5843c571"/>
              </a:rPr>
              <a:t>able and valid and provide the necessary</a:t>
            </a:r>
            <a:endParaRPr lang="en-US" b="0" i="0" dirty="0">
              <a:solidFill>
                <a:srgbClr val="222222"/>
              </a:solidFill>
              <a:effectLst/>
              <a:highlight>
                <a:srgbClr val="FFFFFF"/>
              </a:highlight>
              <a:latin typeface="Arial" panose="020B0604020202020204" pitchFamily="34" charset="0"/>
            </a:endParaRPr>
          </a:p>
          <a:p>
            <a:pPr algn="l"/>
            <a:r>
              <a:rPr lang="en-US" sz="1200" b="0" i="0" dirty="0">
                <a:solidFill>
                  <a:srgbClr val="222222"/>
                </a:solidFill>
                <a:effectLst/>
                <a:highlight>
                  <a:srgbClr val="FFFFFF"/>
                </a:highlight>
                <a:latin typeface="AdvTT5843c571"/>
              </a:rPr>
              <a:t>pre-conditions for achieving the next step or result. One must also identify, make</a:t>
            </a:r>
            <a:endParaRPr lang="en-US" b="0" i="0" dirty="0">
              <a:solidFill>
                <a:srgbClr val="222222"/>
              </a:solidFill>
              <a:effectLst/>
              <a:highlight>
                <a:srgbClr val="FFFFFF"/>
              </a:highlight>
              <a:latin typeface="Arial" panose="020B0604020202020204" pitchFamily="34" charset="0"/>
            </a:endParaRPr>
          </a:p>
          <a:p>
            <a:pPr algn="l"/>
            <a:r>
              <a:rPr lang="en-US" sz="1200" b="0" i="0" dirty="0">
                <a:solidFill>
                  <a:srgbClr val="222222"/>
                </a:solidFill>
                <a:effectLst/>
                <a:highlight>
                  <a:srgbClr val="FFFFFF"/>
                </a:highlight>
                <a:latin typeface="AdvTT5843c571"/>
              </a:rPr>
              <a:t>explicit, test and, where possible account for the underlying assumptions upon which</a:t>
            </a:r>
            <a:endParaRPr lang="en-US" b="0" i="0" dirty="0">
              <a:solidFill>
                <a:srgbClr val="222222"/>
              </a:solidFill>
              <a:effectLst/>
              <a:highlight>
                <a:srgbClr val="FFFFFF"/>
              </a:highlight>
              <a:latin typeface="Arial" panose="020B0604020202020204" pitchFamily="34" charset="0"/>
            </a:endParaRPr>
          </a:p>
          <a:p>
            <a:pPr algn="l"/>
            <a:r>
              <a:rPr lang="en-US" sz="1200" b="0" i="0" dirty="0">
                <a:solidFill>
                  <a:srgbClr val="222222"/>
                </a:solidFill>
                <a:effectLst/>
                <a:highlight>
                  <a:srgbClr val="FFFFFF"/>
                </a:highlight>
                <a:latin typeface="AdvTT5843c571"/>
              </a:rPr>
              <a:t>the program is built. This is clearly the domain of vertical thinking using logic, logical</a:t>
            </a:r>
            <a:endParaRPr lang="en-US" b="0" i="0" dirty="0">
              <a:solidFill>
                <a:srgbClr val="222222"/>
              </a:solidFill>
              <a:effectLst/>
              <a:highlight>
                <a:srgbClr val="FFFFFF"/>
              </a:highlight>
              <a:latin typeface="Arial" panose="020B0604020202020204" pitchFamily="34" charset="0"/>
            </a:endParaRPr>
          </a:p>
          <a:p>
            <a:pPr algn="l"/>
            <a:r>
              <a:rPr lang="en-US" sz="1200" b="0" i="0" dirty="0">
                <a:solidFill>
                  <a:srgbClr val="222222"/>
                </a:solidFill>
                <a:effectLst/>
                <a:highlight>
                  <a:srgbClr val="FFFFFF"/>
                </a:highlight>
                <a:latin typeface="AdvTT5843c571"/>
              </a:rPr>
              <a:t>inference and critical thinking to produce reliable inferences about a projected desirable</a:t>
            </a:r>
            <a:endParaRPr lang="en-US" b="0" i="0" dirty="0">
              <a:solidFill>
                <a:srgbClr val="222222"/>
              </a:solidFill>
              <a:effectLst/>
              <a:highlight>
                <a:srgbClr val="FFFFFF"/>
              </a:highlight>
              <a:latin typeface="Arial" panose="020B0604020202020204" pitchFamily="34" charset="0"/>
            </a:endParaRPr>
          </a:p>
          <a:p>
            <a:pPr algn="l"/>
            <a:r>
              <a:rPr lang="en-US" sz="1200" b="0" i="0" dirty="0">
                <a:solidFill>
                  <a:srgbClr val="222222"/>
                </a:solidFill>
                <a:effectLst/>
                <a:highlight>
                  <a:srgbClr val="FFFFFF"/>
                </a:highlight>
                <a:latin typeface="AdvTT5843c571"/>
              </a:rPr>
              <a:t>future state. But to get there, one must use lateral thinking elements </a:t>
            </a:r>
            <a:r>
              <a:rPr lang="en-US" sz="1200" b="0" i="0" dirty="0">
                <a:solidFill>
                  <a:srgbClr val="222222"/>
                </a:solidFill>
                <a:effectLst/>
                <a:highlight>
                  <a:srgbClr val="FFFFFF"/>
                </a:highlight>
                <a:latin typeface="AdvTT5843c571+20"/>
              </a:rPr>
              <a:t>– </a:t>
            </a:r>
            <a:r>
              <a:rPr lang="en-US" sz="1200" b="0" i="0" dirty="0">
                <a:solidFill>
                  <a:srgbClr val="222222"/>
                </a:solidFill>
                <a:effectLst/>
                <a:highlight>
                  <a:srgbClr val="FFFFFF"/>
                </a:highlight>
                <a:latin typeface="AdvTT5843c571"/>
              </a:rPr>
              <a:t>examine the</a:t>
            </a:r>
            <a:endParaRPr lang="en-US" b="0" i="0" dirty="0">
              <a:solidFill>
                <a:srgbClr val="222222"/>
              </a:solidFill>
              <a:effectLst/>
              <a:highlight>
                <a:srgbClr val="FFFFFF"/>
              </a:highlight>
              <a:latin typeface="Arial" panose="020B0604020202020204" pitchFamily="34" charset="0"/>
            </a:endParaRPr>
          </a:p>
          <a:p>
            <a:pPr algn="l"/>
            <a:r>
              <a:rPr lang="en-US" sz="1200" b="0" i="0" dirty="0">
                <a:solidFill>
                  <a:srgbClr val="222222"/>
                </a:solidFill>
                <a:effectLst/>
                <a:highlight>
                  <a:srgbClr val="FFFFFF"/>
                </a:highlight>
                <a:latin typeface="AdvTT5843c571"/>
              </a:rPr>
              <a:t>context to map the boundaries of the policy problem and program solution; spontaneously</a:t>
            </a:r>
            <a:endParaRPr lang="en-US" b="0" i="0" dirty="0">
              <a:solidFill>
                <a:srgbClr val="222222"/>
              </a:solidFill>
              <a:effectLst/>
              <a:highlight>
                <a:srgbClr val="FFFFFF"/>
              </a:highlight>
              <a:latin typeface="Arial" panose="020B0604020202020204" pitchFamily="34" charset="0"/>
            </a:endParaRPr>
          </a:p>
          <a:p>
            <a:pPr algn="l"/>
            <a:r>
              <a:rPr lang="en-US" sz="1200" b="0" i="0" dirty="0">
                <a:solidFill>
                  <a:srgbClr val="222222"/>
                </a:solidFill>
                <a:effectLst/>
                <a:highlight>
                  <a:srgbClr val="FFFFFF"/>
                </a:highlight>
                <a:latin typeface="AdvTT5843c571"/>
              </a:rPr>
              <a:t>generate untested ideas; make creative inferential leaps and non-</a:t>
            </a:r>
            <a:r>
              <a:rPr lang="en-US" sz="1200" b="0" i="0" dirty="0" err="1">
                <a:solidFill>
                  <a:srgbClr val="222222"/>
                </a:solidFill>
                <a:effectLst/>
                <a:highlight>
                  <a:srgbClr val="FFFFFF"/>
                </a:highlight>
                <a:latin typeface="AdvTT5843c571"/>
              </a:rPr>
              <a:t>judgementally</a:t>
            </a:r>
            <a:endParaRPr lang="en-US" b="0" i="0" dirty="0">
              <a:solidFill>
                <a:srgbClr val="222222"/>
              </a:solidFill>
              <a:effectLst/>
              <a:highlight>
                <a:srgbClr val="FFFFFF"/>
              </a:highlight>
              <a:latin typeface="Arial" panose="020B0604020202020204" pitchFamily="34" charset="0"/>
            </a:endParaRPr>
          </a:p>
          <a:p>
            <a:pPr algn="l"/>
            <a:r>
              <a:rPr lang="en-US" sz="1200" b="0" i="0" dirty="0" err="1">
                <a:solidFill>
                  <a:srgbClr val="222222"/>
                </a:solidFill>
                <a:effectLst/>
                <a:highlight>
                  <a:srgbClr val="FFFFFF"/>
                </a:highlight>
                <a:latin typeface="AdvTT5843c571"/>
              </a:rPr>
              <a:t>synthesise</a:t>
            </a:r>
            <a:r>
              <a:rPr lang="en-US" sz="1200" b="0" i="0" dirty="0">
                <a:solidFill>
                  <a:srgbClr val="222222"/>
                </a:solidFill>
                <a:effectLst/>
                <a:highlight>
                  <a:srgbClr val="FFFFFF"/>
                </a:highlight>
                <a:latin typeface="AdvTT5843c571"/>
              </a:rPr>
              <a:t> different points of views, some of which may initially seem incompatible;</a:t>
            </a:r>
            <a:endParaRPr lang="en-US" b="0" i="0" dirty="0">
              <a:solidFill>
                <a:srgbClr val="222222"/>
              </a:solidFill>
              <a:effectLst/>
              <a:highlight>
                <a:srgbClr val="FFFFFF"/>
              </a:highlight>
              <a:latin typeface="Arial" panose="020B0604020202020204" pitchFamily="34" charset="0"/>
            </a:endParaRPr>
          </a:p>
          <a:p>
            <a:pPr algn="l"/>
            <a:r>
              <a:rPr lang="en-US" sz="1200" b="0" i="0" dirty="0">
                <a:solidFill>
                  <a:srgbClr val="222222"/>
                </a:solidFill>
                <a:effectLst/>
                <a:highlight>
                  <a:srgbClr val="FFFFFF"/>
                </a:highlight>
                <a:latin typeface="AdvTT5843c571"/>
              </a:rPr>
              <a:t>and above all else be prepared to be intellectually playful.</a:t>
            </a:r>
            <a:endParaRPr lang="en-US" b="0" i="0" dirty="0">
              <a:solidFill>
                <a:srgbClr val="222222"/>
              </a:solidFill>
              <a:effectLst/>
              <a:highlight>
                <a:srgbClr val="FFFFFF"/>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29</a:t>
            </a:fld>
            <a:endParaRPr lang="en-US"/>
          </a:p>
        </p:txBody>
      </p:sp>
    </p:spTree>
    <p:extLst>
      <p:ext uri="{BB962C8B-B14F-4D97-AF65-F5344CB8AC3E}">
        <p14:creationId xmlns:p14="http://schemas.microsoft.com/office/powerpoint/2010/main" val="1067810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30</a:t>
            </a:fld>
            <a:endParaRPr lang="en-US"/>
          </a:p>
        </p:txBody>
      </p:sp>
    </p:spTree>
    <p:extLst>
      <p:ext uri="{BB962C8B-B14F-4D97-AF65-F5344CB8AC3E}">
        <p14:creationId xmlns:p14="http://schemas.microsoft.com/office/powerpoint/2010/main" val="2577532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31</a:t>
            </a:fld>
            <a:endParaRPr lang="en-US"/>
          </a:p>
        </p:txBody>
      </p:sp>
    </p:spTree>
    <p:extLst>
      <p:ext uri="{BB962C8B-B14F-4D97-AF65-F5344CB8AC3E}">
        <p14:creationId xmlns:p14="http://schemas.microsoft.com/office/powerpoint/2010/main" val="1686520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32</a:t>
            </a:fld>
            <a:endParaRPr lang="en-US"/>
          </a:p>
        </p:txBody>
      </p:sp>
    </p:spTree>
    <p:extLst>
      <p:ext uri="{BB962C8B-B14F-4D97-AF65-F5344CB8AC3E}">
        <p14:creationId xmlns:p14="http://schemas.microsoft.com/office/powerpoint/2010/main" val="3837905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33</a:t>
            </a:fld>
            <a:endParaRPr lang="en-US"/>
          </a:p>
        </p:txBody>
      </p:sp>
    </p:spTree>
    <p:extLst>
      <p:ext uri="{BB962C8B-B14F-4D97-AF65-F5344CB8AC3E}">
        <p14:creationId xmlns:p14="http://schemas.microsoft.com/office/powerpoint/2010/main" val="1356905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Lewe to add “cross the </a:t>
            </a:r>
            <a:r>
              <a:rPr lang="en-US" dirty="0" err="1"/>
              <a:t>rubicon</a:t>
            </a:r>
            <a:r>
              <a:rPr lang="en-US" dirty="0"/>
              <a:t>”</a:t>
            </a:r>
          </a:p>
        </p:txBody>
      </p:sp>
      <p:sp>
        <p:nvSpPr>
          <p:cNvPr id="4" name="Slide Number Placeholder 3"/>
          <p:cNvSpPr>
            <a:spLocks noGrp="1"/>
          </p:cNvSpPr>
          <p:nvPr>
            <p:ph type="sldNum" sz="quarter" idx="5"/>
          </p:nvPr>
        </p:nvSpPr>
        <p:spPr/>
        <p:txBody>
          <a:bodyPr/>
          <a:lstStyle/>
          <a:p>
            <a:fld id="{EB958934-C58D-442B-8722-BE188B9930CE}" type="slidenum">
              <a:rPr lang="en-US" smtClean="0"/>
              <a:t>34</a:t>
            </a:fld>
            <a:endParaRPr lang="en-US"/>
          </a:p>
        </p:txBody>
      </p:sp>
    </p:spTree>
    <p:extLst>
      <p:ext uri="{BB962C8B-B14F-4D97-AF65-F5344CB8AC3E}">
        <p14:creationId xmlns:p14="http://schemas.microsoft.com/office/powerpoint/2010/main" val="1571357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36</a:t>
            </a:fld>
            <a:endParaRPr lang="en-US"/>
          </a:p>
        </p:txBody>
      </p:sp>
    </p:spTree>
    <p:extLst>
      <p:ext uri="{BB962C8B-B14F-4D97-AF65-F5344CB8AC3E}">
        <p14:creationId xmlns:p14="http://schemas.microsoft.com/office/powerpoint/2010/main" val="421391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POLL</a:t>
            </a:r>
          </a:p>
          <a:p>
            <a:r>
              <a:rPr lang="en-US" err="1"/>
              <a:t>Commercialisation</a:t>
            </a:r>
            <a:r>
              <a:rPr lang="en-US"/>
              <a:t>: designing products &amp; pathways that suit your business </a:t>
            </a:r>
          </a:p>
          <a:p>
            <a:r>
              <a:rPr lang="en-US"/>
              <a:t>Intellectual Property: creating and protecting your ideas </a:t>
            </a:r>
          </a:p>
          <a:p>
            <a:r>
              <a:rPr lang="en-US"/>
              <a:t>Pathways to Market: options to consider</a:t>
            </a:r>
          </a:p>
          <a:p>
            <a:r>
              <a:rPr lang="en-US"/>
              <a:t>MVP Prototyping: Market validation and testing techniques </a:t>
            </a:r>
          </a:p>
          <a:p>
            <a:r>
              <a:rPr lang="en-US"/>
              <a:t>Business Models: Increasing the value of your business </a:t>
            </a:r>
          </a:p>
        </p:txBody>
      </p:sp>
      <p:sp>
        <p:nvSpPr>
          <p:cNvPr id="4" name="Footer Placeholder 3"/>
          <p:cNvSpPr>
            <a:spLocks noGrp="1"/>
          </p:cNvSpPr>
          <p:nvPr>
            <p:ph type="ftr" sz="quarter" idx="4"/>
          </p:nvPr>
        </p:nvSpPr>
        <p:spPr/>
        <p:txBody>
          <a:bodyPr/>
          <a:lstStyle/>
          <a:p>
            <a:pPr>
              <a:defRPr/>
            </a:pPr>
            <a:r>
              <a:rPr lang="en-US"/>
              <a:t>Slides © Impact Innovation Group Pty Ltd 2020</a:t>
            </a:r>
          </a:p>
        </p:txBody>
      </p:sp>
      <p:sp>
        <p:nvSpPr>
          <p:cNvPr id="5" name="Slide Number Placeholder 4"/>
          <p:cNvSpPr>
            <a:spLocks noGrp="1"/>
          </p:cNvSpPr>
          <p:nvPr>
            <p:ph type="sldNum" sz="quarter" idx="5"/>
          </p:nvPr>
        </p:nvSpPr>
        <p:spPr/>
        <p:txBody>
          <a:bodyPr/>
          <a:lstStyle/>
          <a:p>
            <a:fld id="{2D27DFDB-9C5C-401B-B1ED-9352C8F5DE97}" type="slidenum">
              <a:rPr lang="en-US" altLang="en-US" smtClean="0"/>
              <a:pPr/>
              <a:t>7</a:t>
            </a:fld>
            <a:endParaRPr lang="en-US" altLang="en-US"/>
          </a:p>
        </p:txBody>
      </p:sp>
    </p:spTree>
    <p:extLst>
      <p:ext uri="{BB962C8B-B14F-4D97-AF65-F5344CB8AC3E}">
        <p14:creationId xmlns:p14="http://schemas.microsoft.com/office/powerpoint/2010/main" val="2016378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40</a:t>
            </a:fld>
            <a:endParaRPr lang="en-US"/>
          </a:p>
        </p:txBody>
      </p:sp>
    </p:spTree>
    <p:extLst>
      <p:ext uri="{BB962C8B-B14F-4D97-AF65-F5344CB8AC3E}">
        <p14:creationId xmlns:p14="http://schemas.microsoft.com/office/powerpoint/2010/main" val="113883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 need them to pave way for evaluation cooperation (SMEs)- negotiate recommendation adoption - will help increase likelihood of considering recommendations and acting on them, </a:t>
            </a:r>
          </a:p>
          <a:p>
            <a:r>
              <a:rPr lang="en-US" dirty="0"/>
              <a:t>Emergence first because you need to be able to ask along the way whether each part is needed to contribute to the outcome:  tests the design</a:t>
            </a:r>
          </a:p>
          <a:p>
            <a:r>
              <a:rPr lang="en-US" dirty="0"/>
              <a:t>Shows as an evaluator you view every part of the system as important.  Leaders don’t know operational details?</a:t>
            </a:r>
          </a:p>
          <a:p>
            <a:r>
              <a:rPr lang="en-US" dirty="0"/>
              <a:t>Need to come to the table with SOPs so they can understand where and when their processes intersect with others and how to then alter their processes</a:t>
            </a:r>
          </a:p>
          <a:p>
            <a:r>
              <a:rPr lang="en-US" dirty="0"/>
              <a:t>Understand context; help drive recommendations later.  </a:t>
            </a:r>
          </a:p>
          <a:p>
            <a:r>
              <a:rPr lang="en-US" dirty="0"/>
              <a:t>Mention utility is also defined by process and products.</a:t>
            </a:r>
          </a:p>
        </p:txBody>
      </p:sp>
      <p:sp>
        <p:nvSpPr>
          <p:cNvPr id="4" name="Slide Number Placeholder 3"/>
          <p:cNvSpPr>
            <a:spLocks noGrp="1"/>
          </p:cNvSpPr>
          <p:nvPr>
            <p:ph type="sldNum" sz="quarter" idx="5"/>
          </p:nvPr>
        </p:nvSpPr>
        <p:spPr/>
        <p:txBody>
          <a:bodyPr/>
          <a:lstStyle/>
          <a:p>
            <a:fld id="{EB958934-C58D-442B-8722-BE188B9930CE}" type="slidenum">
              <a:rPr lang="en-US" smtClean="0"/>
              <a:t>61</a:t>
            </a:fld>
            <a:endParaRPr lang="en-US"/>
          </a:p>
        </p:txBody>
      </p:sp>
    </p:spTree>
    <p:extLst>
      <p:ext uri="{BB962C8B-B14F-4D97-AF65-F5344CB8AC3E}">
        <p14:creationId xmlns:p14="http://schemas.microsoft.com/office/powerpoint/2010/main" val="1182828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63</a:t>
            </a:fld>
            <a:endParaRPr lang="en-US"/>
          </a:p>
        </p:txBody>
      </p:sp>
    </p:spTree>
    <p:extLst>
      <p:ext uri="{BB962C8B-B14F-4D97-AF65-F5344CB8AC3E}">
        <p14:creationId xmlns:p14="http://schemas.microsoft.com/office/powerpoint/2010/main" val="1672515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close the loop</a:t>
            </a:r>
          </a:p>
        </p:txBody>
      </p:sp>
      <p:sp>
        <p:nvSpPr>
          <p:cNvPr id="4" name="Slide Number Placeholder 3"/>
          <p:cNvSpPr>
            <a:spLocks noGrp="1"/>
          </p:cNvSpPr>
          <p:nvPr>
            <p:ph type="sldNum" sz="quarter" idx="5"/>
          </p:nvPr>
        </p:nvSpPr>
        <p:spPr/>
        <p:txBody>
          <a:bodyPr/>
          <a:lstStyle/>
          <a:p>
            <a:fld id="{AA1A65F5-906B-45CE-A572-6B421F911C4A}" type="slidenum">
              <a:rPr lang="en-US" smtClean="0"/>
              <a:t>64</a:t>
            </a:fld>
            <a:endParaRPr lang="en-US"/>
          </a:p>
        </p:txBody>
      </p:sp>
    </p:spTree>
    <p:extLst>
      <p:ext uri="{BB962C8B-B14F-4D97-AF65-F5344CB8AC3E}">
        <p14:creationId xmlns:p14="http://schemas.microsoft.com/office/powerpoint/2010/main" val="3428670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close the loop</a:t>
            </a:r>
          </a:p>
        </p:txBody>
      </p:sp>
      <p:sp>
        <p:nvSpPr>
          <p:cNvPr id="4" name="Slide Number Placeholder 3"/>
          <p:cNvSpPr>
            <a:spLocks noGrp="1"/>
          </p:cNvSpPr>
          <p:nvPr>
            <p:ph type="sldNum" sz="quarter" idx="5"/>
          </p:nvPr>
        </p:nvSpPr>
        <p:spPr/>
        <p:txBody>
          <a:bodyPr/>
          <a:lstStyle/>
          <a:p>
            <a:fld id="{AA1A65F5-906B-45CE-A572-6B421F911C4A}" type="slidenum">
              <a:rPr lang="en-US" smtClean="0"/>
              <a:t>67</a:t>
            </a:fld>
            <a:endParaRPr lang="en-US"/>
          </a:p>
        </p:txBody>
      </p:sp>
    </p:spTree>
    <p:extLst>
      <p:ext uri="{BB962C8B-B14F-4D97-AF65-F5344CB8AC3E}">
        <p14:creationId xmlns:p14="http://schemas.microsoft.com/office/powerpoint/2010/main" val="1115290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Cardiac arrest data entered into a system by EMTs after every run</a:t>
            </a:r>
          </a:p>
          <a:p>
            <a:r>
              <a:rPr lang="en-US" dirty="0"/>
              <a:t>Information wasn’t being provided back to EMTs to improve their performance:  EMTs stopped filling out reports</a:t>
            </a:r>
          </a:p>
          <a:p>
            <a:endParaRPr lang="en-US" dirty="0"/>
          </a:p>
          <a:p>
            <a:endParaRPr lang="en-US" dirty="0"/>
          </a:p>
        </p:txBody>
      </p:sp>
      <p:sp>
        <p:nvSpPr>
          <p:cNvPr id="4" name="Slide Number Placeholder 3"/>
          <p:cNvSpPr>
            <a:spLocks noGrp="1"/>
          </p:cNvSpPr>
          <p:nvPr>
            <p:ph type="sldNum" sz="quarter" idx="5"/>
          </p:nvPr>
        </p:nvSpPr>
        <p:spPr/>
        <p:txBody>
          <a:bodyPr/>
          <a:lstStyle/>
          <a:p>
            <a:fld id="{3044BEEE-D0E5-4DD2-B632-E2E1A2EB0D6A}" type="slidenum">
              <a:rPr lang="en-US" smtClean="0"/>
              <a:t>68</a:t>
            </a:fld>
            <a:endParaRPr lang="en-US"/>
          </a:p>
        </p:txBody>
      </p:sp>
    </p:spTree>
    <p:extLst>
      <p:ext uri="{BB962C8B-B14F-4D97-AF65-F5344CB8AC3E}">
        <p14:creationId xmlns:p14="http://schemas.microsoft.com/office/powerpoint/2010/main" val="3679445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Cardiac arrest data entered into a system by EMTs after every run</a:t>
            </a:r>
          </a:p>
          <a:p>
            <a:r>
              <a:rPr lang="en-US" dirty="0"/>
              <a:t>Information wasn’t being provided back to EMTs to improve their performance:  EMTs stopped filling out reports</a:t>
            </a:r>
          </a:p>
          <a:p>
            <a:endParaRPr lang="en-US" dirty="0"/>
          </a:p>
          <a:p>
            <a:endParaRPr lang="en-US" dirty="0"/>
          </a:p>
        </p:txBody>
      </p:sp>
      <p:sp>
        <p:nvSpPr>
          <p:cNvPr id="4" name="Slide Number Placeholder 3"/>
          <p:cNvSpPr>
            <a:spLocks noGrp="1"/>
          </p:cNvSpPr>
          <p:nvPr>
            <p:ph type="sldNum" sz="quarter" idx="5"/>
          </p:nvPr>
        </p:nvSpPr>
        <p:spPr/>
        <p:txBody>
          <a:bodyPr/>
          <a:lstStyle/>
          <a:p>
            <a:fld id="{3044BEEE-D0E5-4DD2-B632-E2E1A2EB0D6A}" type="slidenum">
              <a:rPr lang="en-US" smtClean="0"/>
              <a:t>69</a:t>
            </a:fld>
            <a:endParaRPr lang="en-US"/>
          </a:p>
        </p:txBody>
      </p:sp>
    </p:spTree>
    <p:extLst>
      <p:ext uri="{BB962C8B-B14F-4D97-AF65-F5344CB8AC3E}">
        <p14:creationId xmlns:p14="http://schemas.microsoft.com/office/powerpoint/2010/main" val="1328721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Cardiac arrest data entered into a system by EMTs after every run</a:t>
            </a:r>
          </a:p>
          <a:p>
            <a:r>
              <a:rPr lang="en-US" dirty="0"/>
              <a:t>Information wasn’t being provided back to EMTs to improve their performance:  EMTs stopped filling out reports</a:t>
            </a:r>
          </a:p>
          <a:p>
            <a:endParaRPr lang="en-US" dirty="0"/>
          </a:p>
          <a:p>
            <a:endParaRPr lang="en-US" dirty="0"/>
          </a:p>
        </p:txBody>
      </p:sp>
      <p:sp>
        <p:nvSpPr>
          <p:cNvPr id="4" name="Slide Number Placeholder 3"/>
          <p:cNvSpPr>
            <a:spLocks noGrp="1"/>
          </p:cNvSpPr>
          <p:nvPr>
            <p:ph type="sldNum" sz="quarter" idx="5"/>
          </p:nvPr>
        </p:nvSpPr>
        <p:spPr/>
        <p:txBody>
          <a:bodyPr/>
          <a:lstStyle/>
          <a:p>
            <a:fld id="{3044BEEE-D0E5-4DD2-B632-E2E1A2EB0D6A}" type="slidenum">
              <a:rPr lang="en-US" smtClean="0"/>
              <a:t>71</a:t>
            </a:fld>
            <a:endParaRPr lang="en-US"/>
          </a:p>
        </p:txBody>
      </p:sp>
    </p:spTree>
    <p:extLst>
      <p:ext uri="{BB962C8B-B14F-4D97-AF65-F5344CB8AC3E}">
        <p14:creationId xmlns:p14="http://schemas.microsoft.com/office/powerpoint/2010/main" val="2087809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Cardiac arrest data entered into a system by EMTs after every run</a:t>
            </a:r>
          </a:p>
          <a:p>
            <a:r>
              <a:rPr lang="en-US" dirty="0"/>
              <a:t>Information wasn’t being provided back to EMTs to improve their performance:  EMTs stopped filling out reports</a:t>
            </a:r>
          </a:p>
          <a:p>
            <a:endParaRPr lang="en-US" dirty="0"/>
          </a:p>
          <a:p>
            <a:endParaRPr lang="en-US" dirty="0"/>
          </a:p>
        </p:txBody>
      </p:sp>
      <p:sp>
        <p:nvSpPr>
          <p:cNvPr id="4" name="Slide Number Placeholder 3"/>
          <p:cNvSpPr>
            <a:spLocks noGrp="1"/>
          </p:cNvSpPr>
          <p:nvPr>
            <p:ph type="sldNum" sz="quarter" idx="5"/>
          </p:nvPr>
        </p:nvSpPr>
        <p:spPr/>
        <p:txBody>
          <a:bodyPr/>
          <a:lstStyle/>
          <a:p>
            <a:fld id="{3044BEEE-D0E5-4DD2-B632-E2E1A2EB0D6A}" type="slidenum">
              <a:rPr lang="en-US" smtClean="0"/>
              <a:t>72</a:t>
            </a:fld>
            <a:endParaRPr lang="en-US"/>
          </a:p>
        </p:txBody>
      </p:sp>
    </p:spTree>
    <p:extLst>
      <p:ext uri="{BB962C8B-B14F-4D97-AF65-F5344CB8AC3E}">
        <p14:creationId xmlns:p14="http://schemas.microsoft.com/office/powerpoint/2010/main" val="1699650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Specificity key at each step because it informs the </a:t>
            </a:r>
            <a:r>
              <a:rPr lang="en-US" dirty="0" err="1"/>
              <a:t>algoriythm</a:t>
            </a:r>
            <a:r>
              <a:rPr lang="en-US" dirty="0"/>
              <a:t>…the quicker they get through the algorithm the sooner the help gets sent.</a:t>
            </a:r>
          </a:p>
        </p:txBody>
      </p:sp>
      <p:sp>
        <p:nvSpPr>
          <p:cNvPr id="4" name="Slide Number Placeholder 3"/>
          <p:cNvSpPr>
            <a:spLocks noGrp="1"/>
          </p:cNvSpPr>
          <p:nvPr>
            <p:ph type="sldNum" sz="quarter" idx="5"/>
          </p:nvPr>
        </p:nvSpPr>
        <p:spPr/>
        <p:txBody>
          <a:bodyPr/>
          <a:lstStyle/>
          <a:p>
            <a:fld id="{AA1A65F5-906B-45CE-A572-6B421F911C4A}" type="slidenum">
              <a:rPr lang="en-US" smtClean="0"/>
              <a:t>74</a:t>
            </a:fld>
            <a:endParaRPr lang="en-US"/>
          </a:p>
        </p:txBody>
      </p:sp>
    </p:spTree>
    <p:extLst>
      <p:ext uri="{BB962C8B-B14F-4D97-AF65-F5344CB8AC3E}">
        <p14:creationId xmlns:p14="http://schemas.microsoft.com/office/powerpoint/2010/main" val="2665709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14</a:t>
            </a:fld>
            <a:endParaRPr lang="en-US"/>
          </a:p>
        </p:txBody>
      </p:sp>
    </p:spTree>
    <p:extLst>
      <p:ext uri="{BB962C8B-B14F-4D97-AF65-F5344CB8AC3E}">
        <p14:creationId xmlns:p14="http://schemas.microsoft.com/office/powerpoint/2010/main" val="2087845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Specificity key at each step because it informs the </a:t>
            </a:r>
            <a:r>
              <a:rPr lang="en-US" dirty="0" err="1"/>
              <a:t>algoriythm</a:t>
            </a:r>
            <a:r>
              <a:rPr lang="en-US" dirty="0"/>
              <a:t>…the quicker they get through the algorithm the sooner the help gets sent.</a:t>
            </a:r>
          </a:p>
        </p:txBody>
      </p:sp>
      <p:sp>
        <p:nvSpPr>
          <p:cNvPr id="4" name="Slide Number Placeholder 3"/>
          <p:cNvSpPr>
            <a:spLocks noGrp="1"/>
          </p:cNvSpPr>
          <p:nvPr>
            <p:ph type="sldNum" sz="quarter" idx="5"/>
          </p:nvPr>
        </p:nvSpPr>
        <p:spPr/>
        <p:txBody>
          <a:bodyPr/>
          <a:lstStyle/>
          <a:p>
            <a:fld id="{AA1A65F5-906B-45CE-A572-6B421F911C4A}" type="slidenum">
              <a:rPr lang="en-US" smtClean="0"/>
              <a:t>76</a:t>
            </a:fld>
            <a:endParaRPr lang="en-US"/>
          </a:p>
        </p:txBody>
      </p:sp>
    </p:spTree>
    <p:extLst>
      <p:ext uri="{BB962C8B-B14F-4D97-AF65-F5344CB8AC3E}">
        <p14:creationId xmlns:p14="http://schemas.microsoft.com/office/powerpoint/2010/main" val="293102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77</a:t>
            </a:fld>
            <a:endParaRPr lang="en-US"/>
          </a:p>
        </p:txBody>
      </p:sp>
    </p:spTree>
    <p:extLst>
      <p:ext uri="{BB962C8B-B14F-4D97-AF65-F5344CB8AC3E}">
        <p14:creationId xmlns:p14="http://schemas.microsoft.com/office/powerpoint/2010/main" val="3520570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78</a:t>
            </a:fld>
            <a:endParaRPr lang="en-US"/>
          </a:p>
        </p:txBody>
      </p:sp>
    </p:spTree>
    <p:extLst>
      <p:ext uri="{BB962C8B-B14F-4D97-AF65-F5344CB8AC3E}">
        <p14:creationId xmlns:p14="http://schemas.microsoft.com/office/powerpoint/2010/main" val="758824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deemed as credible there is no action in the ER to receive the patient.  Should look like panel A, but looks like panel B</a:t>
            </a:r>
          </a:p>
        </p:txBody>
      </p:sp>
      <p:sp>
        <p:nvSpPr>
          <p:cNvPr id="4" name="Slide Number Placeholder 3"/>
          <p:cNvSpPr>
            <a:spLocks noGrp="1"/>
          </p:cNvSpPr>
          <p:nvPr>
            <p:ph type="sldNum" sz="quarter" idx="5"/>
          </p:nvPr>
        </p:nvSpPr>
        <p:spPr/>
        <p:txBody>
          <a:bodyPr/>
          <a:lstStyle/>
          <a:p>
            <a:fld id="{AA1A65F5-906B-45CE-A572-6B421F911C4A}" type="slidenum">
              <a:rPr lang="en-US" smtClean="0"/>
              <a:t>79</a:t>
            </a:fld>
            <a:endParaRPr lang="en-US"/>
          </a:p>
        </p:txBody>
      </p:sp>
    </p:spTree>
    <p:extLst>
      <p:ext uri="{BB962C8B-B14F-4D97-AF65-F5344CB8AC3E}">
        <p14:creationId xmlns:p14="http://schemas.microsoft.com/office/powerpoint/2010/main" val="1130947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this and then problem was closing the loop!</a:t>
            </a:r>
          </a:p>
        </p:txBody>
      </p:sp>
      <p:sp>
        <p:nvSpPr>
          <p:cNvPr id="4" name="Slide Number Placeholder 3"/>
          <p:cNvSpPr>
            <a:spLocks noGrp="1"/>
          </p:cNvSpPr>
          <p:nvPr>
            <p:ph type="sldNum" sz="quarter" idx="5"/>
          </p:nvPr>
        </p:nvSpPr>
        <p:spPr/>
        <p:txBody>
          <a:bodyPr/>
          <a:lstStyle/>
          <a:p>
            <a:fld id="{DCFBA8F0-35A9-4121-AB68-759A5D219627}" type="slidenum">
              <a:rPr lang="en-US" smtClean="0"/>
              <a:t>80</a:t>
            </a:fld>
            <a:endParaRPr lang="en-US"/>
          </a:p>
        </p:txBody>
      </p:sp>
    </p:spTree>
    <p:extLst>
      <p:ext uri="{BB962C8B-B14F-4D97-AF65-F5344CB8AC3E}">
        <p14:creationId xmlns:p14="http://schemas.microsoft.com/office/powerpoint/2010/main" val="3819095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6B31D-C337-40CB-8D2D-2E1CB82473B7}" type="slidenum">
              <a:rPr lang="en-US" smtClean="0"/>
              <a:t>81</a:t>
            </a:fld>
            <a:endParaRPr lang="en-US"/>
          </a:p>
        </p:txBody>
      </p:sp>
    </p:spTree>
    <p:extLst>
      <p:ext uri="{BB962C8B-B14F-4D97-AF65-F5344CB8AC3E}">
        <p14:creationId xmlns:p14="http://schemas.microsoft.com/office/powerpoint/2010/main" val="3982101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just use feedback loops </a:t>
            </a:r>
            <a:r>
              <a:rPr lang="en-US" dirty="0" err="1"/>
              <a:t>ot</a:t>
            </a:r>
            <a:r>
              <a:rPr lang="en-US" dirty="0"/>
              <a:t> start gaining confidence and convince leaders of the value of applying systems thinking to evaluation.</a:t>
            </a:r>
          </a:p>
        </p:txBody>
      </p:sp>
      <p:sp>
        <p:nvSpPr>
          <p:cNvPr id="4" name="Slide Number Placeholder 3"/>
          <p:cNvSpPr>
            <a:spLocks noGrp="1"/>
          </p:cNvSpPr>
          <p:nvPr>
            <p:ph type="sldNum" sz="quarter" idx="5"/>
          </p:nvPr>
        </p:nvSpPr>
        <p:spPr/>
        <p:txBody>
          <a:bodyPr/>
          <a:lstStyle/>
          <a:p>
            <a:fld id="{EB958934-C58D-442B-8722-BE188B9930CE}" type="slidenum">
              <a:rPr lang="en-US" smtClean="0"/>
              <a:t>84</a:t>
            </a:fld>
            <a:endParaRPr lang="en-US"/>
          </a:p>
        </p:txBody>
      </p:sp>
    </p:spTree>
    <p:extLst>
      <p:ext uri="{BB962C8B-B14F-4D97-AF65-F5344CB8AC3E}">
        <p14:creationId xmlns:p14="http://schemas.microsoft.com/office/powerpoint/2010/main" val="217524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based accountability</a:t>
            </a:r>
          </a:p>
        </p:txBody>
      </p:sp>
      <p:sp>
        <p:nvSpPr>
          <p:cNvPr id="4" name="Slide Number Placeholder 3"/>
          <p:cNvSpPr>
            <a:spLocks noGrp="1"/>
          </p:cNvSpPr>
          <p:nvPr>
            <p:ph type="sldNum" sz="quarter" idx="5"/>
          </p:nvPr>
        </p:nvSpPr>
        <p:spPr/>
        <p:txBody>
          <a:bodyPr/>
          <a:lstStyle/>
          <a:p>
            <a:fld id="{8AAC84C3-0F5F-4B1F-A5A6-2154C3116AC0}" type="slidenum">
              <a:rPr lang="en-US" smtClean="0"/>
              <a:t>88</a:t>
            </a:fld>
            <a:endParaRPr lang="en-US"/>
          </a:p>
        </p:txBody>
      </p:sp>
    </p:spTree>
    <p:extLst>
      <p:ext uri="{BB962C8B-B14F-4D97-AF65-F5344CB8AC3E}">
        <p14:creationId xmlns:p14="http://schemas.microsoft.com/office/powerpoint/2010/main" val="233586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Homelessness interventions:  its stability or quality of life</a:t>
            </a:r>
          </a:p>
          <a:p>
            <a:pPr lvl="1"/>
            <a:r>
              <a:rPr lang="en-US" dirty="0"/>
              <a:t>Tax policies/codes:  fairness.</a:t>
            </a:r>
          </a:p>
          <a:p>
            <a:pPr lvl="1"/>
            <a:r>
              <a:rPr lang="en-US" dirty="0"/>
              <a:t>Transportation systems:  rider safety and reliability.</a:t>
            </a:r>
          </a:p>
          <a:p>
            <a:pPr lvl="1"/>
            <a:r>
              <a:rPr lang="en-US" dirty="0"/>
              <a:t>Customer experience.</a:t>
            </a:r>
          </a:p>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91</a:t>
            </a:fld>
            <a:endParaRPr lang="en-US"/>
          </a:p>
        </p:txBody>
      </p:sp>
    </p:spTree>
    <p:extLst>
      <p:ext uri="{BB962C8B-B14F-4D97-AF65-F5344CB8AC3E}">
        <p14:creationId xmlns:p14="http://schemas.microsoft.com/office/powerpoint/2010/main" val="1620307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Cole 2023.  Aussie.</a:t>
            </a:r>
          </a:p>
          <a:p>
            <a:pPr algn="l"/>
            <a:r>
              <a:rPr lang="en-US" sz="1200" b="0" i="0" dirty="0">
                <a:solidFill>
                  <a:srgbClr val="222222"/>
                </a:solidFill>
                <a:effectLst/>
                <a:highlight>
                  <a:srgbClr val="FFFFFF"/>
                </a:highlight>
                <a:latin typeface="AdvTT5843c571"/>
              </a:rPr>
              <a:t>“Evaluations can be designed, implemented and reported without evaluative thinking.</a:t>
            </a:r>
            <a:endParaRPr lang="en-US" sz="1600" b="0" i="0" dirty="0">
              <a:solidFill>
                <a:srgbClr val="222222"/>
              </a:solidFill>
              <a:effectLst/>
              <a:highlight>
                <a:srgbClr val="FFFFFF"/>
              </a:highlight>
              <a:latin typeface="Arial" panose="020B0604020202020204" pitchFamily="34" charset="0"/>
            </a:endParaRPr>
          </a:p>
          <a:p>
            <a:pPr algn="l"/>
            <a:r>
              <a:rPr lang="en-US" sz="1200" b="0" i="0" dirty="0">
                <a:solidFill>
                  <a:srgbClr val="222222"/>
                </a:solidFill>
                <a:effectLst/>
                <a:highlight>
                  <a:srgbClr val="FFFFFF"/>
                </a:highlight>
                <a:latin typeface="AdvTT5843c571"/>
              </a:rPr>
              <a:t>However, without evaluative thinking, evaluators may not make important connections,</a:t>
            </a:r>
            <a:endParaRPr lang="en-US" sz="1600" b="0" i="0" dirty="0">
              <a:solidFill>
                <a:srgbClr val="222222"/>
              </a:solidFill>
              <a:effectLst/>
              <a:highlight>
                <a:srgbClr val="FFFFFF"/>
              </a:highlight>
              <a:latin typeface="Arial" panose="020B0604020202020204" pitchFamily="34" charset="0"/>
            </a:endParaRPr>
          </a:p>
          <a:p>
            <a:pPr algn="l"/>
            <a:r>
              <a:rPr lang="en-US" sz="1200" b="0" i="0" dirty="0">
                <a:solidFill>
                  <a:srgbClr val="222222"/>
                </a:solidFill>
                <a:effectLst/>
                <a:highlight>
                  <a:srgbClr val="FFFFFF"/>
                </a:highlight>
                <a:latin typeface="AdvTT5843c571"/>
              </a:rPr>
              <a:t>miss their biases, lose the context and meaning of their </a:t>
            </a:r>
            <a:r>
              <a:rPr lang="en-US" sz="1600" b="0" i="0" dirty="0">
                <a:solidFill>
                  <a:srgbClr val="222222"/>
                </a:solidFill>
                <a:effectLst/>
                <a:highlight>
                  <a:srgbClr val="FFFFFF"/>
                </a:highlight>
                <a:latin typeface="Arial" panose="020B0604020202020204" pitchFamily="34" charset="0"/>
              </a:rPr>
              <a:t>fi</a:t>
            </a:r>
            <a:r>
              <a:rPr lang="en-US" sz="1200" b="0" i="0" dirty="0">
                <a:solidFill>
                  <a:srgbClr val="222222"/>
                </a:solidFill>
                <a:effectLst/>
                <a:highlight>
                  <a:srgbClr val="FFFFFF"/>
                </a:highlight>
                <a:latin typeface="AdvTT5843c571"/>
              </a:rPr>
              <a:t>ndings, or, in many other ways,</a:t>
            </a:r>
            <a:endParaRPr lang="en-US" sz="1600" b="0" i="0" dirty="0">
              <a:solidFill>
                <a:srgbClr val="222222"/>
              </a:solidFill>
              <a:effectLst/>
              <a:highlight>
                <a:srgbClr val="FFFFFF"/>
              </a:highlight>
              <a:latin typeface="Arial" panose="020B0604020202020204" pitchFamily="34" charset="0"/>
            </a:endParaRPr>
          </a:p>
          <a:p>
            <a:pPr algn="l"/>
            <a:r>
              <a:rPr lang="en-US" sz="1200" b="0" i="0" dirty="0">
                <a:solidFill>
                  <a:srgbClr val="222222"/>
                </a:solidFill>
                <a:effectLst/>
                <a:highlight>
                  <a:srgbClr val="FFFFFF"/>
                </a:highlight>
                <a:latin typeface="AdvTT5843c571"/>
              </a:rPr>
              <a:t>inadvertently compromise the quality and utility of their evaluation.”</a:t>
            </a:r>
            <a:endParaRPr lang="en-US" sz="1600" b="0" i="0" dirty="0">
              <a:solidFill>
                <a:srgbClr val="222222"/>
              </a:solidFill>
              <a:effectLst/>
              <a:highlight>
                <a:srgbClr val="FFFFFF"/>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15</a:t>
            </a:fld>
            <a:endParaRPr lang="en-US"/>
          </a:p>
        </p:txBody>
      </p:sp>
    </p:spTree>
    <p:extLst>
      <p:ext uri="{BB962C8B-B14F-4D97-AF65-F5344CB8AC3E}">
        <p14:creationId xmlns:p14="http://schemas.microsoft.com/office/powerpoint/2010/main" val="2247372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16</a:t>
            </a:fld>
            <a:endParaRPr lang="en-US"/>
          </a:p>
        </p:txBody>
      </p:sp>
    </p:spTree>
    <p:extLst>
      <p:ext uri="{BB962C8B-B14F-4D97-AF65-F5344CB8AC3E}">
        <p14:creationId xmlns:p14="http://schemas.microsoft.com/office/powerpoint/2010/main" val="207194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18</a:t>
            </a:fld>
            <a:endParaRPr lang="en-US"/>
          </a:p>
        </p:txBody>
      </p:sp>
    </p:spTree>
    <p:extLst>
      <p:ext uri="{BB962C8B-B14F-4D97-AF65-F5344CB8AC3E}">
        <p14:creationId xmlns:p14="http://schemas.microsoft.com/office/powerpoint/2010/main" val="631983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9F079-B190-3A0D-D4F5-AEF320A83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96341-20AF-1886-EFCB-AC524EDD8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D3C668-4B07-F75A-9BC6-0945E14A2C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A2D63C-BFCC-8836-E048-D1A36D95379A}"/>
              </a:ext>
            </a:extLst>
          </p:cNvPr>
          <p:cNvSpPr>
            <a:spLocks noGrp="1"/>
          </p:cNvSpPr>
          <p:nvPr>
            <p:ph type="sldNum" sz="quarter" idx="5"/>
          </p:nvPr>
        </p:nvSpPr>
        <p:spPr/>
        <p:txBody>
          <a:bodyPr/>
          <a:lstStyle/>
          <a:p>
            <a:fld id="{EB958934-C58D-442B-8722-BE188B9930CE}" type="slidenum">
              <a:rPr lang="en-US" smtClean="0"/>
              <a:t>21</a:t>
            </a:fld>
            <a:endParaRPr lang="en-US"/>
          </a:p>
        </p:txBody>
      </p:sp>
    </p:spTree>
    <p:extLst>
      <p:ext uri="{BB962C8B-B14F-4D97-AF65-F5344CB8AC3E}">
        <p14:creationId xmlns:p14="http://schemas.microsoft.com/office/powerpoint/2010/main" val="3616200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4C3B8-D0AD-C453-87F1-01CC15488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4A930-7604-97E9-8914-788C5FEE1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5407C-7878-A35F-1446-C39AF991AB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A6539A-C13E-6834-D89B-188D713D2EBA}"/>
              </a:ext>
            </a:extLst>
          </p:cNvPr>
          <p:cNvSpPr>
            <a:spLocks noGrp="1"/>
          </p:cNvSpPr>
          <p:nvPr>
            <p:ph type="sldNum" sz="quarter" idx="5"/>
          </p:nvPr>
        </p:nvSpPr>
        <p:spPr/>
        <p:txBody>
          <a:bodyPr/>
          <a:lstStyle/>
          <a:p>
            <a:fld id="{AA1A65F5-906B-45CE-A572-6B421F911C4A}" type="slidenum">
              <a:rPr lang="en-US" smtClean="0"/>
              <a:t>23</a:t>
            </a:fld>
            <a:endParaRPr lang="en-US"/>
          </a:p>
        </p:txBody>
      </p:sp>
    </p:spTree>
    <p:extLst>
      <p:ext uri="{BB962C8B-B14F-4D97-AF65-F5344CB8AC3E}">
        <p14:creationId xmlns:p14="http://schemas.microsoft.com/office/powerpoint/2010/main" val="3922503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24</a:t>
            </a:fld>
            <a:endParaRPr lang="en-US"/>
          </a:p>
        </p:txBody>
      </p:sp>
    </p:spTree>
    <p:extLst>
      <p:ext uri="{BB962C8B-B14F-4D97-AF65-F5344CB8AC3E}">
        <p14:creationId xmlns:p14="http://schemas.microsoft.com/office/powerpoint/2010/main" val="30683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7292-6D3D-4772-BDB1-9FA6F3341F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83C52-4256-434C-ADD4-375118A631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DF0FD4-7CBA-4CFB-89B7-A1B44581416A}"/>
              </a:ext>
            </a:extLst>
          </p:cNvPr>
          <p:cNvSpPr>
            <a:spLocks noGrp="1"/>
          </p:cNvSpPr>
          <p:nvPr>
            <p:ph type="dt" sz="half" idx="10"/>
          </p:nvPr>
        </p:nvSpPr>
        <p:spPr/>
        <p:txBody>
          <a:bodyPr/>
          <a:lstStyle/>
          <a:p>
            <a:fld id="{EC715161-223A-4BEF-AF27-559D65EDEF40}" type="datetimeFigureOut">
              <a:rPr lang="en-US" smtClean="0"/>
              <a:t>4/30/2024</a:t>
            </a:fld>
            <a:endParaRPr lang="en-US"/>
          </a:p>
        </p:txBody>
      </p:sp>
      <p:sp>
        <p:nvSpPr>
          <p:cNvPr id="5" name="Footer Placeholder 4">
            <a:extLst>
              <a:ext uri="{FF2B5EF4-FFF2-40B4-BE49-F238E27FC236}">
                <a16:creationId xmlns:a16="http://schemas.microsoft.com/office/drawing/2014/main" id="{C28DB953-DA65-4194-B522-96D2D354D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70B7D-3787-4D43-8895-A35CF9AC47B4}"/>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409902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A9021-B2D1-4098-AEB9-C41CD701A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22BC7D-E692-4EF4-9947-D4203F12DD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F65D9-A5CB-48A1-8519-5AD4142FBD00}"/>
              </a:ext>
            </a:extLst>
          </p:cNvPr>
          <p:cNvSpPr>
            <a:spLocks noGrp="1"/>
          </p:cNvSpPr>
          <p:nvPr>
            <p:ph type="dt" sz="half" idx="10"/>
          </p:nvPr>
        </p:nvSpPr>
        <p:spPr/>
        <p:txBody>
          <a:bodyPr/>
          <a:lstStyle/>
          <a:p>
            <a:fld id="{EC715161-223A-4BEF-AF27-559D65EDEF40}" type="datetimeFigureOut">
              <a:rPr lang="en-US" smtClean="0"/>
              <a:t>4/30/2024</a:t>
            </a:fld>
            <a:endParaRPr lang="en-US"/>
          </a:p>
        </p:txBody>
      </p:sp>
      <p:sp>
        <p:nvSpPr>
          <p:cNvPr id="5" name="Footer Placeholder 4">
            <a:extLst>
              <a:ext uri="{FF2B5EF4-FFF2-40B4-BE49-F238E27FC236}">
                <a16:creationId xmlns:a16="http://schemas.microsoft.com/office/drawing/2014/main" id="{FB8811C3-1607-464D-AFD8-7A998864D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BF834-1DF3-41E9-B9CD-4D1F41F7788F}"/>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460740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DB472F-7ACE-4330-8A66-8BA9656879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E6CAB3-F870-4E13-B8BE-368C284206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CB943-F6C9-44A3-8BCA-473E08D89CF5}"/>
              </a:ext>
            </a:extLst>
          </p:cNvPr>
          <p:cNvSpPr>
            <a:spLocks noGrp="1"/>
          </p:cNvSpPr>
          <p:nvPr>
            <p:ph type="dt" sz="half" idx="10"/>
          </p:nvPr>
        </p:nvSpPr>
        <p:spPr/>
        <p:txBody>
          <a:bodyPr/>
          <a:lstStyle/>
          <a:p>
            <a:fld id="{EC715161-223A-4BEF-AF27-559D65EDEF40}" type="datetimeFigureOut">
              <a:rPr lang="en-US" smtClean="0"/>
              <a:t>4/30/2024</a:t>
            </a:fld>
            <a:endParaRPr lang="en-US"/>
          </a:p>
        </p:txBody>
      </p:sp>
      <p:sp>
        <p:nvSpPr>
          <p:cNvPr id="5" name="Footer Placeholder 4">
            <a:extLst>
              <a:ext uri="{FF2B5EF4-FFF2-40B4-BE49-F238E27FC236}">
                <a16:creationId xmlns:a16="http://schemas.microsoft.com/office/drawing/2014/main" id="{45754A8C-D7E7-430B-8A7C-EAEE5826D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5ECD3-5B3C-4EB6-B3D6-137510A28FF8}"/>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208171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1D25E-59B1-40CD-8866-501177CA3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AF9426-BC01-43DB-9ADB-788F03EFF2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A5558-FE61-497A-8788-FEC13DAD0790}"/>
              </a:ext>
            </a:extLst>
          </p:cNvPr>
          <p:cNvSpPr>
            <a:spLocks noGrp="1"/>
          </p:cNvSpPr>
          <p:nvPr>
            <p:ph type="dt" sz="half" idx="10"/>
          </p:nvPr>
        </p:nvSpPr>
        <p:spPr/>
        <p:txBody>
          <a:bodyPr/>
          <a:lstStyle/>
          <a:p>
            <a:fld id="{EC715161-223A-4BEF-AF27-559D65EDEF40}" type="datetimeFigureOut">
              <a:rPr lang="en-US" smtClean="0"/>
              <a:t>4/30/2024</a:t>
            </a:fld>
            <a:endParaRPr lang="en-US"/>
          </a:p>
        </p:txBody>
      </p:sp>
      <p:sp>
        <p:nvSpPr>
          <p:cNvPr id="5" name="Footer Placeholder 4">
            <a:extLst>
              <a:ext uri="{FF2B5EF4-FFF2-40B4-BE49-F238E27FC236}">
                <a16:creationId xmlns:a16="http://schemas.microsoft.com/office/drawing/2014/main" id="{980D387B-ACFA-4B7F-9031-C7EB77220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1C684-007D-458E-A8F6-5E5A6958FB36}"/>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216731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0A1E8-A8C0-456B-B07C-9D3AF14E7F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B2305A-C894-4243-80B6-D66E5EA6A1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392611-BBB6-45E7-B763-9E60154A5C59}"/>
              </a:ext>
            </a:extLst>
          </p:cNvPr>
          <p:cNvSpPr>
            <a:spLocks noGrp="1"/>
          </p:cNvSpPr>
          <p:nvPr>
            <p:ph type="dt" sz="half" idx="10"/>
          </p:nvPr>
        </p:nvSpPr>
        <p:spPr/>
        <p:txBody>
          <a:bodyPr/>
          <a:lstStyle/>
          <a:p>
            <a:fld id="{EC715161-223A-4BEF-AF27-559D65EDEF40}" type="datetimeFigureOut">
              <a:rPr lang="en-US" smtClean="0"/>
              <a:t>4/30/2024</a:t>
            </a:fld>
            <a:endParaRPr lang="en-US"/>
          </a:p>
        </p:txBody>
      </p:sp>
      <p:sp>
        <p:nvSpPr>
          <p:cNvPr id="5" name="Footer Placeholder 4">
            <a:extLst>
              <a:ext uri="{FF2B5EF4-FFF2-40B4-BE49-F238E27FC236}">
                <a16:creationId xmlns:a16="http://schemas.microsoft.com/office/drawing/2014/main" id="{34B2623A-570A-4682-93E6-5DE2C6156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4B99A-3970-4B96-A3B8-25B19092C057}"/>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106374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85220-DC29-4324-BC16-EC967194D6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DB384A-36B1-4FBD-967C-79098EC405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96D7F3-3694-417A-B8EB-8CC7094493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4E4FB7-7ED7-4011-B7EB-0A430737C135}"/>
              </a:ext>
            </a:extLst>
          </p:cNvPr>
          <p:cNvSpPr>
            <a:spLocks noGrp="1"/>
          </p:cNvSpPr>
          <p:nvPr>
            <p:ph type="dt" sz="half" idx="10"/>
          </p:nvPr>
        </p:nvSpPr>
        <p:spPr/>
        <p:txBody>
          <a:bodyPr/>
          <a:lstStyle/>
          <a:p>
            <a:fld id="{EC715161-223A-4BEF-AF27-559D65EDEF40}" type="datetimeFigureOut">
              <a:rPr lang="en-US" smtClean="0"/>
              <a:t>4/30/2024</a:t>
            </a:fld>
            <a:endParaRPr lang="en-US"/>
          </a:p>
        </p:txBody>
      </p:sp>
      <p:sp>
        <p:nvSpPr>
          <p:cNvPr id="6" name="Footer Placeholder 5">
            <a:extLst>
              <a:ext uri="{FF2B5EF4-FFF2-40B4-BE49-F238E27FC236}">
                <a16:creationId xmlns:a16="http://schemas.microsoft.com/office/drawing/2014/main" id="{E2D24EF9-31C1-4A18-9D90-E0B890B3B0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9C11BF-56BF-461B-93CB-CEB0792A9260}"/>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3480205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68680-3776-4483-A6E7-8B8A90668B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3533C-3888-4D8A-899D-4F47A73F52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9449A4-3FCA-4E74-85EF-FB5DF92053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73E58E-8819-449D-97CD-A39BF39BB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8F89B9-094C-4EEB-AAA6-2FEE5755D7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4AE42C-1989-4830-83BD-297887DB23B8}"/>
              </a:ext>
            </a:extLst>
          </p:cNvPr>
          <p:cNvSpPr>
            <a:spLocks noGrp="1"/>
          </p:cNvSpPr>
          <p:nvPr>
            <p:ph type="dt" sz="half" idx="10"/>
          </p:nvPr>
        </p:nvSpPr>
        <p:spPr/>
        <p:txBody>
          <a:bodyPr/>
          <a:lstStyle/>
          <a:p>
            <a:fld id="{EC715161-223A-4BEF-AF27-559D65EDEF40}" type="datetimeFigureOut">
              <a:rPr lang="en-US" smtClean="0"/>
              <a:t>4/30/2024</a:t>
            </a:fld>
            <a:endParaRPr lang="en-US"/>
          </a:p>
        </p:txBody>
      </p:sp>
      <p:sp>
        <p:nvSpPr>
          <p:cNvPr id="8" name="Footer Placeholder 7">
            <a:extLst>
              <a:ext uri="{FF2B5EF4-FFF2-40B4-BE49-F238E27FC236}">
                <a16:creationId xmlns:a16="http://schemas.microsoft.com/office/drawing/2014/main" id="{4DE18CA1-BF40-4A49-9148-B44D3D8A56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80F9EF-33C4-4F3F-8152-2856D8F8254E}"/>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236989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776A3-E5D3-465A-9367-E0F4E46C3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F5BA03-667C-4D84-943C-363F4A719F37}"/>
              </a:ext>
            </a:extLst>
          </p:cNvPr>
          <p:cNvSpPr>
            <a:spLocks noGrp="1"/>
          </p:cNvSpPr>
          <p:nvPr>
            <p:ph type="dt" sz="half" idx="10"/>
          </p:nvPr>
        </p:nvSpPr>
        <p:spPr/>
        <p:txBody>
          <a:bodyPr/>
          <a:lstStyle/>
          <a:p>
            <a:fld id="{EC715161-223A-4BEF-AF27-559D65EDEF40}" type="datetimeFigureOut">
              <a:rPr lang="en-US" smtClean="0"/>
              <a:t>4/30/2024</a:t>
            </a:fld>
            <a:endParaRPr lang="en-US"/>
          </a:p>
        </p:txBody>
      </p:sp>
      <p:sp>
        <p:nvSpPr>
          <p:cNvPr id="4" name="Footer Placeholder 3">
            <a:extLst>
              <a:ext uri="{FF2B5EF4-FFF2-40B4-BE49-F238E27FC236}">
                <a16:creationId xmlns:a16="http://schemas.microsoft.com/office/drawing/2014/main" id="{BB8731D1-040F-41C0-89B5-7985CE7F69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AF89B0-D3A7-4724-85C2-26777BE194D3}"/>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383366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5A167D-9044-4CB5-AC77-D737F15FF337}"/>
              </a:ext>
            </a:extLst>
          </p:cNvPr>
          <p:cNvSpPr>
            <a:spLocks noGrp="1"/>
          </p:cNvSpPr>
          <p:nvPr>
            <p:ph type="dt" sz="half" idx="10"/>
          </p:nvPr>
        </p:nvSpPr>
        <p:spPr/>
        <p:txBody>
          <a:bodyPr/>
          <a:lstStyle/>
          <a:p>
            <a:fld id="{EC715161-223A-4BEF-AF27-559D65EDEF40}" type="datetimeFigureOut">
              <a:rPr lang="en-US" smtClean="0"/>
              <a:t>4/30/2024</a:t>
            </a:fld>
            <a:endParaRPr lang="en-US"/>
          </a:p>
        </p:txBody>
      </p:sp>
      <p:sp>
        <p:nvSpPr>
          <p:cNvPr id="3" name="Footer Placeholder 2">
            <a:extLst>
              <a:ext uri="{FF2B5EF4-FFF2-40B4-BE49-F238E27FC236}">
                <a16:creationId xmlns:a16="http://schemas.microsoft.com/office/drawing/2014/main" id="{425055F4-B87D-4E25-876C-1057B03D59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6ED5FE-EEFD-45FA-B75D-504F9C8B9103}"/>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3044438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4663-D11E-4C68-BC54-C7D8868034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373F8D-EFB8-4A2F-9836-4EE03E3537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B0F883-B484-4956-B53E-2E7AF202B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25D80-2E8A-49C9-8A8A-DC469E3C5812}"/>
              </a:ext>
            </a:extLst>
          </p:cNvPr>
          <p:cNvSpPr>
            <a:spLocks noGrp="1"/>
          </p:cNvSpPr>
          <p:nvPr>
            <p:ph type="dt" sz="half" idx="10"/>
          </p:nvPr>
        </p:nvSpPr>
        <p:spPr/>
        <p:txBody>
          <a:bodyPr/>
          <a:lstStyle/>
          <a:p>
            <a:fld id="{EC715161-223A-4BEF-AF27-559D65EDEF40}" type="datetimeFigureOut">
              <a:rPr lang="en-US" smtClean="0"/>
              <a:t>4/30/2024</a:t>
            </a:fld>
            <a:endParaRPr lang="en-US"/>
          </a:p>
        </p:txBody>
      </p:sp>
      <p:sp>
        <p:nvSpPr>
          <p:cNvPr id="6" name="Footer Placeholder 5">
            <a:extLst>
              <a:ext uri="{FF2B5EF4-FFF2-40B4-BE49-F238E27FC236}">
                <a16:creationId xmlns:a16="http://schemas.microsoft.com/office/drawing/2014/main" id="{A4C718FE-A6DF-402A-A570-D33754E5F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29314F-501D-4AB2-B2C8-22266F4D679F}"/>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248261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42CF-DBA7-4034-92A1-64CEC62B2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8685A9-98CA-4E79-91D4-2E1AC6FF3B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420E1-A41E-4660-9F5D-C355EF44BA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839F6E-74ED-41A0-9916-6F3E3C630AC1}"/>
              </a:ext>
            </a:extLst>
          </p:cNvPr>
          <p:cNvSpPr>
            <a:spLocks noGrp="1"/>
          </p:cNvSpPr>
          <p:nvPr>
            <p:ph type="dt" sz="half" idx="10"/>
          </p:nvPr>
        </p:nvSpPr>
        <p:spPr/>
        <p:txBody>
          <a:bodyPr/>
          <a:lstStyle/>
          <a:p>
            <a:fld id="{EC715161-223A-4BEF-AF27-559D65EDEF40}" type="datetimeFigureOut">
              <a:rPr lang="en-US" smtClean="0"/>
              <a:t>4/30/2024</a:t>
            </a:fld>
            <a:endParaRPr lang="en-US"/>
          </a:p>
        </p:txBody>
      </p:sp>
      <p:sp>
        <p:nvSpPr>
          <p:cNvPr id="6" name="Footer Placeholder 5">
            <a:extLst>
              <a:ext uri="{FF2B5EF4-FFF2-40B4-BE49-F238E27FC236}">
                <a16:creationId xmlns:a16="http://schemas.microsoft.com/office/drawing/2014/main" id="{71724092-3F76-432E-B9FF-6B96982CDE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4AE1F0-8E92-40EA-8C64-89C6A99A0CC6}"/>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720180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938A4B-0B84-4171-B8BE-95FAFFD595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F7BD2-E891-4DB5-A1D7-34A7ED5DA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FE57A-EC40-4E76-8AA5-104E102F4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715161-223A-4BEF-AF27-559D65EDEF40}" type="datetimeFigureOut">
              <a:rPr lang="en-US" smtClean="0"/>
              <a:t>4/30/2024</a:t>
            </a:fld>
            <a:endParaRPr lang="en-US"/>
          </a:p>
        </p:txBody>
      </p:sp>
      <p:sp>
        <p:nvSpPr>
          <p:cNvPr id="5" name="Footer Placeholder 4">
            <a:extLst>
              <a:ext uri="{FF2B5EF4-FFF2-40B4-BE49-F238E27FC236}">
                <a16:creationId xmlns:a16="http://schemas.microsoft.com/office/drawing/2014/main" id="{BB73DCBA-5DF6-4B8C-A647-93CDC4E739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6D6E89-2D38-4E48-84EF-CDBC6352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33D6E-EA7C-4B6B-BF91-DEC24F041BB6}" type="slidenum">
              <a:rPr lang="en-US" smtClean="0"/>
              <a:t>‹#›</a:t>
            </a:fld>
            <a:endParaRPr lang="en-US"/>
          </a:p>
        </p:txBody>
      </p:sp>
    </p:spTree>
    <p:extLst>
      <p:ext uri="{BB962C8B-B14F-4D97-AF65-F5344CB8AC3E}">
        <p14:creationId xmlns:p14="http://schemas.microsoft.com/office/powerpoint/2010/main" val="109334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mailto:ralph@justevaluation.com" TargetMode="External"/><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05.png"/><Relationship Id="rId4" Type="http://schemas.openxmlformats.org/officeDocument/2006/relationships/hyperlink" Target="https://www.infoagepub.com/products/System-Evaluation-Theory"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s://www.justevaluation.com/purchase-the-book"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lewis@hainescentreaustralia.com.au" TargetMode="External"/><Relationship Id="rId2" Type="http://schemas.openxmlformats.org/officeDocument/2006/relationships/hyperlink" Target="mailto:ralph@justevaluation.com" TargetMode="External"/><Relationship Id="rId1" Type="http://schemas.openxmlformats.org/officeDocument/2006/relationships/slideLayout" Target="../slideLayouts/slideLayout2.xml"/><Relationship Id="rId5" Type="http://schemas.openxmlformats.org/officeDocument/2006/relationships/hyperlink" Target="mailto:aes@aes.asn.au" TargetMode="External"/><Relationship Id="rId4" Type="http://schemas.openxmlformats.org/officeDocument/2006/relationships/hyperlink" Target="mailto:briankeogh@icloud.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8.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2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8.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8.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31.jpeg"/><Relationship Id="rId10" Type="http://schemas.openxmlformats.org/officeDocument/2006/relationships/image" Target="../media/image10.jpeg"/><Relationship Id="rId4" Type="http://schemas.openxmlformats.org/officeDocument/2006/relationships/image" Target="../media/image30.jpe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8.jpeg"/><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31.jpeg"/><Relationship Id="rId10" Type="http://schemas.openxmlformats.org/officeDocument/2006/relationships/image" Target="../media/image10.jpeg"/><Relationship Id="rId4" Type="http://schemas.openxmlformats.org/officeDocument/2006/relationships/image" Target="../media/image30.jpeg"/><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8.jpe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5.jpeg"/><Relationship Id="rId5" Type="http://schemas.openxmlformats.org/officeDocument/2006/relationships/image" Target="../media/image31.jpeg"/><Relationship Id="rId10" Type="http://schemas.openxmlformats.org/officeDocument/2006/relationships/image" Target="../media/image34.jpeg"/><Relationship Id="rId4" Type="http://schemas.openxmlformats.org/officeDocument/2006/relationships/image" Target="../media/image30.jpeg"/><Relationship Id="rId9"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8.jpe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31.jpeg"/><Relationship Id="rId10" Type="http://schemas.openxmlformats.org/officeDocument/2006/relationships/image" Target="../media/image10.jpeg"/><Relationship Id="rId4" Type="http://schemas.openxmlformats.org/officeDocument/2006/relationships/image" Target="../media/image30.jpeg"/><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s://www.justevaluation.com/system-evaluation"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systemsthinkingpress.com/" TargetMode="External"/><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hyperlink" Target="https://www.amazon.com/System-Evaluation-Theory-Practitioners-Interventions/dp/B0BDCYFS5C"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8.jpeg"/><Relationship Id="rId7"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5.jpeg"/><Relationship Id="rId5" Type="http://schemas.openxmlformats.org/officeDocument/2006/relationships/image" Target="../media/image50.jpeg"/><Relationship Id="rId10" Type="http://schemas.openxmlformats.org/officeDocument/2006/relationships/image" Target="../media/image54.jpeg"/><Relationship Id="rId4" Type="http://schemas.openxmlformats.org/officeDocument/2006/relationships/image" Target="../media/image49.jpeg"/><Relationship Id="rId9" Type="http://schemas.openxmlformats.org/officeDocument/2006/relationships/image" Target="../media/image53.jpeg"/></Relationships>
</file>

<file path=ppt/slides/_rels/slide5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6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47.jpg"/><Relationship Id="rId4" Type="http://schemas.openxmlformats.org/officeDocument/2006/relationships/image" Target="../media/image51.jpeg"/><Relationship Id="rId9" Type="http://schemas.openxmlformats.org/officeDocument/2006/relationships/image" Target="../media/image46.jpeg"/></Relationships>
</file>

<file path=ppt/slides/_rels/slide6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47.jpg"/><Relationship Id="rId10" Type="http://schemas.openxmlformats.org/officeDocument/2006/relationships/image" Target="../media/image65.png"/><Relationship Id="rId4" Type="http://schemas.openxmlformats.org/officeDocument/2006/relationships/image" Target="../media/image51.jpeg"/><Relationship Id="rId9" Type="http://schemas.openxmlformats.org/officeDocument/2006/relationships/image" Target="../media/image46.jpeg"/></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commons.wikimedia.org/wiki/File:Whiteboard_with_markers.jpg"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1.jpeg"/><Relationship Id="rId4" Type="http://schemas.openxmlformats.org/officeDocument/2006/relationships/image" Target="../media/image70.jpeg"/></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1.jpeg"/><Relationship Id="rId4" Type="http://schemas.openxmlformats.org/officeDocument/2006/relationships/image" Target="../media/image70.jpeg"/></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google.com/imgres?imgurl=https%3A%2F%2Freflectoring.io%2Fassets%2Fimg%2Fposts%2Fupstream-downstream%2Fdependencies.png&amp;imgrefurl=https%3A%2F%2Freflectoring.io%2Fupstream-downstream%2F&amp;docid=MJGoVj-J8XlXNM&amp;tbnid=B2SWpSrCB029TM%3A&amp;vet=10ahUKEwin6Mne5d7mAhVJsp4KHezXCxQQMwhFKAAwAA..i&amp;w=700&amp;h=291&amp;bih=719&amp;biw=1536&amp;q=upstream%20dependency&amp;ved=0ahUKEwin6Mne5d7mAhVJsp4KHezXCxQQMwhFKAAwAA&amp;iact=mrc&amp;uact=8"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jpeg"/></Relationships>
</file>

<file path=ppt/slides/_rels/slide8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5.png"/><Relationship Id="rId7" Type="http://schemas.openxmlformats.org/officeDocument/2006/relationships/image" Target="../media/image88.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51.jpeg"/><Relationship Id="rId4" Type="http://schemas.openxmlformats.org/officeDocument/2006/relationships/image" Target="../media/image86.png"/><Relationship Id="rId9" Type="http://schemas.openxmlformats.org/officeDocument/2006/relationships/image" Target="../media/image90.jpeg"/></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47.jpg"/><Relationship Id="rId4" Type="http://schemas.openxmlformats.org/officeDocument/2006/relationships/image" Target="../media/image51.jpeg"/><Relationship Id="rId9" Type="http://schemas.openxmlformats.org/officeDocument/2006/relationships/image" Target="../media/image46.jpeg"/></Relationships>
</file>

<file path=ppt/slides/_rels/slide8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47.jpg"/><Relationship Id="rId10" Type="http://schemas.openxmlformats.org/officeDocument/2006/relationships/image" Target="../media/image93.jpg"/><Relationship Id="rId4" Type="http://schemas.openxmlformats.org/officeDocument/2006/relationships/image" Target="../media/image51.jpeg"/><Relationship Id="rId9" Type="http://schemas.openxmlformats.org/officeDocument/2006/relationships/image" Target="../media/image46.jpeg"/></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ystems Evaluation Theory Practice Implementation 2">
            <a:extLst>
              <a:ext uri="{FF2B5EF4-FFF2-40B4-BE49-F238E27FC236}">
                <a16:creationId xmlns:a16="http://schemas.microsoft.com/office/drawing/2014/main" id="{1211CE4A-B6DB-2D72-EF22-F0C29FF6C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91" y="261721"/>
            <a:ext cx="11450516" cy="64313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07204C0-21B0-7117-532C-8CA202164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641" y="2914164"/>
            <a:ext cx="2132809" cy="3778930"/>
          </a:xfrm>
          <a:prstGeom prst="rect">
            <a:avLst/>
          </a:prstGeom>
        </p:spPr>
      </p:pic>
    </p:spTree>
    <p:extLst>
      <p:ext uri="{BB962C8B-B14F-4D97-AF65-F5344CB8AC3E}">
        <p14:creationId xmlns:p14="http://schemas.microsoft.com/office/powerpoint/2010/main" val="1154721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ey components of a community response to out-of-hospital cardiac arrest |  Nature Reviews Cardiology">
            <a:extLst>
              <a:ext uri="{FF2B5EF4-FFF2-40B4-BE49-F238E27FC236}">
                <a16:creationId xmlns:a16="http://schemas.microsoft.com/office/drawing/2014/main" id="{0BCEDB74-29BA-9CCE-609D-C89FA1675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66" y="876300"/>
            <a:ext cx="12054934" cy="477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9232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39,262 The End Stock Photos, Pictures &amp; Royalty-Free Images - iStock">
            <a:extLst>
              <a:ext uri="{FF2B5EF4-FFF2-40B4-BE49-F238E27FC236}">
                <a16:creationId xmlns:a16="http://schemas.microsoft.com/office/drawing/2014/main" id="{07B4D5CC-5B33-535D-491C-E9C56B016F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3873" y="1284988"/>
            <a:ext cx="3855880" cy="2570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822E7D-24D7-9EDB-3AC0-B5BF93079640}"/>
              </a:ext>
            </a:extLst>
          </p:cNvPr>
          <p:cNvSpPr txBox="1"/>
          <p:nvPr/>
        </p:nvSpPr>
        <p:spPr>
          <a:xfrm>
            <a:off x="864524" y="4836359"/>
            <a:ext cx="6096000" cy="1569660"/>
          </a:xfrm>
          <a:prstGeom prst="rect">
            <a:avLst/>
          </a:prstGeom>
          <a:noFill/>
        </p:spPr>
        <p:txBody>
          <a:bodyPr wrap="square">
            <a:spAutoFit/>
          </a:bodyPr>
          <a:lstStyle/>
          <a:p>
            <a:r>
              <a:rPr lang="en-US" sz="2400" dirty="0"/>
              <a:t>Contact Information: </a:t>
            </a:r>
          </a:p>
          <a:p>
            <a:pPr lvl="1"/>
            <a:r>
              <a:rPr lang="en-US" sz="2400" dirty="0"/>
              <a:t>email  </a:t>
            </a:r>
            <a:r>
              <a:rPr lang="en-US" sz="2400" dirty="0">
                <a:hlinkClick r:id="rId3"/>
              </a:rPr>
              <a:t>ralph@justevaluation.com</a:t>
            </a:r>
            <a:endParaRPr lang="en-US" sz="2400" dirty="0"/>
          </a:p>
          <a:p>
            <a:pPr lvl="1"/>
            <a:r>
              <a:rPr lang="en-US" sz="2400" dirty="0"/>
              <a:t>Website:  justevaluation.com</a:t>
            </a:r>
          </a:p>
          <a:p>
            <a:pPr lvl="1"/>
            <a:r>
              <a:rPr lang="en-US" sz="2400" dirty="0"/>
              <a:t>Cell:  520-203-1038</a:t>
            </a:r>
          </a:p>
        </p:txBody>
      </p:sp>
      <p:sp>
        <p:nvSpPr>
          <p:cNvPr id="5" name="TextBox 4">
            <a:extLst>
              <a:ext uri="{FF2B5EF4-FFF2-40B4-BE49-F238E27FC236}">
                <a16:creationId xmlns:a16="http://schemas.microsoft.com/office/drawing/2014/main" id="{5CBE5E36-CF62-114F-91D9-587D149047D4}"/>
              </a:ext>
            </a:extLst>
          </p:cNvPr>
          <p:cNvSpPr txBox="1"/>
          <p:nvPr/>
        </p:nvSpPr>
        <p:spPr>
          <a:xfrm>
            <a:off x="6312131" y="5927959"/>
            <a:ext cx="6096000" cy="369332"/>
          </a:xfrm>
          <a:prstGeom prst="rect">
            <a:avLst/>
          </a:prstGeom>
          <a:noFill/>
        </p:spPr>
        <p:txBody>
          <a:bodyPr wrap="square">
            <a:spAutoFit/>
          </a:bodyPr>
          <a:lstStyle/>
          <a:p>
            <a:r>
              <a:rPr lang="en-US" dirty="0">
                <a:hlinkClick r:id="rId4"/>
              </a:rPr>
              <a:t>IAP || Book || System Evaluation Theory (infoagepub.com)</a:t>
            </a:r>
            <a:endParaRPr lang="en-US" dirty="0"/>
          </a:p>
        </p:txBody>
      </p:sp>
      <p:pic>
        <p:nvPicPr>
          <p:cNvPr id="7" name="Picture 6">
            <a:extLst>
              <a:ext uri="{FF2B5EF4-FFF2-40B4-BE49-F238E27FC236}">
                <a16:creationId xmlns:a16="http://schemas.microsoft.com/office/drawing/2014/main" id="{220F7173-847B-5C0D-5BEB-179682498E9B}"/>
              </a:ext>
            </a:extLst>
          </p:cNvPr>
          <p:cNvPicPr>
            <a:picLocks noChangeAspect="1"/>
          </p:cNvPicPr>
          <p:nvPr/>
        </p:nvPicPr>
        <p:blipFill rotWithShape="1">
          <a:blip r:embed="rId5">
            <a:extLst>
              <a:ext uri="{28A0092B-C50C-407E-A947-70E740481C1C}">
                <a14:useLocalDpi xmlns:a14="http://schemas.microsoft.com/office/drawing/2010/main" val="0"/>
              </a:ext>
            </a:extLst>
          </a:blip>
          <a:srcRect l="9423" t="12685" r="35467" b="6024"/>
          <a:stretch/>
        </p:blipFill>
        <p:spPr>
          <a:xfrm>
            <a:off x="7797337" y="2900377"/>
            <a:ext cx="3474721" cy="2882986"/>
          </a:xfrm>
          <a:prstGeom prst="rect">
            <a:avLst/>
          </a:prstGeom>
        </p:spPr>
      </p:pic>
      <p:pic>
        <p:nvPicPr>
          <p:cNvPr id="2" name="Picture 1">
            <a:extLst>
              <a:ext uri="{FF2B5EF4-FFF2-40B4-BE49-F238E27FC236}">
                <a16:creationId xmlns:a16="http://schemas.microsoft.com/office/drawing/2014/main" id="{1FD65AE9-36A0-EDE8-8A33-4DC903936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2068" y="536601"/>
            <a:ext cx="2426762" cy="4299758"/>
          </a:xfrm>
          <a:prstGeom prst="rect">
            <a:avLst/>
          </a:prstGeom>
        </p:spPr>
      </p:pic>
    </p:spTree>
    <p:extLst>
      <p:ext uri="{BB962C8B-B14F-4D97-AF65-F5344CB8AC3E}">
        <p14:creationId xmlns:p14="http://schemas.microsoft.com/office/powerpoint/2010/main" val="2184372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F39E7E7-EEF8-0C46-08C7-EFAE5ADDC1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6" t="10769" r="2970" b="12223"/>
          <a:stretch/>
        </p:blipFill>
        <p:spPr bwMode="auto">
          <a:xfrm>
            <a:off x="740064" y="-73373"/>
            <a:ext cx="10807168" cy="6866896"/>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0F4BA937-8484-ED9E-2992-2AE3752AD138}"/>
              </a:ext>
            </a:extLst>
          </p:cNvPr>
          <p:cNvSpPr/>
          <p:nvPr/>
        </p:nvSpPr>
        <p:spPr>
          <a:xfrm>
            <a:off x="2983523" y="433754"/>
            <a:ext cx="4320770" cy="2523859"/>
          </a:xfrm>
          <a:custGeom>
            <a:avLst/>
            <a:gdLst>
              <a:gd name="connsiteX0" fmla="*/ 76200 w 4320770"/>
              <a:gd name="connsiteY0" fmla="*/ 17584 h 2523859"/>
              <a:gd name="connsiteX1" fmla="*/ 41031 w 4320770"/>
              <a:gd name="connsiteY1" fmla="*/ 41031 h 2523859"/>
              <a:gd name="connsiteX2" fmla="*/ 35169 w 4320770"/>
              <a:gd name="connsiteY2" fmla="*/ 70338 h 2523859"/>
              <a:gd name="connsiteX3" fmla="*/ 23446 w 4320770"/>
              <a:gd name="connsiteY3" fmla="*/ 111369 h 2523859"/>
              <a:gd name="connsiteX4" fmla="*/ 11723 w 4320770"/>
              <a:gd name="connsiteY4" fmla="*/ 152400 h 2523859"/>
              <a:gd name="connsiteX5" fmla="*/ 0 w 4320770"/>
              <a:gd name="connsiteY5" fmla="*/ 169984 h 2523859"/>
              <a:gd name="connsiteX6" fmla="*/ 17585 w 4320770"/>
              <a:gd name="connsiteY6" fmla="*/ 228600 h 2523859"/>
              <a:gd name="connsiteX7" fmla="*/ 35169 w 4320770"/>
              <a:gd name="connsiteY7" fmla="*/ 234461 h 2523859"/>
              <a:gd name="connsiteX8" fmla="*/ 46892 w 4320770"/>
              <a:gd name="connsiteY8" fmla="*/ 252046 h 2523859"/>
              <a:gd name="connsiteX9" fmla="*/ 52754 w 4320770"/>
              <a:gd name="connsiteY9" fmla="*/ 269631 h 2523859"/>
              <a:gd name="connsiteX10" fmla="*/ 70339 w 4320770"/>
              <a:gd name="connsiteY10" fmla="*/ 293077 h 2523859"/>
              <a:gd name="connsiteX11" fmla="*/ 76200 w 4320770"/>
              <a:gd name="connsiteY11" fmla="*/ 334108 h 2523859"/>
              <a:gd name="connsiteX12" fmla="*/ 105508 w 4320770"/>
              <a:gd name="connsiteY12" fmla="*/ 474784 h 2523859"/>
              <a:gd name="connsiteX13" fmla="*/ 134815 w 4320770"/>
              <a:gd name="connsiteY13" fmla="*/ 545123 h 2523859"/>
              <a:gd name="connsiteX14" fmla="*/ 164123 w 4320770"/>
              <a:gd name="connsiteY14" fmla="*/ 562708 h 2523859"/>
              <a:gd name="connsiteX15" fmla="*/ 187569 w 4320770"/>
              <a:gd name="connsiteY15" fmla="*/ 574431 h 2523859"/>
              <a:gd name="connsiteX16" fmla="*/ 222739 w 4320770"/>
              <a:gd name="connsiteY16" fmla="*/ 592015 h 2523859"/>
              <a:gd name="connsiteX17" fmla="*/ 228600 w 4320770"/>
              <a:gd name="connsiteY17" fmla="*/ 609600 h 2523859"/>
              <a:gd name="connsiteX18" fmla="*/ 246185 w 4320770"/>
              <a:gd name="connsiteY18" fmla="*/ 644769 h 2523859"/>
              <a:gd name="connsiteX19" fmla="*/ 234462 w 4320770"/>
              <a:gd name="connsiteY19" fmla="*/ 732692 h 2523859"/>
              <a:gd name="connsiteX20" fmla="*/ 216877 w 4320770"/>
              <a:gd name="connsiteY20" fmla="*/ 767861 h 2523859"/>
              <a:gd name="connsiteX21" fmla="*/ 211015 w 4320770"/>
              <a:gd name="connsiteY21" fmla="*/ 791308 h 2523859"/>
              <a:gd name="connsiteX22" fmla="*/ 193431 w 4320770"/>
              <a:gd name="connsiteY22" fmla="*/ 826477 h 2523859"/>
              <a:gd name="connsiteX23" fmla="*/ 181708 w 4320770"/>
              <a:gd name="connsiteY23" fmla="*/ 879231 h 2523859"/>
              <a:gd name="connsiteX24" fmla="*/ 187569 w 4320770"/>
              <a:gd name="connsiteY24" fmla="*/ 920261 h 2523859"/>
              <a:gd name="connsiteX25" fmla="*/ 205154 w 4320770"/>
              <a:gd name="connsiteY25" fmla="*/ 926123 h 2523859"/>
              <a:gd name="connsiteX26" fmla="*/ 269631 w 4320770"/>
              <a:gd name="connsiteY26" fmla="*/ 949569 h 2523859"/>
              <a:gd name="connsiteX27" fmla="*/ 322385 w 4320770"/>
              <a:gd name="connsiteY27" fmla="*/ 984738 h 2523859"/>
              <a:gd name="connsiteX28" fmla="*/ 328246 w 4320770"/>
              <a:gd name="connsiteY28" fmla="*/ 1008184 h 2523859"/>
              <a:gd name="connsiteX29" fmla="*/ 334108 w 4320770"/>
              <a:gd name="connsiteY29" fmla="*/ 1037492 h 2523859"/>
              <a:gd name="connsiteX30" fmla="*/ 345831 w 4320770"/>
              <a:gd name="connsiteY30" fmla="*/ 1078523 h 2523859"/>
              <a:gd name="connsiteX31" fmla="*/ 351692 w 4320770"/>
              <a:gd name="connsiteY31" fmla="*/ 1119554 h 2523859"/>
              <a:gd name="connsiteX32" fmla="*/ 381000 w 4320770"/>
              <a:gd name="connsiteY32" fmla="*/ 1143000 h 2523859"/>
              <a:gd name="connsiteX33" fmla="*/ 445477 w 4320770"/>
              <a:gd name="connsiteY33" fmla="*/ 1166446 h 2523859"/>
              <a:gd name="connsiteX34" fmla="*/ 451339 w 4320770"/>
              <a:gd name="connsiteY34" fmla="*/ 1184031 h 2523859"/>
              <a:gd name="connsiteX35" fmla="*/ 603739 w 4320770"/>
              <a:gd name="connsiteY35" fmla="*/ 1201615 h 2523859"/>
              <a:gd name="connsiteX36" fmla="*/ 662354 w 4320770"/>
              <a:gd name="connsiteY36" fmla="*/ 1225061 h 2523859"/>
              <a:gd name="connsiteX37" fmla="*/ 656492 w 4320770"/>
              <a:gd name="connsiteY37" fmla="*/ 1529861 h 2523859"/>
              <a:gd name="connsiteX38" fmla="*/ 650631 w 4320770"/>
              <a:gd name="connsiteY38" fmla="*/ 1629508 h 2523859"/>
              <a:gd name="connsiteX39" fmla="*/ 633046 w 4320770"/>
              <a:gd name="connsiteY39" fmla="*/ 1740877 h 2523859"/>
              <a:gd name="connsiteX40" fmla="*/ 609600 w 4320770"/>
              <a:gd name="connsiteY40" fmla="*/ 1887415 h 2523859"/>
              <a:gd name="connsiteX41" fmla="*/ 592015 w 4320770"/>
              <a:gd name="connsiteY41" fmla="*/ 1928446 h 2523859"/>
              <a:gd name="connsiteX42" fmla="*/ 568569 w 4320770"/>
              <a:gd name="connsiteY42" fmla="*/ 2004646 h 2523859"/>
              <a:gd name="connsiteX43" fmla="*/ 580292 w 4320770"/>
              <a:gd name="connsiteY43" fmla="*/ 2074984 h 2523859"/>
              <a:gd name="connsiteX44" fmla="*/ 627185 w 4320770"/>
              <a:gd name="connsiteY44" fmla="*/ 2080846 h 2523859"/>
              <a:gd name="connsiteX45" fmla="*/ 703385 w 4320770"/>
              <a:gd name="connsiteY45" fmla="*/ 2086708 h 2523859"/>
              <a:gd name="connsiteX46" fmla="*/ 744415 w 4320770"/>
              <a:gd name="connsiteY46" fmla="*/ 2098431 h 2523859"/>
              <a:gd name="connsiteX47" fmla="*/ 767862 w 4320770"/>
              <a:gd name="connsiteY47" fmla="*/ 2104292 h 2523859"/>
              <a:gd name="connsiteX48" fmla="*/ 797169 w 4320770"/>
              <a:gd name="connsiteY48" fmla="*/ 2116015 h 2523859"/>
              <a:gd name="connsiteX49" fmla="*/ 820615 w 4320770"/>
              <a:gd name="connsiteY49" fmla="*/ 2121877 h 2523859"/>
              <a:gd name="connsiteX50" fmla="*/ 855785 w 4320770"/>
              <a:gd name="connsiteY50" fmla="*/ 2133600 h 2523859"/>
              <a:gd name="connsiteX51" fmla="*/ 943708 w 4320770"/>
              <a:gd name="connsiteY51" fmla="*/ 2145323 h 2523859"/>
              <a:gd name="connsiteX52" fmla="*/ 1014046 w 4320770"/>
              <a:gd name="connsiteY52" fmla="*/ 2157046 h 2523859"/>
              <a:gd name="connsiteX53" fmla="*/ 1025769 w 4320770"/>
              <a:gd name="connsiteY53" fmla="*/ 2174631 h 2523859"/>
              <a:gd name="connsiteX54" fmla="*/ 1055077 w 4320770"/>
              <a:gd name="connsiteY54" fmla="*/ 2180492 h 2523859"/>
              <a:gd name="connsiteX55" fmla="*/ 1101969 w 4320770"/>
              <a:gd name="connsiteY55" fmla="*/ 2192215 h 2523859"/>
              <a:gd name="connsiteX56" fmla="*/ 1119554 w 4320770"/>
              <a:gd name="connsiteY56" fmla="*/ 2198077 h 2523859"/>
              <a:gd name="connsiteX57" fmla="*/ 2045677 w 4320770"/>
              <a:gd name="connsiteY57" fmla="*/ 2203938 h 2523859"/>
              <a:gd name="connsiteX58" fmla="*/ 2069123 w 4320770"/>
              <a:gd name="connsiteY58" fmla="*/ 2221523 h 2523859"/>
              <a:gd name="connsiteX59" fmla="*/ 2086708 w 4320770"/>
              <a:gd name="connsiteY59" fmla="*/ 2233246 h 2523859"/>
              <a:gd name="connsiteX60" fmla="*/ 2098431 w 4320770"/>
              <a:gd name="connsiteY60" fmla="*/ 2250831 h 2523859"/>
              <a:gd name="connsiteX61" fmla="*/ 2121877 w 4320770"/>
              <a:gd name="connsiteY61" fmla="*/ 2256692 h 2523859"/>
              <a:gd name="connsiteX62" fmla="*/ 2180492 w 4320770"/>
              <a:gd name="connsiteY62" fmla="*/ 2262554 h 2523859"/>
              <a:gd name="connsiteX63" fmla="*/ 2186354 w 4320770"/>
              <a:gd name="connsiteY63" fmla="*/ 2473569 h 2523859"/>
              <a:gd name="connsiteX64" fmla="*/ 2239108 w 4320770"/>
              <a:gd name="connsiteY64" fmla="*/ 2479431 h 2523859"/>
              <a:gd name="connsiteX65" fmla="*/ 2379785 w 4320770"/>
              <a:gd name="connsiteY65" fmla="*/ 2491154 h 2523859"/>
              <a:gd name="connsiteX66" fmla="*/ 3206262 w 4320770"/>
              <a:gd name="connsiteY66" fmla="*/ 2497015 h 2523859"/>
              <a:gd name="connsiteX67" fmla="*/ 3253154 w 4320770"/>
              <a:gd name="connsiteY67" fmla="*/ 2508738 h 2523859"/>
              <a:gd name="connsiteX68" fmla="*/ 3300046 w 4320770"/>
              <a:gd name="connsiteY68" fmla="*/ 2514600 h 2523859"/>
              <a:gd name="connsiteX69" fmla="*/ 3329354 w 4320770"/>
              <a:gd name="connsiteY69" fmla="*/ 2520461 h 2523859"/>
              <a:gd name="connsiteX70" fmla="*/ 3399692 w 4320770"/>
              <a:gd name="connsiteY70" fmla="*/ 2514600 h 2523859"/>
              <a:gd name="connsiteX71" fmla="*/ 3393831 w 4320770"/>
              <a:gd name="connsiteY71" fmla="*/ 2444261 h 2523859"/>
              <a:gd name="connsiteX72" fmla="*/ 3387969 w 4320770"/>
              <a:gd name="connsiteY72" fmla="*/ 2426677 h 2523859"/>
              <a:gd name="connsiteX73" fmla="*/ 3370385 w 4320770"/>
              <a:gd name="connsiteY73" fmla="*/ 2420815 h 2523859"/>
              <a:gd name="connsiteX74" fmla="*/ 3352800 w 4320770"/>
              <a:gd name="connsiteY74" fmla="*/ 2403231 h 2523859"/>
              <a:gd name="connsiteX75" fmla="*/ 3370385 w 4320770"/>
              <a:gd name="connsiteY75" fmla="*/ 2397369 h 2523859"/>
              <a:gd name="connsiteX76" fmla="*/ 3387969 w 4320770"/>
              <a:gd name="connsiteY76" fmla="*/ 2414954 h 2523859"/>
              <a:gd name="connsiteX77" fmla="*/ 3440723 w 4320770"/>
              <a:gd name="connsiteY77" fmla="*/ 2420815 h 2523859"/>
              <a:gd name="connsiteX78" fmla="*/ 3546231 w 4320770"/>
              <a:gd name="connsiteY78" fmla="*/ 2414954 h 2523859"/>
              <a:gd name="connsiteX79" fmla="*/ 3569677 w 4320770"/>
              <a:gd name="connsiteY79" fmla="*/ 2403231 h 2523859"/>
              <a:gd name="connsiteX80" fmla="*/ 3587262 w 4320770"/>
              <a:gd name="connsiteY80" fmla="*/ 2397369 h 2523859"/>
              <a:gd name="connsiteX81" fmla="*/ 3616569 w 4320770"/>
              <a:gd name="connsiteY81" fmla="*/ 2385646 h 2523859"/>
              <a:gd name="connsiteX82" fmla="*/ 3663462 w 4320770"/>
              <a:gd name="connsiteY82" fmla="*/ 2379784 h 2523859"/>
              <a:gd name="connsiteX83" fmla="*/ 3727939 w 4320770"/>
              <a:gd name="connsiteY83" fmla="*/ 2362200 h 2523859"/>
              <a:gd name="connsiteX84" fmla="*/ 3774831 w 4320770"/>
              <a:gd name="connsiteY84" fmla="*/ 2356338 h 2523859"/>
              <a:gd name="connsiteX85" fmla="*/ 3874477 w 4320770"/>
              <a:gd name="connsiteY85" fmla="*/ 2338754 h 2523859"/>
              <a:gd name="connsiteX86" fmla="*/ 3915508 w 4320770"/>
              <a:gd name="connsiteY86" fmla="*/ 2327031 h 2523859"/>
              <a:gd name="connsiteX87" fmla="*/ 4050323 w 4320770"/>
              <a:gd name="connsiteY87" fmla="*/ 2332892 h 2523859"/>
              <a:gd name="connsiteX88" fmla="*/ 4073769 w 4320770"/>
              <a:gd name="connsiteY88" fmla="*/ 2350477 h 2523859"/>
              <a:gd name="connsiteX89" fmla="*/ 4114800 w 4320770"/>
              <a:gd name="connsiteY89" fmla="*/ 2379784 h 2523859"/>
              <a:gd name="connsiteX90" fmla="*/ 4191000 w 4320770"/>
              <a:gd name="connsiteY90" fmla="*/ 2133600 h 2523859"/>
              <a:gd name="connsiteX91" fmla="*/ 4220308 w 4320770"/>
              <a:gd name="connsiteY91" fmla="*/ 2127738 h 2523859"/>
              <a:gd name="connsiteX92" fmla="*/ 4237892 w 4320770"/>
              <a:gd name="connsiteY92" fmla="*/ 2121877 h 2523859"/>
              <a:gd name="connsiteX93" fmla="*/ 4308231 w 4320770"/>
              <a:gd name="connsiteY93" fmla="*/ 2110154 h 2523859"/>
              <a:gd name="connsiteX94" fmla="*/ 4319954 w 4320770"/>
              <a:gd name="connsiteY94" fmla="*/ 2074984 h 2523859"/>
              <a:gd name="connsiteX95" fmla="*/ 4314092 w 4320770"/>
              <a:gd name="connsiteY95" fmla="*/ 1875692 h 2523859"/>
              <a:gd name="connsiteX96" fmla="*/ 4296508 w 4320770"/>
              <a:gd name="connsiteY96" fmla="*/ 1858108 h 2523859"/>
              <a:gd name="connsiteX97" fmla="*/ 4261339 w 4320770"/>
              <a:gd name="connsiteY97" fmla="*/ 1834661 h 2523859"/>
              <a:gd name="connsiteX98" fmla="*/ 4226169 w 4320770"/>
              <a:gd name="connsiteY98" fmla="*/ 1817077 h 2523859"/>
              <a:gd name="connsiteX99" fmla="*/ 4196862 w 4320770"/>
              <a:gd name="connsiteY99" fmla="*/ 1805354 h 2523859"/>
              <a:gd name="connsiteX100" fmla="*/ 4120662 w 4320770"/>
              <a:gd name="connsiteY100" fmla="*/ 1770184 h 2523859"/>
              <a:gd name="connsiteX101" fmla="*/ 4085492 w 4320770"/>
              <a:gd name="connsiteY101" fmla="*/ 1711569 h 2523859"/>
              <a:gd name="connsiteX102" fmla="*/ 4079631 w 4320770"/>
              <a:gd name="connsiteY102" fmla="*/ 1688123 h 2523859"/>
              <a:gd name="connsiteX103" fmla="*/ 4067908 w 4320770"/>
              <a:gd name="connsiteY103" fmla="*/ 1600200 h 2523859"/>
              <a:gd name="connsiteX104" fmla="*/ 4044462 w 4320770"/>
              <a:gd name="connsiteY104" fmla="*/ 1570892 h 2523859"/>
              <a:gd name="connsiteX105" fmla="*/ 4021015 w 4320770"/>
              <a:gd name="connsiteY105" fmla="*/ 1459523 h 2523859"/>
              <a:gd name="connsiteX106" fmla="*/ 4003431 w 4320770"/>
              <a:gd name="connsiteY106" fmla="*/ 1453661 h 2523859"/>
              <a:gd name="connsiteX107" fmla="*/ 3985846 w 4320770"/>
              <a:gd name="connsiteY107" fmla="*/ 1436077 h 2523859"/>
              <a:gd name="connsiteX108" fmla="*/ 3950677 w 4320770"/>
              <a:gd name="connsiteY108" fmla="*/ 1412631 h 2523859"/>
              <a:gd name="connsiteX109" fmla="*/ 3944815 w 4320770"/>
              <a:gd name="connsiteY109" fmla="*/ 1395046 h 2523859"/>
              <a:gd name="connsiteX110" fmla="*/ 3886200 w 4320770"/>
              <a:gd name="connsiteY110" fmla="*/ 1377461 h 2523859"/>
              <a:gd name="connsiteX111" fmla="*/ 3868615 w 4320770"/>
              <a:gd name="connsiteY111" fmla="*/ 1365738 h 2523859"/>
              <a:gd name="connsiteX112" fmla="*/ 3845169 w 4320770"/>
              <a:gd name="connsiteY112" fmla="*/ 1283677 h 2523859"/>
              <a:gd name="connsiteX113" fmla="*/ 3804139 w 4320770"/>
              <a:gd name="connsiteY113" fmla="*/ 1119554 h 2523859"/>
              <a:gd name="connsiteX114" fmla="*/ 3792415 w 4320770"/>
              <a:gd name="connsiteY114" fmla="*/ 1107831 h 2523859"/>
              <a:gd name="connsiteX115" fmla="*/ 3798277 w 4320770"/>
              <a:gd name="connsiteY115" fmla="*/ 1049215 h 2523859"/>
              <a:gd name="connsiteX116" fmla="*/ 3815862 w 4320770"/>
              <a:gd name="connsiteY116" fmla="*/ 1043354 h 2523859"/>
              <a:gd name="connsiteX117" fmla="*/ 3839308 w 4320770"/>
              <a:gd name="connsiteY117" fmla="*/ 1025769 h 2523859"/>
              <a:gd name="connsiteX118" fmla="*/ 3856892 w 4320770"/>
              <a:gd name="connsiteY118" fmla="*/ 1014046 h 2523859"/>
              <a:gd name="connsiteX119" fmla="*/ 3874477 w 4320770"/>
              <a:gd name="connsiteY119" fmla="*/ 990600 h 2523859"/>
              <a:gd name="connsiteX120" fmla="*/ 3903785 w 4320770"/>
              <a:gd name="connsiteY120" fmla="*/ 890954 h 2523859"/>
              <a:gd name="connsiteX121" fmla="*/ 3915508 w 4320770"/>
              <a:gd name="connsiteY121" fmla="*/ 849923 h 2523859"/>
              <a:gd name="connsiteX122" fmla="*/ 3933092 w 4320770"/>
              <a:gd name="connsiteY122" fmla="*/ 826477 h 2523859"/>
              <a:gd name="connsiteX123" fmla="*/ 3944815 w 4320770"/>
              <a:gd name="connsiteY123" fmla="*/ 803031 h 2523859"/>
              <a:gd name="connsiteX124" fmla="*/ 3991708 w 4320770"/>
              <a:gd name="connsiteY124" fmla="*/ 773723 h 2523859"/>
              <a:gd name="connsiteX125" fmla="*/ 4032739 w 4320770"/>
              <a:gd name="connsiteY125" fmla="*/ 744415 h 2523859"/>
              <a:gd name="connsiteX126" fmla="*/ 4091354 w 4320770"/>
              <a:gd name="connsiteY126" fmla="*/ 709246 h 2523859"/>
              <a:gd name="connsiteX127" fmla="*/ 4138246 w 4320770"/>
              <a:gd name="connsiteY127" fmla="*/ 674077 h 2523859"/>
              <a:gd name="connsiteX128" fmla="*/ 4173415 w 4320770"/>
              <a:gd name="connsiteY128" fmla="*/ 650631 h 2523859"/>
              <a:gd name="connsiteX129" fmla="*/ 4208585 w 4320770"/>
              <a:gd name="connsiteY129" fmla="*/ 627184 h 2523859"/>
              <a:gd name="connsiteX130" fmla="*/ 4255477 w 4320770"/>
              <a:gd name="connsiteY130" fmla="*/ 592015 h 2523859"/>
              <a:gd name="connsiteX131" fmla="*/ 4308231 w 4320770"/>
              <a:gd name="connsiteY131" fmla="*/ 574431 h 2523859"/>
              <a:gd name="connsiteX132" fmla="*/ 4243754 w 4320770"/>
              <a:gd name="connsiteY132" fmla="*/ 568569 h 2523859"/>
              <a:gd name="connsiteX133" fmla="*/ 4214446 w 4320770"/>
              <a:gd name="connsiteY133" fmla="*/ 539261 h 2523859"/>
              <a:gd name="connsiteX134" fmla="*/ 4196862 w 4320770"/>
              <a:gd name="connsiteY134" fmla="*/ 533400 h 2523859"/>
              <a:gd name="connsiteX135" fmla="*/ 4167554 w 4320770"/>
              <a:gd name="connsiteY135" fmla="*/ 515815 h 2523859"/>
              <a:gd name="connsiteX136" fmla="*/ 4144108 w 4320770"/>
              <a:gd name="connsiteY136" fmla="*/ 480646 h 2523859"/>
              <a:gd name="connsiteX137" fmla="*/ 3985846 w 4320770"/>
              <a:gd name="connsiteY137" fmla="*/ 474784 h 2523859"/>
              <a:gd name="connsiteX138" fmla="*/ 3921369 w 4320770"/>
              <a:gd name="connsiteY138" fmla="*/ 562708 h 2523859"/>
              <a:gd name="connsiteX139" fmla="*/ 3880339 w 4320770"/>
              <a:gd name="connsiteY139" fmla="*/ 603738 h 2523859"/>
              <a:gd name="connsiteX140" fmla="*/ 3821723 w 4320770"/>
              <a:gd name="connsiteY140" fmla="*/ 592015 h 2523859"/>
              <a:gd name="connsiteX141" fmla="*/ 3786554 w 4320770"/>
              <a:gd name="connsiteY141" fmla="*/ 486508 h 2523859"/>
              <a:gd name="connsiteX142" fmla="*/ 3727939 w 4320770"/>
              <a:gd name="connsiteY142" fmla="*/ 410308 h 2523859"/>
              <a:gd name="connsiteX143" fmla="*/ 3493477 w 4320770"/>
              <a:gd name="connsiteY143" fmla="*/ 386861 h 2523859"/>
              <a:gd name="connsiteX144" fmla="*/ 3470031 w 4320770"/>
              <a:gd name="connsiteY144" fmla="*/ 328246 h 2523859"/>
              <a:gd name="connsiteX145" fmla="*/ 3423139 w 4320770"/>
              <a:gd name="connsiteY145" fmla="*/ 310661 h 2523859"/>
              <a:gd name="connsiteX146" fmla="*/ 3335215 w 4320770"/>
              <a:gd name="connsiteY146" fmla="*/ 322384 h 2523859"/>
              <a:gd name="connsiteX147" fmla="*/ 3311769 w 4320770"/>
              <a:gd name="connsiteY147" fmla="*/ 328246 h 2523859"/>
              <a:gd name="connsiteX148" fmla="*/ 3276600 w 4320770"/>
              <a:gd name="connsiteY148" fmla="*/ 339969 h 2523859"/>
              <a:gd name="connsiteX149" fmla="*/ 3118339 w 4320770"/>
              <a:gd name="connsiteY149" fmla="*/ 345831 h 2523859"/>
              <a:gd name="connsiteX150" fmla="*/ 2807677 w 4320770"/>
              <a:gd name="connsiteY150" fmla="*/ 334108 h 2523859"/>
              <a:gd name="connsiteX151" fmla="*/ 2754923 w 4320770"/>
              <a:gd name="connsiteY151" fmla="*/ 316523 h 2523859"/>
              <a:gd name="connsiteX152" fmla="*/ 2637692 w 4320770"/>
              <a:gd name="connsiteY152" fmla="*/ 293077 h 2523859"/>
              <a:gd name="connsiteX153" fmla="*/ 1957754 w 4320770"/>
              <a:gd name="connsiteY153" fmla="*/ 298938 h 2523859"/>
              <a:gd name="connsiteX154" fmla="*/ 1887415 w 4320770"/>
              <a:gd name="connsiteY154" fmla="*/ 322384 h 2523859"/>
              <a:gd name="connsiteX155" fmla="*/ 1740877 w 4320770"/>
              <a:gd name="connsiteY155" fmla="*/ 310661 h 2523859"/>
              <a:gd name="connsiteX156" fmla="*/ 1711569 w 4320770"/>
              <a:gd name="connsiteY156" fmla="*/ 304800 h 2523859"/>
              <a:gd name="connsiteX157" fmla="*/ 1664677 w 4320770"/>
              <a:gd name="connsiteY157" fmla="*/ 287215 h 2523859"/>
              <a:gd name="connsiteX158" fmla="*/ 1641231 w 4320770"/>
              <a:gd name="connsiteY158" fmla="*/ 275492 h 2523859"/>
              <a:gd name="connsiteX159" fmla="*/ 1570892 w 4320770"/>
              <a:gd name="connsiteY159" fmla="*/ 269631 h 2523859"/>
              <a:gd name="connsiteX160" fmla="*/ 1529862 w 4320770"/>
              <a:gd name="connsiteY160" fmla="*/ 252046 h 2523859"/>
              <a:gd name="connsiteX161" fmla="*/ 1482969 w 4320770"/>
              <a:gd name="connsiteY161" fmla="*/ 234461 h 2523859"/>
              <a:gd name="connsiteX162" fmla="*/ 1430215 w 4320770"/>
              <a:gd name="connsiteY162" fmla="*/ 228600 h 2523859"/>
              <a:gd name="connsiteX163" fmla="*/ 1348154 w 4320770"/>
              <a:gd name="connsiteY163" fmla="*/ 205154 h 2523859"/>
              <a:gd name="connsiteX164" fmla="*/ 1266092 w 4320770"/>
              <a:gd name="connsiteY164" fmla="*/ 187569 h 2523859"/>
              <a:gd name="connsiteX165" fmla="*/ 855785 w 4320770"/>
              <a:gd name="connsiteY165" fmla="*/ 169984 h 2523859"/>
              <a:gd name="connsiteX166" fmla="*/ 797169 w 4320770"/>
              <a:gd name="connsiteY166" fmla="*/ 146538 h 2523859"/>
              <a:gd name="connsiteX167" fmla="*/ 650631 w 4320770"/>
              <a:gd name="connsiteY167" fmla="*/ 128954 h 2523859"/>
              <a:gd name="connsiteX168" fmla="*/ 568569 w 4320770"/>
              <a:gd name="connsiteY168" fmla="*/ 111369 h 2523859"/>
              <a:gd name="connsiteX169" fmla="*/ 533400 w 4320770"/>
              <a:gd name="connsiteY169" fmla="*/ 99646 h 2523859"/>
              <a:gd name="connsiteX170" fmla="*/ 509954 w 4320770"/>
              <a:gd name="connsiteY170" fmla="*/ 93784 h 2523859"/>
              <a:gd name="connsiteX171" fmla="*/ 381000 w 4320770"/>
              <a:gd name="connsiteY171" fmla="*/ 76200 h 2523859"/>
              <a:gd name="connsiteX172" fmla="*/ 351692 w 4320770"/>
              <a:gd name="connsiteY172" fmla="*/ 70338 h 2523859"/>
              <a:gd name="connsiteX173" fmla="*/ 298939 w 4320770"/>
              <a:gd name="connsiteY173" fmla="*/ 58615 h 2523859"/>
              <a:gd name="connsiteX174" fmla="*/ 281354 w 4320770"/>
              <a:gd name="connsiteY174" fmla="*/ 52754 h 2523859"/>
              <a:gd name="connsiteX175" fmla="*/ 240323 w 4320770"/>
              <a:gd name="connsiteY175" fmla="*/ 41031 h 2523859"/>
              <a:gd name="connsiteX176" fmla="*/ 123092 w 4320770"/>
              <a:gd name="connsiteY176" fmla="*/ 0 h 2523859"/>
              <a:gd name="connsiteX177" fmla="*/ 76200 w 4320770"/>
              <a:gd name="connsiteY177" fmla="*/ 17584 h 252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4320770" h="2523859">
                <a:moveTo>
                  <a:pt x="76200" y="17584"/>
                </a:moveTo>
                <a:cubicBezTo>
                  <a:pt x="64477" y="25400"/>
                  <a:pt x="49681" y="29909"/>
                  <a:pt x="41031" y="41031"/>
                </a:cubicBezTo>
                <a:cubicBezTo>
                  <a:pt x="34915" y="48895"/>
                  <a:pt x="37585" y="60673"/>
                  <a:pt x="35169" y="70338"/>
                </a:cubicBezTo>
                <a:cubicBezTo>
                  <a:pt x="31719" y="84138"/>
                  <a:pt x="27189" y="97646"/>
                  <a:pt x="23446" y="111369"/>
                </a:cubicBezTo>
                <a:cubicBezTo>
                  <a:pt x="21191" y="119638"/>
                  <a:pt x="16217" y="143411"/>
                  <a:pt x="11723" y="152400"/>
                </a:cubicBezTo>
                <a:cubicBezTo>
                  <a:pt x="8573" y="158701"/>
                  <a:pt x="3908" y="164123"/>
                  <a:pt x="0" y="169984"/>
                </a:cubicBezTo>
                <a:cubicBezTo>
                  <a:pt x="2565" y="187939"/>
                  <a:pt x="388" y="214842"/>
                  <a:pt x="17585" y="228600"/>
                </a:cubicBezTo>
                <a:cubicBezTo>
                  <a:pt x="22409" y="232460"/>
                  <a:pt x="29308" y="232507"/>
                  <a:pt x="35169" y="234461"/>
                </a:cubicBezTo>
                <a:cubicBezTo>
                  <a:pt x="39077" y="240323"/>
                  <a:pt x="43741" y="245745"/>
                  <a:pt x="46892" y="252046"/>
                </a:cubicBezTo>
                <a:cubicBezTo>
                  <a:pt x="49655" y="257572"/>
                  <a:pt x="49688" y="264266"/>
                  <a:pt x="52754" y="269631"/>
                </a:cubicBezTo>
                <a:cubicBezTo>
                  <a:pt x="57601" y="278113"/>
                  <a:pt x="64477" y="285262"/>
                  <a:pt x="70339" y="293077"/>
                </a:cubicBezTo>
                <a:cubicBezTo>
                  <a:pt x="72293" y="306754"/>
                  <a:pt x="74825" y="320361"/>
                  <a:pt x="76200" y="334108"/>
                </a:cubicBezTo>
                <a:cubicBezTo>
                  <a:pt x="90360" y="475712"/>
                  <a:pt x="44869" y="454573"/>
                  <a:pt x="105508" y="474784"/>
                </a:cubicBezTo>
                <a:cubicBezTo>
                  <a:pt x="112069" y="497749"/>
                  <a:pt x="116554" y="526862"/>
                  <a:pt x="134815" y="545123"/>
                </a:cubicBezTo>
                <a:cubicBezTo>
                  <a:pt x="142871" y="553179"/>
                  <a:pt x="154164" y="557175"/>
                  <a:pt x="164123" y="562708"/>
                </a:cubicBezTo>
                <a:cubicBezTo>
                  <a:pt x="171761" y="566951"/>
                  <a:pt x="179982" y="570096"/>
                  <a:pt x="187569" y="574431"/>
                </a:cubicBezTo>
                <a:cubicBezTo>
                  <a:pt x="219383" y="592610"/>
                  <a:pt x="190500" y="581270"/>
                  <a:pt x="222739" y="592015"/>
                </a:cubicBezTo>
                <a:cubicBezTo>
                  <a:pt x="224693" y="597877"/>
                  <a:pt x="226091" y="603954"/>
                  <a:pt x="228600" y="609600"/>
                </a:cubicBezTo>
                <a:cubicBezTo>
                  <a:pt x="233923" y="621577"/>
                  <a:pt x="244654" y="631752"/>
                  <a:pt x="246185" y="644769"/>
                </a:cubicBezTo>
                <a:cubicBezTo>
                  <a:pt x="247224" y="653600"/>
                  <a:pt x="242708" y="712076"/>
                  <a:pt x="234462" y="732692"/>
                </a:cubicBezTo>
                <a:cubicBezTo>
                  <a:pt x="229594" y="744861"/>
                  <a:pt x="221745" y="755692"/>
                  <a:pt x="216877" y="767861"/>
                </a:cubicBezTo>
                <a:cubicBezTo>
                  <a:pt x="213885" y="775341"/>
                  <a:pt x="214007" y="783828"/>
                  <a:pt x="211015" y="791308"/>
                </a:cubicBezTo>
                <a:cubicBezTo>
                  <a:pt x="206147" y="803477"/>
                  <a:pt x="199292" y="814754"/>
                  <a:pt x="193431" y="826477"/>
                </a:cubicBezTo>
                <a:cubicBezTo>
                  <a:pt x="189523" y="844062"/>
                  <a:pt x="185759" y="861679"/>
                  <a:pt x="181708" y="879231"/>
                </a:cubicBezTo>
                <a:cubicBezTo>
                  <a:pt x="177154" y="898964"/>
                  <a:pt x="168739" y="905197"/>
                  <a:pt x="187569" y="920261"/>
                </a:cubicBezTo>
                <a:cubicBezTo>
                  <a:pt x="192394" y="924121"/>
                  <a:pt x="199292" y="924169"/>
                  <a:pt x="205154" y="926123"/>
                </a:cubicBezTo>
                <a:cubicBezTo>
                  <a:pt x="249408" y="959314"/>
                  <a:pt x="205133" y="931979"/>
                  <a:pt x="269631" y="949569"/>
                </a:cubicBezTo>
                <a:cubicBezTo>
                  <a:pt x="289337" y="954943"/>
                  <a:pt x="307631" y="972935"/>
                  <a:pt x="322385" y="984738"/>
                </a:cubicBezTo>
                <a:cubicBezTo>
                  <a:pt x="324339" y="992553"/>
                  <a:pt x="326498" y="1000320"/>
                  <a:pt x="328246" y="1008184"/>
                </a:cubicBezTo>
                <a:cubicBezTo>
                  <a:pt x="330407" y="1017910"/>
                  <a:pt x="331692" y="1027827"/>
                  <a:pt x="334108" y="1037492"/>
                </a:cubicBezTo>
                <a:cubicBezTo>
                  <a:pt x="337558" y="1051292"/>
                  <a:pt x="341923" y="1064846"/>
                  <a:pt x="345831" y="1078523"/>
                </a:cubicBezTo>
                <a:cubicBezTo>
                  <a:pt x="347785" y="1092200"/>
                  <a:pt x="345076" y="1107425"/>
                  <a:pt x="351692" y="1119554"/>
                </a:cubicBezTo>
                <a:cubicBezTo>
                  <a:pt x="357683" y="1130537"/>
                  <a:pt x="370751" y="1135826"/>
                  <a:pt x="381000" y="1143000"/>
                </a:cubicBezTo>
                <a:cubicBezTo>
                  <a:pt x="413092" y="1165464"/>
                  <a:pt x="406797" y="1159999"/>
                  <a:pt x="445477" y="1166446"/>
                </a:cubicBezTo>
                <a:cubicBezTo>
                  <a:pt x="447431" y="1172308"/>
                  <a:pt x="446099" y="1180756"/>
                  <a:pt x="451339" y="1184031"/>
                </a:cubicBezTo>
                <a:cubicBezTo>
                  <a:pt x="482604" y="1203572"/>
                  <a:pt x="597105" y="1201266"/>
                  <a:pt x="603739" y="1201615"/>
                </a:cubicBezTo>
                <a:cubicBezTo>
                  <a:pt x="616253" y="1205787"/>
                  <a:pt x="661851" y="1220447"/>
                  <a:pt x="662354" y="1225061"/>
                </a:cubicBezTo>
                <a:cubicBezTo>
                  <a:pt x="673374" y="1326080"/>
                  <a:pt x="659436" y="1428285"/>
                  <a:pt x="656492" y="1529861"/>
                </a:cubicBezTo>
                <a:cubicBezTo>
                  <a:pt x="655528" y="1563120"/>
                  <a:pt x="652773" y="1596304"/>
                  <a:pt x="650631" y="1629508"/>
                </a:cubicBezTo>
                <a:cubicBezTo>
                  <a:pt x="644783" y="1720155"/>
                  <a:pt x="654661" y="1686839"/>
                  <a:pt x="633046" y="1740877"/>
                </a:cubicBezTo>
                <a:cubicBezTo>
                  <a:pt x="629245" y="1790296"/>
                  <a:pt x="629651" y="1840629"/>
                  <a:pt x="609600" y="1887415"/>
                </a:cubicBezTo>
                <a:cubicBezTo>
                  <a:pt x="603738" y="1901092"/>
                  <a:pt x="597240" y="1914513"/>
                  <a:pt x="592015" y="1928446"/>
                </a:cubicBezTo>
                <a:cubicBezTo>
                  <a:pt x="576919" y="1968702"/>
                  <a:pt x="576738" y="1971971"/>
                  <a:pt x="568569" y="2004646"/>
                </a:cubicBezTo>
                <a:cubicBezTo>
                  <a:pt x="572477" y="2028092"/>
                  <a:pt x="565799" y="2056144"/>
                  <a:pt x="580292" y="2074984"/>
                </a:cubicBezTo>
                <a:cubicBezTo>
                  <a:pt x="589897" y="2087470"/>
                  <a:pt x="611503" y="2079352"/>
                  <a:pt x="627185" y="2080846"/>
                </a:cubicBezTo>
                <a:cubicBezTo>
                  <a:pt x="652545" y="2083261"/>
                  <a:pt x="677985" y="2084754"/>
                  <a:pt x="703385" y="2086708"/>
                </a:cubicBezTo>
                <a:lnTo>
                  <a:pt x="744415" y="2098431"/>
                </a:lnTo>
                <a:cubicBezTo>
                  <a:pt x="752187" y="2100551"/>
                  <a:pt x="760219" y="2101745"/>
                  <a:pt x="767862" y="2104292"/>
                </a:cubicBezTo>
                <a:cubicBezTo>
                  <a:pt x="777844" y="2107619"/>
                  <a:pt x="787187" y="2112688"/>
                  <a:pt x="797169" y="2116015"/>
                </a:cubicBezTo>
                <a:cubicBezTo>
                  <a:pt x="804811" y="2118563"/>
                  <a:pt x="812899" y="2119562"/>
                  <a:pt x="820615" y="2121877"/>
                </a:cubicBezTo>
                <a:cubicBezTo>
                  <a:pt x="832451" y="2125428"/>
                  <a:pt x="843744" y="2130821"/>
                  <a:pt x="855785" y="2133600"/>
                </a:cubicBezTo>
                <a:cubicBezTo>
                  <a:pt x="867217" y="2136238"/>
                  <a:pt x="934635" y="2143962"/>
                  <a:pt x="943708" y="2145323"/>
                </a:cubicBezTo>
                <a:cubicBezTo>
                  <a:pt x="967214" y="2148849"/>
                  <a:pt x="990600" y="2153138"/>
                  <a:pt x="1014046" y="2157046"/>
                </a:cubicBezTo>
                <a:cubicBezTo>
                  <a:pt x="1017954" y="2162908"/>
                  <a:pt x="1019652" y="2171136"/>
                  <a:pt x="1025769" y="2174631"/>
                </a:cubicBezTo>
                <a:cubicBezTo>
                  <a:pt x="1034419" y="2179574"/>
                  <a:pt x="1045369" y="2178252"/>
                  <a:pt x="1055077" y="2180492"/>
                </a:cubicBezTo>
                <a:cubicBezTo>
                  <a:pt x="1070776" y="2184115"/>
                  <a:pt x="1086425" y="2187976"/>
                  <a:pt x="1101969" y="2192215"/>
                </a:cubicBezTo>
                <a:cubicBezTo>
                  <a:pt x="1107930" y="2193841"/>
                  <a:pt x="1113376" y="2198000"/>
                  <a:pt x="1119554" y="2198077"/>
                </a:cubicBezTo>
                <a:lnTo>
                  <a:pt x="2045677" y="2203938"/>
                </a:lnTo>
                <a:cubicBezTo>
                  <a:pt x="2053492" y="2209800"/>
                  <a:pt x="2061173" y="2215845"/>
                  <a:pt x="2069123" y="2221523"/>
                </a:cubicBezTo>
                <a:cubicBezTo>
                  <a:pt x="2074856" y="2225618"/>
                  <a:pt x="2081727" y="2228265"/>
                  <a:pt x="2086708" y="2233246"/>
                </a:cubicBezTo>
                <a:cubicBezTo>
                  <a:pt x="2091689" y="2238227"/>
                  <a:pt x="2092569" y="2246923"/>
                  <a:pt x="2098431" y="2250831"/>
                </a:cubicBezTo>
                <a:cubicBezTo>
                  <a:pt x="2105134" y="2255300"/>
                  <a:pt x="2113902" y="2255553"/>
                  <a:pt x="2121877" y="2256692"/>
                </a:cubicBezTo>
                <a:cubicBezTo>
                  <a:pt x="2141315" y="2259469"/>
                  <a:pt x="2160954" y="2260600"/>
                  <a:pt x="2180492" y="2262554"/>
                </a:cubicBezTo>
                <a:cubicBezTo>
                  <a:pt x="2182446" y="2332892"/>
                  <a:pt x="2167995" y="2405641"/>
                  <a:pt x="2186354" y="2473569"/>
                </a:cubicBezTo>
                <a:cubicBezTo>
                  <a:pt x="2190970" y="2490649"/>
                  <a:pt x="2221488" y="2477829"/>
                  <a:pt x="2239108" y="2479431"/>
                </a:cubicBezTo>
                <a:cubicBezTo>
                  <a:pt x="2285970" y="2483691"/>
                  <a:pt x="2332738" y="2490299"/>
                  <a:pt x="2379785" y="2491154"/>
                </a:cubicBezTo>
                <a:cubicBezTo>
                  <a:pt x="2655239" y="2496162"/>
                  <a:pt x="2930770" y="2495061"/>
                  <a:pt x="3206262" y="2497015"/>
                </a:cubicBezTo>
                <a:cubicBezTo>
                  <a:pt x="3221893" y="2500923"/>
                  <a:pt x="3237318" y="2505769"/>
                  <a:pt x="3253154" y="2508738"/>
                </a:cubicBezTo>
                <a:cubicBezTo>
                  <a:pt x="3268637" y="2511641"/>
                  <a:pt x="3284477" y="2512205"/>
                  <a:pt x="3300046" y="2514600"/>
                </a:cubicBezTo>
                <a:cubicBezTo>
                  <a:pt x="3309893" y="2516115"/>
                  <a:pt x="3319585" y="2518507"/>
                  <a:pt x="3329354" y="2520461"/>
                </a:cubicBezTo>
                <a:cubicBezTo>
                  <a:pt x="3352800" y="2518507"/>
                  <a:pt x="3384495" y="2532560"/>
                  <a:pt x="3399692" y="2514600"/>
                </a:cubicBezTo>
                <a:cubicBezTo>
                  <a:pt x="3414889" y="2496639"/>
                  <a:pt x="3396940" y="2467582"/>
                  <a:pt x="3393831" y="2444261"/>
                </a:cubicBezTo>
                <a:cubicBezTo>
                  <a:pt x="3393014" y="2438137"/>
                  <a:pt x="3392338" y="2431046"/>
                  <a:pt x="3387969" y="2426677"/>
                </a:cubicBezTo>
                <a:cubicBezTo>
                  <a:pt x="3383600" y="2422308"/>
                  <a:pt x="3376246" y="2422769"/>
                  <a:pt x="3370385" y="2420815"/>
                </a:cubicBezTo>
                <a:cubicBezTo>
                  <a:pt x="3364523" y="2414954"/>
                  <a:pt x="3352800" y="2411520"/>
                  <a:pt x="3352800" y="2403231"/>
                </a:cubicBezTo>
                <a:cubicBezTo>
                  <a:pt x="3352800" y="2397052"/>
                  <a:pt x="3364523" y="2395415"/>
                  <a:pt x="3370385" y="2397369"/>
                </a:cubicBezTo>
                <a:cubicBezTo>
                  <a:pt x="3378249" y="2399990"/>
                  <a:pt x="3380105" y="2412333"/>
                  <a:pt x="3387969" y="2414954"/>
                </a:cubicBezTo>
                <a:cubicBezTo>
                  <a:pt x="3404754" y="2420549"/>
                  <a:pt x="3423138" y="2418861"/>
                  <a:pt x="3440723" y="2420815"/>
                </a:cubicBezTo>
                <a:cubicBezTo>
                  <a:pt x="3475892" y="2418861"/>
                  <a:pt x="3511330" y="2419713"/>
                  <a:pt x="3546231" y="2414954"/>
                </a:cubicBezTo>
                <a:cubicBezTo>
                  <a:pt x="3554889" y="2413773"/>
                  <a:pt x="3561646" y="2406673"/>
                  <a:pt x="3569677" y="2403231"/>
                </a:cubicBezTo>
                <a:cubicBezTo>
                  <a:pt x="3575356" y="2400797"/>
                  <a:pt x="3581477" y="2399539"/>
                  <a:pt x="3587262" y="2397369"/>
                </a:cubicBezTo>
                <a:cubicBezTo>
                  <a:pt x="3597114" y="2393675"/>
                  <a:pt x="3606317" y="2388012"/>
                  <a:pt x="3616569" y="2385646"/>
                </a:cubicBezTo>
                <a:cubicBezTo>
                  <a:pt x="3631918" y="2382104"/>
                  <a:pt x="3647831" y="2381738"/>
                  <a:pt x="3663462" y="2379784"/>
                </a:cubicBezTo>
                <a:cubicBezTo>
                  <a:pt x="3684954" y="2373923"/>
                  <a:pt x="3706140" y="2366789"/>
                  <a:pt x="3727939" y="2362200"/>
                </a:cubicBezTo>
                <a:cubicBezTo>
                  <a:pt x="3743353" y="2358955"/>
                  <a:pt x="3759253" y="2358675"/>
                  <a:pt x="3774831" y="2356338"/>
                </a:cubicBezTo>
                <a:cubicBezTo>
                  <a:pt x="3778849" y="2355735"/>
                  <a:pt x="3853778" y="2343929"/>
                  <a:pt x="3874477" y="2338754"/>
                </a:cubicBezTo>
                <a:cubicBezTo>
                  <a:pt x="3888277" y="2335304"/>
                  <a:pt x="3901831" y="2330939"/>
                  <a:pt x="3915508" y="2327031"/>
                </a:cubicBezTo>
                <a:cubicBezTo>
                  <a:pt x="3960446" y="2328985"/>
                  <a:pt x="4005828" y="2326300"/>
                  <a:pt x="4050323" y="2332892"/>
                </a:cubicBezTo>
                <a:cubicBezTo>
                  <a:pt x="4059987" y="2334324"/>
                  <a:pt x="4066417" y="2344044"/>
                  <a:pt x="4073769" y="2350477"/>
                </a:cubicBezTo>
                <a:cubicBezTo>
                  <a:pt x="4108002" y="2380431"/>
                  <a:pt x="4083142" y="2369232"/>
                  <a:pt x="4114800" y="2379784"/>
                </a:cubicBezTo>
                <a:cubicBezTo>
                  <a:pt x="4265180" y="2352442"/>
                  <a:pt x="4146254" y="2395684"/>
                  <a:pt x="4191000" y="2133600"/>
                </a:cubicBezTo>
                <a:cubicBezTo>
                  <a:pt x="4192677" y="2123779"/>
                  <a:pt x="4210643" y="2130154"/>
                  <a:pt x="4220308" y="2127738"/>
                </a:cubicBezTo>
                <a:cubicBezTo>
                  <a:pt x="4226302" y="2126240"/>
                  <a:pt x="4231834" y="2123089"/>
                  <a:pt x="4237892" y="2121877"/>
                </a:cubicBezTo>
                <a:cubicBezTo>
                  <a:pt x="4261200" y="2117216"/>
                  <a:pt x="4284785" y="2114062"/>
                  <a:pt x="4308231" y="2110154"/>
                </a:cubicBezTo>
                <a:cubicBezTo>
                  <a:pt x="4312139" y="2098431"/>
                  <a:pt x="4319645" y="2087338"/>
                  <a:pt x="4319954" y="2074984"/>
                </a:cubicBezTo>
                <a:cubicBezTo>
                  <a:pt x="4321615" y="2008545"/>
                  <a:pt x="4321235" y="1941766"/>
                  <a:pt x="4314092" y="1875692"/>
                </a:cubicBezTo>
                <a:cubicBezTo>
                  <a:pt x="4313201" y="1867451"/>
                  <a:pt x="4303051" y="1863197"/>
                  <a:pt x="4296508" y="1858108"/>
                </a:cubicBezTo>
                <a:cubicBezTo>
                  <a:pt x="4285387" y="1849458"/>
                  <a:pt x="4273941" y="1840962"/>
                  <a:pt x="4261339" y="1834661"/>
                </a:cubicBezTo>
                <a:cubicBezTo>
                  <a:pt x="4249616" y="1828800"/>
                  <a:pt x="4238101" y="1822501"/>
                  <a:pt x="4226169" y="1817077"/>
                </a:cubicBezTo>
                <a:cubicBezTo>
                  <a:pt x="4216590" y="1812723"/>
                  <a:pt x="4206396" y="1809803"/>
                  <a:pt x="4196862" y="1805354"/>
                </a:cubicBezTo>
                <a:cubicBezTo>
                  <a:pt x="4116682" y="1767936"/>
                  <a:pt x="4163506" y="1784467"/>
                  <a:pt x="4120662" y="1770184"/>
                </a:cubicBezTo>
                <a:cubicBezTo>
                  <a:pt x="4107947" y="1751111"/>
                  <a:pt x="4095113" y="1732736"/>
                  <a:pt x="4085492" y="1711569"/>
                </a:cubicBezTo>
                <a:cubicBezTo>
                  <a:pt x="4082158" y="1704235"/>
                  <a:pt x="4080887" y="1696080"/>
                  <a:pt x="4079631" y="1688123"/>
                </a:cubicBezTo>
                <a:cubicBezTo>
                  <a:pt x="4075020" y="1658918"/>
                  <a:pt x="4076404" y="1628520"/>
                  <a:pt x="4067908" y="1600200"/>
                </a:cubicBezTo>
                <a:cubicBezTo>
                  <a:pt x="4064313" y="1588217"/>
                  <a:pt x="4052277" y="1580661"/>
                  <a:pt x="4044462" y="1570892"/>
                </a:cubicBezTo>
                <a:cubicBezTo>
                  <a:pt x="4041686" y="1529260"/>
                  <a:pt x="4054981" y="1487829"/>
                  <a:pt x="4021015" y="1459523"/>
                </a:cubicBezTo>
                <a:cubicBezTo>
                  <a:pt x="4016269" y="1455568"/>
                  <a:pt x="4009292" y="1455615"/>
                  <a:pt x="4003431" y="1453661"/>
                </a:cubicBezTo>
                <a:cubicBezTo>
                  <a:pt x="3997569" y="1447800"/>
                  <a:pt x="3992389" y="1441166"/>
                  <a:pt x="3985846" y="1436077"/>
                </a:cubicBezTo>
                <a:cubicBezTo>
                  <a:pt x="3974724" y="1427427"/>
                  <a:pt x="3950677" y="1412631"/>
                  <a:pt x="3950677" y="1412631"/>
                </a:cubicBezTo>
                <a:cubicBezTo>
                  <a:pt x="3948723" y="1406769"/>
                  <a:pt x="3949184" y="1399415"/>
                  <a:pt x="3944815" y="1395046"/>
                </a:cubicBezTo>
                <a:cubicBezTo>
                  <a:pt x="3931185" y="1381416"/>
                  <a:pt x="3902178" y="1380124"/>
                  <a:pt x="3886200" y="1377461"/>
                </a:cubicBezTo>
                <a:cubicBezTo>
                  <a:pt x="3880338" y="1373553"/>
                  <a:pt x="3873596" y="1370719"/>
                  <a:pt x="3868615" y="1365738"/>
                </a:cubicBezTo>
                <a:cubicBezTo>
                  <a:pt x="3840338" y="1337461"/>
                  <a:pt x="3849817" y="1330149"/>
                  <a:pt x="3845169" y="1283677"/>
                </a:cubicBezTo>
                <a:cubicBezTo>
                  <a:pt x="3835836" y="1031671"/>
                  <a:pt x="3892063" y="1152524"/>
                  <a:pt x="3804139" y="1119554"/>
                </a:cubicBezTo>
                <a:cubicBezTo>
                  <a:pt x="3798964" y="1117614"/>
                  <a:pt x="3796323" y="1111739"/>
                  <a:pt x="3792415" y="1107831"/>
                </a:cubicBezTo>
                <a:cubicBezTo>
                  <a:pt x="3794369" y="1088292"/>
                  <a:pt x="3791566" y="1067669"/>
                  <a:pt x="3798277" y="1049215"/>
                </a:cubicBezTo>
                <a:cubicBezTo>
                  <a:pt x="3800389" y="1043408"/>
                  <a:pt x="3810497" y="1046419"/>
                  <a:pt x="3815862" y="1043354"/>
                </a:cubicBezTo>
                <a:cubicBezTo>
                  <a:pt x="3824344" y="1038507"/>
                  <a:pt x="3831358" y="1031447"/>
                  <a:pt x="3839308" y="1025769"/>
                </a:cubicBezTo>
                <a:cubicBezTo>
                  <a:pt x="3845040" y="1021674"/>
                  <a:pt x="3851911" y="1019027"/>
                  <a:pt x="3856892" y="1014046"/>
                </a:cubicBezTo>
                <a:cubicBezTo>
                  <a:pt x="3863800" y="1007138"/>
                  <a:pt x="3868615" y="998415"/>
                  <a:pt x="3874477" y="990600"/>
                </a:cubicBezTo>
                <a:cubicBezTo>
                  <a:pt x="3889335" y="946027"/>
                  <a:pt x="3878642" y="978954"/>
                  <a:pt x="3903785" y="890954"/>
                </a:cubicBezTo>
                <a:cubicBezTo>
                  <a:pt x="3907693" y="877277"/>
                  <a:pt x="3906974" y="861303"/>
                  <a:pt x="3915508" y="849923"/>
                </a:cubicBezTo>
                <a:cubicBezTo>
                  <a:pt x="3921369" y="842108"/>
                  <a:pt x="3927914" y="834761"/>
                  <a:pt x="3933092" y="826477"/>
                </a:cubicBezTo>
                <a:cubicBezTo>
                  <a:pt x="3937723" y="819067"/>
                  <a:pt x="3938320" y="808876"/>
                  <a:pt x="3944815" y="803031"/>
                </a:cubicBezTo>
                <a:cubicBezTo>
                  <a:pt x="3958516" y="790700"/>
                  <a:pt x="3991708" y="773723"/>
                  <a:pt x="3991708" y="773723"/>
                </a:cubicBezTo>
                <a:cubicBezTo>
                  <a:pt x="4014068" y="740183"/>
                  <a:pt x="3989721" y="769509"/>
                  <a:pt x="4032739" y="744415"/>
                </a:cubicBezTo>
                <a:cubicBezTo>
                  <a:pt x="4102926" y="703473"/>
                  <a:pt x="4048954" y="723380"/>
                  <a:pt x="4091354" y="709246"/>
                </a:cubicBezTo>
                <a:cubicBezTo>
                  <a:pt x="4106985" y="697523"/>
                  <a:pt x="4122347" y="685433"/>
                  <a:pt x="4138246" y="674077"/>
                </a:cubicBezTo>
                <a:cubicBezTo>
                  <a:pt x="4149711" y="665888"/>
                  <a:pt x="4162294" y="659281"/>
                  <a:pt x="4173415" y="650631"/>
                </a:cubicBezTo>
                <a:cubicBezTo>
                  <a:pt x="4206346" y="625018"/>
                  <a:pt x="4174954" y="638395"/>
                  <a:pt x="4208585" y="627184"/>
                </a:cubicBezTo>
                <a:cubicBezTo>
                  <a:pt x="4240445" y="587359"/>
                  <a:pt x="4217716" y="603634"/>
                  <a:pt x="4255477" y="592015"/>
                </a:cubicBezTo>
                <a:cubicBezTo>
                  <a:pt x="4273193" y="586564"/>
                  <a:pt x="4308231" y="574431"/>
                  <a:pt x="4308231" y="574431"/>
                </a:cubicBezTo>
                <a:cubicBezTo>
                  <a:pt x="4286739" y="572477"/>
                  <a:pt x="4263961" y="576147"/>
                  <a:pt x="4243754" y="568569"/>
                </a:cubicBezTo>
                <a:cubicBezTo>
                  <a:pt x="4230818" y="563718"/>
                  <a:pt x="4225499" y="547551"/>
                  <a:pt x="4214446" y="539261"/>
                </a:cubicBezTo>
                <a:cubicBezTo>
                  <a:pt x="4209503" y="535554"/>
                  <a:pt x="4202388" y="536163"/>
                  <a:pt x="4196862" y="533400"/>
                </a:cubicBezTo>
                <a:cubicBezTo>
                  <a:pt x="4186672" y="528305"/>
                  <a:pt x="4177323" y="521677"/>
                  <a:pt x="4167554" y="515815"/>
                </a:cubicBezTo>
                <a:cubicBezTo>
                  <a:pt x="4159739" y="504092"/>
                  <a:pt x="4155503" y="488933"/>
                  <a:pt x="4144108" y="480646"/>
                </a:cubicBezTo>
                <a:cubicBezTo>
                  <a:pt x="4110138" y="455941"/>
                  <a:pt x="3994382" y="474357"/>
                  <a:pt x="3985846" y="474784"/>
                </a:cubicBezTo>
                <a:cubicBezTo>
                  <a:pt x="3955389" y="525548"/>
                  <a:pt x="3975378" y="495197"/>
                  <a:pt x="3921369" y="562708"/>
                </a:cubicBezTo>
                <a:cubicBezTo>
                  <a:pt x="3893523" y="597515"/>
                  <a:pt x="3908332" y="585075"/>
                  <a:pt x="3880339" y="603738"/>
                </a:cubicBezTo>
                <a:cubicBezTo>
                  <a:pt x="3860800" y="599830"/>
                  <a:pt x="3837282" y="604462"/>
                  <a:pt x="3821723" y="592015"/>
                </a:cubicBezTo>
                <a:cubicBezTo>
                  <a:pt x="3759426" y="542179"/>
                  <a:pt x="3813833" y="538586"/>
                  <a:pt x="3786554" y="486508"/>
                </a:cubicBezTo>
                <a:cubicBezTo>
                  <a:pt x="3771685" y="458121"/>
                  <a:pt x="3759028" y="418080"/>
                  <a:pt x="3727939" y="410308"/>
                </a:cubicBezTo>
                <a:cubicBezTo>
                  <a:pt x="3636017" y="387327"/>
                  <a:pt x="3712520" y="405115"/>
                  <a:pt x="3493477" y="386861"/>
                </a:cubicBezTo>
                <a:cubicBezTo>
                  <a:pt x="3431931" y="304802"/>
                  <a:pt x="3522303" y="432789"/>
                  <a:pt x="3470031" y="328246"/>
                </a:cubicBezTo>
                <a:cubicBezTo>
                  <a:pt x="3463323" y="314831"/>
                  <a:pt x="3432249" y="312483"/>
                  <a:pt x="3423139" y="310661"/>
                </a:cubicBezTo>
                <a:cubicBezTo>
                  <a:pt x="3393831" y="314569"/>
                  <a:pt x="3364421" y="317773"/>
                  <a:pt x="3335215" y="322384"/>
                </a:cubicBezTo>
                <a:cubicBezTo>
                  <a:pt x="3327258" y="323640"/>
                  <a:pt x="3319485" y="325931"/>
                  <a:pt x="3311769" y="328246"/>
                </a:cubicBezTo>
                <a:cubicBezTo>
                  <a:pt x="3299933" y="331797"/>
                  <a:pt x="3288906" y="338850"/>
                  <a:pt x="3276600" y="339969"/>
                </a:cubicBezTo>
                <a:cubicBezTo>
                  <a:pt x="3224027" y="344748"/>
                  <a:pt x="3171093" y="343877"/>
                  <a:pt x="3118339" y="345831"/>
                </a:cubicBezTo>
                <a:lnTo>
                  <a:pt x="2807677" y="334108"/>
                </a:lnTo>
                <a:cubicBezTo>
                  <a:pt x="2736255" y="330476"/>
                  <a:pt x="2799767" y="332830"/>
                  <a:pt x="2754923" y="316523"/>
                </a:cubicBezTo>
                <a:cubicBezTo>
                  <a:pt x="2725327" y="305761"/>
                  <a:pt x="2664386" y="297526"/>
                  <a:pt x="2637692" y="293077"/>
                </a:cubicBezTo>
                <a:lnTo>
                  <a:pt x="1957754" y="298938"/>
                </a:lnTo>
                <a:cubicBezTo>
                  <a:pt x="1933058" y="299903"/>
                  <a:pt x="1887415" y="322384"/>
                  <a:pt x="1887415" y="322384"/>
                </a:cubicBezTo>
                <a:cubicBezTo>
                  <a:pt x="1809556" y="318059"/>
                  <a:pt x="1800522" y="320602"/>
                  <a:pt x="1740877" y="310661"/>
                </a:cubicBezTo>
                <a:cubicBezTo>
                  <a:pt x="1731050" y="309023"/>
                  <a:pt x="1721091" y="307730"/>
                  <a:pt x="1711569" y="304800"/>
                </a:cubicBezTo>
                <a:cubicBezTo>
                  <a:pt x="1695614" y="299891"/>
                  <a:pt x="1680086" y="293636"/>
                  <a:pt x="1664677" y="287215"/>
                </a:cubicBezTo>
                <a:cubicBezTo>
                  <a:pt x="1656611" y="283854"/>
                  <a:pt x="1649819" y="277102"/>
                  <a:pt x="1641231" y="275492"/>
                </a:cubicBezTo>
                <a:cubicBezTo>
                  <a:pt x="1618106" y="271156"/>
                  <a:pt x="1594338" y="271585"/>
                  <a:pt x="1570892" y="269631"/>
                </a:cubicBezTo>
                <a:cubicBezTo>
                  <a:pt x="1533794" y="251082"/>
                  <a:pt x="1561481" y="263544"/>
                  <a:pt x="1529862" y="252046"/>
                </a:cubicBezTo>
                <a:cubicBezTo>
                  <a:pt x="1514173" y="246341"/>
                  <a:pt x="1499219" y="238285"/>
                  <a:pt x="1482969" y="234461"/>
                </a:cubicBezTo>
                <a:cubicBezTo>
                  <a:pt x="1465746" y="230409"/>
                  <a:pt x="1447800" y="230554"/>
                  <a:pt x="1430215" y="228600"/>
                </a:cubicBezTo>
                <a:cubicBezTo>
                  <a:pt x="1365378" y="196181"/>
                  <a:pt x="1469084" y="245464"/>
                  <a:pt x="1348154" y="205154"/>
                </a:cubicBezTo>
                <a:cubicBezTo>
                  <a:pt x="1310170" y="192493"/>
                  <a:pt x="1309784" y="189810"/>
                  <a:pt x="1266092" y="187569"/>
                </a:cubicBezTo>
                <a:lnTo>
                  <a:pt x="855785" y="169984"/>
                </a:lnTo>
                <a:cubicBezTo>
                  <a:pt x="839040" y="161612"/>
                  <a:pt x="815520" y="148470"/>
                  <a:pt x="797169" y="146538"/>
                </a:cubicBezTo>
                <a:cubicBezTo>
                  <a:pt x="673981" y="133571"/>
                  <a:pt x="722620" y="140951"/>
                  <a:pt x="650631" y="128954"/>
                </a:cubicBezTo>
                <a:cubicBezTo>
                  <a:pt x="565716" y="100649"/>
                  <a:pt x="672089" y="133552"/>
                  <a:pt x="568569" y="111369"/>
                </a:cubicBezTo>
                <a:cubicBezTo>
                  <a:pt x="556486" y="108780"/>
                  <a:pt x="545236" y="103197"/>
                  <a:pt x="533400" y="99646"/>
                </a:cubicBezTo>
                <a:cubicBezTo>
                  <a:pt x="525684" y="97331"/>
                  <a:pt x="517853" y="95364"/>
                  <a:pt x="509954" y="93784"/>
                </a:cubicBezTo>
                <a:cubicBezTo>
                  <a:pt x="469921" y="85777"/>
                  <a:pt x="417093" y="81356"/>
                  <a:pt x="381000" y="76200"/>
                </a:cubicBezTo>
                <a:cubicBezTo>
                  <a:pt x="371137" y="74791"/>
                  <a:pt x="361434" y="72426"/>
                  <a:pt x="351692" y="70338"/>
                </a:cubicBezTo>
                <a:cubicBezTo>
                  <a:pt x="334079" y="66564"/>
                  <a:pt x="316414" y="62984"/>
                  <a:pt x="298939" y="58615"/>
                </a:cubicBezTo>
                <a:cubicBezTo>
                  <a:pt x="292945" y="57116"/>
                  <a:pt x="287272" y="54529"/>
                  <a:pt x="281354" y="52754"/>
                </a:cubicBezTo>
                <a:cubicBezTo>
                  <a:pt x="267730" y="48667"/>
                  <a:pt x="254000" y="44939"/>
                  <a:pt x="240323" y="41031"/>
                </a:cubicBezTo>
                <a:cubicBezTo>
                  <a:pt x="203483" y="16470"/>
                  <a:pt x="182555" y="0"/>
                  <a:pt x="123092" y="0"/>
                </a:cubicBezTo>
                <a:lnTo>
                  <a:pt x="76200" y="17584"/>
                </a:lnTo>
                <a:close/>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830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ey components of a community response to out-of-hospital cardiac arrest |  Nature Reviews Cardiology">
            <a:extLst>
              <a:ext uri="{FF2B5EF4-FFF2-40B4-BE49-F238E27FC236}">
                <a16:creationId xmlns:a16="http://schemas.microsoft.com/office/drawing/2014/main" id="{0BCEDB74-29BA-9CCE-609D-C89FA1675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5" y="2363283"/>
            <a:ext cx="11343882" cy="44947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5+ Logic Model Templates - Word, PDF | Free &amp;amp; Premium Templates">
            <a:extLst>
              <a:ext uri="{FF2B5EF4-FFF2-40B4-BE49-F238E27FC236}">
                <a16:creationId xmlns:a16="http://schemas.microsoft.com/office/drawing/2014/main" id="{E3D94A4B-755C-E782-5D52-B9279619B7B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14519" y="378769"/>
            <a:ext cx="1821050" cy="13597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0FF72D3D-A048-2BF3-1E21-EA5B5B52012E}"/>
              </a:ext>
            </a:extLst>
          </p:cNvPr>
          <p:cNvCxnSpPr>
            <a:cxnSpLocks/>
            <a:stCxn id="2" idx="2"/>
          </p:cNvCxnSpPr>
          <p:nvPr/>
        </p:nvCxnSpPr>
        <p:spPr>
          <a:xfrm>
            <a:off x="2325044" y="1738486"/>
            <a:ext cx="0" cy="86989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2" descr="5+ Logic Model Templates - Word, PDF | Free &amp;amp; Premium Templates">
            <a:extLst>
              <a:ext uri="{FF2B5EF4-FFF2-40B4-BE49-F238E27FC236}">
                <a16:creationId xmlns:a16="http://schemas.microsoft.com/office/drawing/2014/main" id="{63970337-D7DC-2464-67C3-E5835C37D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996" y="378769"/>
            <a:ext cx="1821050" cy="135971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B58DA760-6033-A102-EBE1-2FD01610FB44}"/>
              </a:ext>
            </a:extLst>
          </p:cNvPr>
          <p:cNvCxnSpPr>
            <a:cxnSpLocks/>
            <a:stCxn id="14" idx="2"/>
          </p:cNvCxnSpPr>
          <p:nvPr/>
        </p:nvCxnSpPr>
        <p:spPr>
          <a:xfrm>
            <a:off x="4294521" y="1738486"/>
            <a:ext cx="0" cy="86989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Picture 2" descr="5+ Logic Model Templates - Word, PDF | Free &amp;amp; Premium Templates">
            <a:extLst>
              <a:ext uri="{FF2B5EF4-FFF2-40B4-BE49-F238E27FC236}">
                <a16:creationId xmlns:a16="http://schemas.microsoft.com/office/drawing/2014/main" id="{3C2686C2-D616-E33A-544E-789BD3009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473" y="378769"/>
            <a:ext cx="1821050" cy="135971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B781E142-25DD-D371-2A2D-BA0C961A879F}"/>
              </a:ext>
            </a:extLst>
          </p:cNvPr>
          <p:cNvCxnSpPr>
            <a:cxnSpLocks/>
            <a:stCxn id="17" idx="2"/>
          </p:cNvCxnSpPr>
          <p:nvPr/>
        </p:nvCxnSpPr>
        <p:spPr>
          <a:xfrm>
            <a:off x="6263998" y="1738486"/>
            <a:ext cx="0" cy="86989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Picture 2" descr="5+ Logic Model Templates - Word, PDF | Free &amp;amp; Premium Templates">
            <a:extLst>
              <a:ext uri="{FF2B5EF4-FFF2-40B4-BE49-F238E27FC236}">
                <a16:creationId xmlns:a16="http://schemas.microsoft.com/office/drawing/2014/main" id="{76B55D1D-3A50-4A34-3A74-B561BB27F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2949" y="378769"/>
            <a:ext cx="1821050" cy="135971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EFDB1D05-BC35-CC41-69A1-D63624C53541}"/>
              </a:ext>
            </a:extLst>
          </p:cNvPr>
          <p:cNvCxnSpPr>
            <a:cxnSpLocks/>
            <a:stCxn id="20" idx="2"/>
          </p:cNvCxnSpPr>
          <p:nvPr/>
        </p:nvCxnSpPr>
        <p:spPr>
          <a:xfrm>
            <a:off x="8233474" y="1738486"/>
            <a:ext cx="0" cy="86989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Picture 2" descr="5+ Logic Model Templates - Word, PDF | Free &amp;amp; Premium Templates">
            <a:extLst>
              <a:ext uri="{FF2B5EF4-FFF2-40B4-BE49-F238E27FC236}">
                <a16:creationId xmlns:a16="http://schemas.microsoft.com/office/drawing/2014/main" id="{F5EF8C16-A998-381C-9470-30D61D709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673" y="378769"/>
            <a:ext cx="1821050" cy="135971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E6228D06-1CE7-9F73-8B83-E04AEC6C1E93}"/>
              </a:ext>
            </a:extLst>
          </p:cNvPr>
          <p:cNvCxnSpPr>
            <a:cxnSpLocks/>
            <a:stCxn id="22" idx="2"/>
          </p:cNvCxnSpPr>
          <p:nvPr/>
        </p:nvCxnSpPr>
        <p:spPr>
          <a:xfrm>
            <a:off x="10150198" y="1738486"/>
            <a:ext cx="0" cy="86989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81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DEF620-FAED-1046-5B43-4D81B525CFDA}"/>
              </a:ext>
            </a:extLst>
          </p:cNvPr>
          <p:cNvSpPr>
            <a:spLocks noGrp="1"/>
          </p:cNvSpPr>
          <p:nvPr>
            <p:ph idx="1"/>
          </p:nvPr>
        </p:nvSpPr>
        <p:spPr>
          <a:xfrm>
            <a:off x="188999" y="1690688"/>
            <a:ext cx="6221461" cy="5006981"/>
          </a:xfrm>
        </p:spPr>
        <p:txBody>
          <a:bodyPr>
            <a:normAutofit lnSpcReduction="10000"/>
          </a:bodyPr>
          <a:lstStyle/>
          <a:p>
            <a:r>
              <a:rPr lang="en-US" dirty="0"/>
              <a:t>The design of the cardiac care response intervention was different than what I had previously evaluated.</a:t>
            </a:r>
          </a:p>
          <a:p>
            <a:endParaRPr lang="en-US" dirty="0"/>
          </a:p>
          <a:p>
            <a:r>
              <a:rPr lang="en-US" dirty="0"/>
              <a:t>Key design features</a:t>
            </a:r>
          </a:p>
          <a:p>
            <a:pPr lvl="1"/>
            <a:r>
              <a:rPr lang="en-US" dirty="0"/>
              <a:t>multiple components </a:t>
            </a:r>
          </a:p>
          <a:p>
            <a:pPr lvl="1"/>
            <a:r>
              <a:rPr lang="en-US" dirty="0"/>
              <a:t>components were dependent on each other for success.</a:t>
            </a:r>
          </a:p>
          <a:p>
            <a:endParaRPr lang="en-US" dirty="0"/>
          </a:p>
          <a:p>
            <a:r>
              <a:rPr lang="en-US" dirty="0"/>
              <a:t>My use of logic models implied that the components were operating independently.</a:t>
            </a:r>
          </a:p>
          <a:p>
            <a:endParaRPr lang="en-US" dirty="0"/>
          </a:p>
          <a:p>
            <a:endParaRPr lang="en-US" dirty="0"/>
          </a:p>
          <a:p>
            <a:pPr marL="0" indent="0">
              <a:buNone/>
            </a:pPr>
            <a:endParaRPr lang="en-US" dirty="0"/>
          </a:p>
        </p:txBody>
      </p:sp>
      <p:pic>
        <p:nvPicPr>
          <p:cNvPr id="12" name="Picture 4" descr="Key components of a community response to out-of-hospital cardiac arrest |  Nature Reviews Cardiology">
            <a:extLst>
              <a:ext uri="{FF2B5EF4-FFF2-40B4-BE49-F238E27FC236}">
                <a16:creationId xmlns:a16="http://schemas.microsoft.com/office/drawing/2014/main" id="{560A1CA4-38FA-741B-8C7F-FA45A1B73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3654" y="3016252"/>
            <a:ext cx="5915797" cy="23439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3C7F42-4D7E-1AED-E33F-023A0C93412A}"/>
              </a:ext>
            </a:extLst>
          </p:cNvPr>
          <p:cNvSpPr>
            <a:spLocks noGrp="1"/>
          </p:cNvSpPr>
          <p:nvPr>
            <p:ph type="title"/>
          </p:nvPr>
        </p:nvSpPr>
        <p:spPr>
          <a:xfrm>
            <a:off x="0" y="160331"/>
            <a:ext cx="10515600" cy="1325563"/>
          </a:xfrm>
        </p:spPr>
        <p:txBody>
          <a:bodyPr/>
          <a:lstStyle/>
          <a:p>
            <a:pPr algn="ctr"/>
            <a:r>
              <a:rPr lang="en-US" dirty="0"/>
              <a:t>Something was bugging me.</a:t>
            </a:r>
          </a:p>
        </p:txBody>
      </p:sp>
      <p:cxnSp>
        <p:nvCxnSpPr>
          <p:cNvPr id="4" name="Straight Arrow Connector 3">
            <a:extLst>
              <a:ext uri="{FF2B5EF4-FFF2-40B4-BE49-F238E27FC236}">
                <a16:creationId xmlns:a16="http://schemas.microsoft.com/office/drawing/2014/main" id="{458591B8-4F3C-56F4-6429-6EFF708873D8}"/>
              </a:ext>
            </a:extLst>
          </p:cNvPr>
          <p:cNvCxnSpPr>
            <a:cxnSpLocks/>
          </p:cNvCxnSpPr>
          <p:nvPr/>
        </p:nvCxnSpPr>
        <p:spPr>
          <a:xfrm flipH="1">
            <a:off x="7746125" y="1384710"/>
            <a:ext cx="1508501" cy="195758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734C5EB-4B4A-E173-1A7E-8381D01CB341}"/>
              </a:ext>
            </a:extLst>
          </p:cNvPr>
          <p:cNvCxnSpPr>
            <a:cxnSpLocks/>
          </p:cNvCxnSpPr>
          <p:nvPr/>
        </p:nvCxnSpPr>
        <p:spPr>
          <a:xfrm flipH="1">
            <a:off x="8881242" y="1384710"/>
            <a:ext cx="378372" cy="180188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374FC4E-016D-74A7-3C39-FE223FE741C3}"/>
              </a:ext>
            </a:extLst>
          </p:cNvPr>
          <p:cNvCxnSpPr>
            <a:cxnSpLocks/>
          </p:cNvCxnSpPr>
          <p:nvPr/>
        </p:nvCxnSpPr>
        <p:spPr>
          <a:xfrm>
            <a:off x="9312166" y="1384710"/>
            <a:ext cx="588579" cy="183341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DAA73A6-670E-142D-93CF-B840A06CF1FC}"/>
              </a:ext>
            </a:extLst>
          </p:cNvPr>
          <p:cNvCxnSpPr>
            <a:cxnSpLocks/>
          </p:cNvCxnSpPr>
          <p:nvPr/>
        </p:nvCxnSpPr>
        <p:spPr>
          <a:xfrm>
            <a:off x="9259614" y="1384710"/>
            <a:ext cx="1776248" cy="18544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1EEA930-4FFB-3D1E-40CC-6B05836575B1}"/>
              </a:ext>
            </a:extLst>
          </p:cNvPr>
          <p:cNvCxnSpPr>
            <a:cxnSpLocks/>
          </p:cNvCxnSpPr>
          <p:nvPr/>
        </p:nvCxnSpPr>
        <p:spPr>
          <a:xfrm flipV="1">
            <a:off x="10252843" y="5223642"/>
            <a:ext cx="0" cy="12717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00CFC57-EC63-E374-C6FC-2531867C57D8}"/>
              </a:ext>
            </a:extLst>
          </p:cNvPr>
          <p:cNvCxnSpPr>
            <a:cxnSpLocks/>
          </p:cNvCxnSpPr>
          <p:nvPr/>
        </p:nvCxnSpPr>
        <p:spPr>
          <a:xfrm flipV="1">
            <a:off x="10920250" y="5223642"/>
            <a:ext cx="0" cy="12717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FDA9886-8AF6-0391-1097-838C3BE08257}"/>
              </a:ext>
            </a:extLst>
          </p:cNvPr>
          <p:cNvCxnSpPr>
            <a:cxnSpLocks/>
          </p:cNvCxnSpPr>
          <p:nvPr/>
        </p:nvCxnSpPr>
        <p:spPr>
          <a:xfrm flipV="1">
            <a:off x="11408981" y="5223642"/>
            <a:ext cx="0" cy="12717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046409D-9857-36C8-D5DC-4B266C257A02}"/>
              </a:ext>
            </a:extLst>
          </p:cNvPr>
          <p:cNvCxnSpPr>
            <a:cxnSpLocks/>
          </p:cNvCxnSpPr>
          <p:nvPr/>
        </p:nvCxnSpPr>
        <p:spPr>
          <a:xfrm flipV="1">
            <a:off x="11824140" y="5223642"/>
            <a:ext cx="0" cy="12717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6FC2B67-1872-4C02-581E-E5E806AED147}"/>
              </a:ext>
            </a:extLst>
          </p:cNvPr>
          <p:cNvCxnSpPr>
            <a:cxnSpLocks/>
          </p:cNvCxnSpPr>
          <p:nvPr/>
        </p:nvCxnSpPr>
        <p:spPr>
          <a:xfrm flipV="1">
            <a:off x="7514898" y="5223642"/>
            <a:ext cx="0" cy="12717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85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0"/>
                                        <p:tgtEl>
                                          <p:spTgt spid="41"/>
                                        </p:tgtEl>
                                      </p:cBhvr>
                                    </p:animEffect>
                                    <p:anim calcmode="lin" valueType="num">
                                      <p:cBhvr>
                                        <p:cTn id="44" dur="1000" fill="hold"/>
                                        <p:tgtEl>
                                          <p:spTgt spid="41"/>
                                        </p:tgtEl>
                                        <p:attrNameLst>
                                          <p:attrName>ppt_x</p:attrName>
                                        </p:attrNameLst>
                                      </p:cBhvr>
                                      <p:tavLst>
                                        <p:tav tm="0">
                                          <p:val>
                                            <p:strVal val="#ppt_x"/>
                                          </p:val>
                                        </p:tav>
                                        <p:tav tm="100000">
                                          <p:val>
                                            <p:strVal val="#ppt_x"/>
                                          </p:val>
                                        </p:tav>
                                      </p:tavLst>
                                    </p:anim>
                                    <p:anim calcmode="lin" valueType="num">
                                      <p:cBhvr>
                                        <p:cTn id="45" dur="1000" fill="hold"/>
                                        <p:tgtEl>
                                          <p:spTgt spid="4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fade">
                                      <p:cBhvr>
                                        <p:cTn id="55" dur="1000"/>
                                        <p:tgtEl>
                                          <p:spTgt spid="3">
                                            <p:txEl>
                                              <p:pRg st="4" end="4"/>
                                            </p:txEl>
                                          </p:spTgt>
                                        </p:tgtEl>
                                      </p:cBhvr>
                                    </p:animEffect>
                                    <p:anim calcmode="lin" valueType="num">
                                      <p:cBhvr>
                                        <p:cTn id="5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anim calcmode="lin" valueType="num">
                                      <p:cBhvr>
                                        <p:cTn id="63" dur="1000" fill="hold"/>
                                        <p:tgtEl>
                                          <p:spTgt spid="4"/>
                                        </p:tgtEl>
                                        <p:attrNameLst>
                                          <p:attrName>ppt_x</p:attrName>
                                        </p:attrNameLst>
                                      </p:cBhvr>
                                      <p:tavLst>
                                        <p:tav tm="0">
                                          <p:val>
                                            <p:strVal val="#ppt_x"/>
                                          </p:val>
                                        </p:tav>
                                        <p:tav tm="100000">
                                          <p:val>
                                            <p:strVal val="#ppt_x"/>
                                          </p:val>
                                        </p:tav>
                                      </p:tavLst>
                                    </p:anim>
                                    <p:anim calcmode="lin" valueType="num">
                                      <p:cBhvr>
                                        <p:cTn id="64" dur="1000" fill="hold"/>
                                        <p:tgtEl>
                                          <p:spTgt spid="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anim calcmode="lin" valueType="num">
                                      <p:cBhvr>
                                        <p:cTn id="68" dur="1000" fill="hold"/>
                                        <p:tgtEl>
                                          <p:spTgt spid="5"/>
                                        </p:tgtEl>
                                        <p:attrNameLst>
                                          <p:attrName>ppt_x</p:attrName>
                                        </p:attrNameLst>
                                      </p:cBhvr>
                                      <p:tavLst>
                                        <p:tav tm="0">
                                          <p:val>
                                            <p:strVal val="#ppt_x"/>
                                          </p:val>
                                        </p:tav>
                                        <p:tav tm="100000">
                                          <p:val>
                                            <p:strVal val="#ppt_x"/>
                                          </p:val>
                                        </p:tav>
                                      </p:tavLst>
                                    </p:anim>
                                    <p:anim calcmode="lin" valueType="num">
                                      <p:cBhvr>
                                        <p:cTn id="69" dur="1000" fill="hold"/>
                                        <p:tgtEl>
                                          <p:spTgt spid="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anim calcmode="lin" valueType="num">
                                      <p:cBhvr>
                                        <p:cTn id="73" dur="1000" fill="hold"/>
                                        <p:tgtEl>
                                          <p:spTgt spid="6"/>
                                        </p:tgtEl>
                                        <p:attrNameLst>
                                          <p:attrName>ppt_x</p:attrName>
                                        </p:attrNameLst>
                                      </p:cBhvr>
                                      <p:tavLst>
                                        <p:tav tm="0">
                                          <p:val>
                                            <p:strVal val="#ppt_x"/>
                                          </p:val>
                                        </p:tav>
                                        <p:tav tm="100000">
                                          <p:val>
                                            <p:strVal val="#ppt_x"/>
                                          </p:val>
                                        </p:tav>
                                      </p:tavLst>
                                    </p:anim>
                                    <p:anim calcmode="lin" valueType="num">
                                      <p:cBhvr>
                                        <p:cTn id="74" dur="1000" fill="hold"/>
                                        <p:tgtEl>
                                          <p:spTgt spid="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1000"/>
                                        <p:tgtEl>
                                          <p:spTgt spid="7"/>
                                        </p:tgtEl>
                                      </p:cBhvr>
                                    </p:animEffect>
                                    <p:anim calcmode="lin" valueType="num">
                                      <p:cBhvr>
                                        <p:cTn id="78" dur="1000" fill="hold"/>
                                        <p:tgtEl>
                                          <p:spTgt spid="7"/>
                                        </p:tgtEl>
                                        <p:attrNameLst>
                                          <p:attrName>ppt_x</p:attrName>
                                        </p:attrNameLst>
                                      </p:cBhvr>
                                      <p:tavLst>
                                        <p:tav tm="0">
                                          <p:val>
                                            <p:strVal val="#ppt_x"/>
                                          </p:val>
                                        </p:tav>
                                        <p:tav tm="100000">
                                          <p:val>
                                            <p:strVal val="#ppt_x"/>
                                          </p:val>
                                        </p:tav>
                                      </p:tavLst>
                                    </p:anim>
                                    <p:anim calcmode="lin" valueType="num">
                                      <p:cBhvr>
                                        <p:cTn id="7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6" end="6"/>
                                            </p:txEl>
                                          </p:spTgt>
                                        </p:tgtEl>
                                        <p:attrNameLst>
                                          <p:attrName>style.visibility</p:attrName>
                                        </p:attrNameLst>
                                      </p:cBhvr>
                                      <p:to>
                                        <p:strVal val="visible"/>
                                      </p:to>
                                    </p:set>
                                    <p:animEffect transition="in" filter="fade">
                                      <p:cBhvr>
                                        <p:cTn id="84" dur="1000"/>
                                        <p:tgtEl>
                                          <p:spTgt spid="3">
                                            <p:txEl>
                                              <p:pRg st="6" end="6"/>
                                            </p:txEl>
                                          </p:spTgt>
                                        </p:tgtEl>
                                      </p:cBhvr>
                                    </p:animEffect>
                                    <p:anim calcmode="lin" valueType="num">
                                      <p:cBhvr>
                                        <p:cTn id="8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8B0F5-F4F1-6279-4EC3-6B0F09B4E0D1}"/>
              </a:ext>
            </a:extLst>
          </p:cNvPr>
          <p:cNvSpPr>
            <a:spLocks noGrp="1"/>
          </p:cNvSpPr>
          <p:nvPr>
            <p:ph type="title"/>
          </p:nvPr>
        </p:nvSpPr>
        <p:spPr/>
        <p:txBody>
          <a:bodyPr/>
          <a:lstStyle/>
          <a:p>
            <a:pPr algn="ctr"/>
            <a:r>
              <a:rPr lang="en-US" dirty="0"/>
              <a:t>My Search for a Solution</a:t>
            </a:r>
          </a:p>
        </p:txBody>
      </p:sp>
      <p:sp>
        <p:nvSpPr>
          <p:cNvPr id="3" name="Content Placeholder 2">
            <a:extLst>
              <a:ext uri="{FF2B5EF4-FFF2-40B4-BE49-F238E27FC236}">
                <a16:creationId xmlns:a16="http://schemas.microsoft.com/office/drawing/2014/main" id="{091AF8D1-523D-D6F2-3B76-9ACE4690F4A4}"/>
              </a:ext>
            </a:extLst>
          </p:cNvPr>
          <p:cNvSpPr>
            <a:spLocks noGrp="1"/>
          </p:cNvSpPr>
          <p:nvPr>
            <p:ph idx="1"/>
          </p:nvPr>
        </p:nvSpPr>
        <p:spPr>
          <a:xfrm>
            <a:off x="234460" y="1859333"/>
            <a:ext cx="8393723" cy="4351338"/>
          </a:xfrm>
        </p:spPr>
        <p:txBody>
          <a:bodyPr>
            <a:normAutofit/>
          </a:bodyPr>
          <a:lstStyle/>
          <a:p>
            <a:r>
              <a:rPr lang="en-US" dirty="0"/>
              <a:t>Why were logic models not a good fit?</a:t>
            </a:r>
          </a:p>
          <a:p>
            <a:r>
              <a:rPr lang="en-US" dirty="0"/>
              <a:t>Why were they developed in the first place?</a:t>
            </a:r>
          </a:p>
          <a:p>
            <a:endParaRPr lang="en-US" dirty="0"/>
          </a:p>
          <a:p>
            <a:r>
              <a:rPr lang="en-US" dirty="0"/>
              <a:t>I gained a much better understanding of what was meant by “fit for purpose”.</a:t>
            </a:r>
          </a:p>
          <a:p>
            <a:pPr lvl="1"/>
            <a:r>
              <a:rPr lang="en-US" dirty="0"/>
              <a:t>the logic model </a:t>
            </a:r>
          </a:p>
          <a:p>
            <a:pPr marL="457200" lvl="1" indent="0">
              <a:buNone/>
            </a:pPr>
            <a:r>
              <a:rPr lang="en-US" dirty="0"/>
              <a:t>was developed for a certain type of intervention.</a:t>
            </a:r>
          </a:p>
          <a:p>
            <a:pPr lvl="1"/>
            <a:r>
              <a:rPr lang="en-US" dirty="0"/>
              <a:t>The intervention design is based on research guided by a specific worldview.</a:t>
            </a:r>
          </a:p>
        </p:txBody>
      </p:sp>
      <p:sp>
        <p:nvSpPr>
          <p:cNvPr id="5" name="TextBox 4">
            <a:extLst>
              <a:ext uri="{FF2B5EF4-FFF2-40B4-BE49-F238E27FC236}">
                <a16:creationId xmlns:a16="http://schemas.microsoft.com/office/drawing/2014/main" id="{2467F185-7E39-7189-73A7-44916E6DA379}"/>
              </a:ext>
            </a:extLst>
          </p:cNvPr>
          <p:cNvSpPr txBox="1"/>
          <p:nvPr/>
        </p:nvSpPr>
        <p:spPr>
          <a:xfrm>
            <a:off x="9547747" y="5661878"/>
            <a:ext cx="1806053" cy="461665"/>
          </a:xfrm>
          <a:prstGeom prst="rect">
            <a:avLst/>
          </a:prstGeom>
          <a:noFill/>
          <a:ln w="28575">
            <a:solidFill>
              <a:schemeClr val="tx1"/>
            </a:solidFill>
          </a:ln>
        </p:spPr>
        <p:txBody>
          <a:bodyPr wrap="square" rtlCol="0">
            <a:spAutoFit/>
          </a:bodyPr>
          <a:lstStyle/>
          <a:p>
            <a:pPr algn="ctr"/>
            <a:r>
              <a:rPr lang="en-US" sz="2400" dirty="0"/>
              <a:t>Logic Model</a:t>
            </a:r>
          </a:p>
        </p:txBody>
      </p:sp>
      <p:cxnSp>
        <p:nvCxnSpPr>
          <p:cNvPr id="6" name="Straight Arrow Connector 5">
            <a:extLst>
              <a:ext uri="{FF2B5EF4-FFF2-40B4-BE49-F238E27FC236}">
                <a16:creationId xmlns:a16="http://schemas.microsoft.com/office/drawing/2014/main" id="{6816FC67-E4A2-F11F-8BA9-1D38336F6092}"/>
              </a:ext>
            </a:extLst>
          </p:cNvPr>
          <p:cNvCxnSpPr>
            <a:cxnSpLocks/>
            <a:stCxn id="9" idx="2"/>
            <a:endCxn id="5" idx="0"/>
          </p:cNvCxnSpPr>
          <p:nvPr/>
        </p:nvCxnSpPr>
        <p:spPr>
          <a:xfrm>
            <a:off x="10450774" y="5119875"/>
            <a:ext cx="0" cy="5420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2" descr="Fit For Purpose | Helping harmonise business with people and planet,  through purpose">
            <a:extLst>
              <a:ext uri="{FF2B5EF4-FFF2-40B4-BE49-F238E27FC236}">
                <a16:creationId xmlns:a16="http://schemas.microsoft.com/office/drawing/2014/main" id="{292789D1-FE3D-5C78-BE55-3B5E9719F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191" y="734457"/>
            <a:ext cx="2594364" cy="13177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B38C5DF-33B9-15AF-4554-6B282A260A5E}"/>
              </a:ext>
            </a:extLst>
          </p:cNvPr>
          <p:cNvSpPr txBox="1"/>
          <p:nvPr/>
        </p:nvSpPr>
        <p:spPr>
          <a:xfrm>
            <a:off x="9585601" y="4288878"/>
            <a:ext cx="1730345" cy="830997"/>
          </a:xfrm>
          <a:prstGeom prst="rect">
            <a:avLst/>
          </a:prstGeom>
          <a:noFill/>
          <a:ln w="28575">
            <a:solidFill>
              <a:schemeClr val="tx1"/>
            </a:solidFill>
          </a:ln>
        </p:spPr>
        <p:txBody>
          <a:bodyPr wrap="none" rtlCol="0">
            <a:spAutoFit/>
          </a:bodyPr>
          <a:lstStyle/>
          <a:p>
            <a:pPr algn="ctr"/>
            <a:r>
              <a:rPr lang="en-US" sz="2400" dirty="0"/>
              <a:t>Intervention</a:t>
            </a:r>
          </a:p>
          <a:p>
            <a:pPr algn="ctr"/>
            <a:r>
              <a:rPr lang="en-US" sz="2400" dirty="0"/>
              <a:t>Design</a:t>
            </a:r>
          </a:p>
        </p:txBody>
      </p:sp>
      <p:sp>
        <p:nvSpPr>
          <p:cNvPr id="4" name="TextBox 3">
            <a:extLst>
              <a:ext uri="{FF2B5EF4-FFF2-40B4-BE49-F238E27FC236}">
                <a16:creationId xmlns:a16="http://schemas.microsoft.com/office/drawing/2014/main" id="{63E19C3F-4068-DEDC-25CD-F75E564F7C75}"/>
              </a:ext>
            </a:extLst>
          </p:cNvPr>
          <p:cNvSpPr txBox="1"/>
          <p:nvPr/>
        </p:nvSpPr>
        <p:spPr>
          <a:xfrm>
            <a:off x="9547746" y="2996216"/>
            <a:ext cx="1806053" cy="830997"/>
          </a:xfrm>
          <a:prstGeom prst="rect">
            <a:avLst/>
          </a:prstGeom>
          <a:noFill/>
          <a:ln w="28575">
            <a:solidFill>
              <a:schemeClr val="tx1"/>
            </a:solidFill>
          </a:ln>
        </p:spPr>
        <p:txBody>
          <a:bodyPr wrap="square" rtlCol="0">
            <a:spAutoFit/>
          </a:bodyPr>
          <a:lstStyle/>
          <a:p>
            <a:pPr algn="ctr"/>
            <a:r>
              <a:rPr lang="en-US" sz="2400" dirty="0"/>
              <a:t>Research Worldview</a:t>
            </a:r>
          </a:p>
        </p:txBody>
      </p:sp>
      <p:cxnSp>
        <p:nvCxnSpPr>
          <p:cNvPr id="7" name="Straight Arrow Connector 6">
            <a:extLst>
              <a:ext uri="{FF2B5EF4-FFF2-40B4-BE49-F238E27FC236}">
                <a16:creationId xmlns:a16="http://schemas.microsoft.com/office/drawing/2014/main" id="{9CC6929A-71EA-5403-EFD1-649E003A588D}"/>
              </a:ext>
            </a:extLst>
          </p:cNvPr>
          <p:cNvCxnSpPr>
            <a:cxnSpLocks/>
            <a:stCxn id="4" idx="2"/>
            <a:endCxn id="9" idx="0"/>
          </p:cNvCxnSpPr>
          <p:nvPr/>
        </p:nvCxnSpPr>
        <p:spPr>
          <a:xfrm>
            <a:off x="10450773" y="3827213"/>
            <a:ext cx="1" cy="4616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51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1000"/>
                                        <p:tgtEl>
                                          <p:spTgt spid="3">
                                            <p:txEl>
                                              <p:pRg st="5" end="5"/>
                                            </p:txEl>
                                          </p:spTgt>
                                        </p:tgtEl>
                                      </p:cBhvr>
                                    </p:animEffect>
                                    <p:anim calcmode="lin" valueType="num">
                                      <p:cBhvr>
                                        <p:cTn id="4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1000"/>
                                        <p:tgtEl>
                                          <p:spTgt spid="3">
                                            <p:txEl>
                                              <p:pRg st="6" end="6"/>
                                            </p:txEl>
                                          </p:spTgt>
                                        </p:tgtEl>
                                      </p:cBhvr>
                                    </p:animEffect>
                                    <p:anim calcmode="lin" valueType="num">
                                      <p:cBhvr>
                                        <p:cTn id="6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0"/>
                                        <p:tgtEl>
                                          <p:spTgt spid="4"/>
                                        </p:tgtEl>
                                      </p:cBhvr>
                                    </p:animEffect>
                                    <p:anim calcmode="lin" valueType="num">
                                      <p:cBhvr>
                                        <p:cTn id="68" dur="1000" fill="hold"/>
                                        <p:tgtEl>
                                          <p:spTgt spid="4"/>
                                        </p:tgtEl>
                                        <p:attrNameLst>
                                          <p:attrName>ppt_x</p:attrName>
                                        </p:attrNameLst>
                                      </p:cBhvr>
                                      <p:tavLst>
                                        <p:tav tm="0">
                                          <p:val>
                                            <p:strVal val="#ppt_x"/>
                                          </p:val>
                                        </p:tav>
                                        <p:tav tm="100000">
                                          <p:val>
                                            <p:strVal val="#ppt_x"/>
                                          </p:val>
                                        </p:tav>
                                      </p:tavLst>
                                    </p:anim>
                                    <p:anim calcmode="lin" valueType="num">
                                      <p:cBhvr>
                                        <p:cTn id="69" dur="1000" fill="hold"/>
                                        <p:tgtEl>
                                          <p:spTgt spid="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1000"/>
                                        <p:tgtEl>
                                          <p:spTgt spid="7"/>
                                        </p:tgtEl>
                                      </p:cBhvr>
                                    </p:animEffect>
                                    <p:anim calcmode="lin" valueType="num">
                                      <p:cBhvr>
                                        <p:cTn id="73" dur="1000" fill="hold"/>
                                        <p:tgtEl>
                                          <p:spTgt spid="7"/>
                                        </p:tgtEl>
                                        <p:attrNameLst>
                                          <p:attrName>ppt_x</p:attrName>
                                        </p:attrNameLst>
                                      </p:cBhvr>
                                      <p:tavLst>
                                        <p:tav tm="0">
                                          <p:val>
                                            <p:strVal val="#ppt_x"/>
                                          </p:val>
                                        </p:tav>
                                        <p:tav tm="100000">
                                          <p:val>
                                            <p:strVal val="#ppt_x"/>
                                          </p:val>
                                        </p:tav>
                                      </p:tavLst>
                                    </p:anim>
                                    <p:anim calcmode="lin" valueType="num">
                                      <p:cBhvr>
                                        <p:cTn id="7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62198-2792-84EF-DEB4-47D77EB9BA15}"/>
              </a:ext>
            </a:extLst>
          </p:cNvPr>
          <p:cNvSpPr>
            <a:spLocks noGrp="1"/>
          </p:cNvSpPr>
          <p:nvPr>
            <p:ph type="title"/>
          </p:nvPr>
        </p:nvSpPr>
        <p:spPr/>
        <p:txBody>
          <a:bodyPr/>
          <a:lstStyle/>
          <a:p>
            <a:pPr algn="ctr"/>
            <a:r>
              <a:rPr lang="en-US" dirty="0"/>
              <a:t>My Reasoning</a:t>
            </a:r>
          </a:p>
        </p:txBody>
      </p:sp>
      <p:sp>
        <p:nvSpPr>
          <p:cNvPr id="12" name="TextBox 11">
            <a:extLst>
              <a:ext uri="{FF2B5EF4-FFF2-40B4-BE49-F238E27FC236}">
                <a16:creationId xmlns:a16="http://schemas.microsoft.com/office/drawing/2014/main" id="{1545036A-3C44-E0FE-0995-E5D7C11F1BA2}"/>
              </a:ext>
            </a:extLst>
          </p:cNvPr>
          <p:cNvSpPr txBox="1"/>
          <p:nvPr/>
        </p:nvSpPr>
        <p:spPr>
          <a:xfrm>
            <a:off x="684480" y="2407991"/>
            <a:ext cx="6630720" cy="2677656"/>
          </a:xfrm>
          <a:prstGeom prst="rect">
            <a:avLst/>
          </a:prstGeom>
          <a:noFill/>
        </p:spPr>
        <p:txBody>
          <a:bodyPr wrap="square">
            <a:spAutoFit/>
          </a:bodyPr>
          <a:lstStyle/>
          <a:p>
            <a:r>
              <a:rPr lang="en-US" sz="2400" dirty="0"/>
              <a:t>If I could understand the research worldview underpinning the cardiac care response, then perhaps I could develop an evaluation approach fit for purpose.</a:t>
            </a:r>
          </a:p>
          <a:p>
            <a:endParaRPr lang="en-US" sz="2400" dirty="0"/>
          </a:p>
          <a:p>
            <a:r>
              <a:rPr lang="en-US" sz="2400" dirty="0" err="1"/>
              <a:t>Lewe</a:t>
            </a:r>
            <a:r>
              <a:rPr lang="en-US" sz="2400" dirty="0"/>
              <a:t>- Cole – Evaluative Thinking</a:t>
            </a:r>
          </a:p>
          <a:p>
            <a:endParaRPr lang="en-US" sz="2400" dirty="0"/>
          </a:p>
        </p:txBody>
      </p:sp>
      <p:sp>
        <p:nvSpPr>
          <p:cNvPr id="3" name="TextBox 2">
            <a:extLst>
              <a:ext uri="{FF2B5EF4-FFF2-40B4-BE49-F238E27FC236}">
                <a16:creationId xmlns:a16="http://schemas.microsoft.com/office/drawing/2014/main" id="{4CEF33CA-0F0C-FF84-5D73-B7914F0E34F9}"/>
              </a:ext>
            </a:extLst>
          </p:cNvPr>
          <p:cNvSpPr txBox="1"/>
          <p:nvPr/>
        </p:nvSpPr>
        <p:spPr>
          <a:xfrm>
            <a:off x="8003132" y="5417220"/>
            <a:ext cx="3676073" cy="830997"/>
          </a:xfrm>
          <a:prstGeom prst="rect">
            <a:avLst/>
          </a:prstGeom>
          <a:noFill/>
          <a:ln w="28575">
            <a:solidFill>
              <a:schemeClr val="tx1"/>
            </a:solidFill>
          </a:ln>
        </p:spPr>
        <p:txBody>
          <a:bodyPr wrap="square" rtlCol="0">
            <a:spAutoFit/>
          </a:bodyPr>
          <a:lstStyle/>
          <a:p>
            <a:pPr algn="ctr"/>
            <a:r>
              <a:rPr lang="en-US" sz="2400" dirty="0"/>
              <a:t>New Evaluation Approach Fit for Purpose</a:t>
            </a:r>
          </a:p>
        </p:txBody>
      </p:sp>
      <p:cxnSp>
        <p:nvCxnSpPr>
          <p:cNvPr id="5" name="Straight Arrow Connector 4">
            <a:extLst>
              <a:ext uri="{FF2B5EF4-FFF2-40B4-BE49-F238E27FC236}">
                <a16:creationId xmlns:a16="http://schemas.microsoft.com/office/drawing/2014/main" id="{240D2937-2CAE-B2CF-BBC4-6742F81A52E2}"/>
              </a:ext>
            </a:extLst>
          </p:cNvPr>
          <p:cNvCxnSpPr>
            <a:cxnSpLocks/>
            <a:stCxn id="14" idx="2"/>
            <a:endCxn id="3" idx="0"/>
          </p:cNvCxnSpPr>
          <p:nvPr/>
        </p:nvCxnSpPr>
        <p:spPr>
          <a:xfrm flipH="1">
            <a:off x="9841169" y="4875217"/>
            <a:ext cx="1" cy="5420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724497B-0976-44A4-F432-9E588A312211}"/>
              </a:ext>
            </a:extLst>
          </p:cNvPr>
          <p:cNvSpPr txBox="1"/>
          <p:nvPr/>
        </p:nvSpPr>
        <p:spPr>
          <a:xfrm>
            <a:off x="8938147" y="1987467"/>
            <a:ext cx="1806053" cy="830997"/>
          </a:xfrm>
          <a:prstGeom prst="rect">
            <a:avLst/>
          </a:prstGeom>
          <a:noFill/>
          <a:ln w="28575">
            <a:solidFill>
              <a:schemeClr val="tx1"/>
            </a:solidFill>
          </a:ln>
        </p:spPr>
        <p:txBody>
          <a:bodyPr wrap="square" rtlCol="0">
            <a:spAutoFit/>
          </a:bodyPr>
          <a:lstStyle/>
          <a:p>
            <a:pPr algn="ctr"/>
            <a:r>
              <a:rPr lang="en-US" sz="2400" dirty="0"/>
              <a:t>Research Worldview</a:t>
            </a:r>
          </a:p>
        </p:txBody>
      </p:sp>
      <p:cxnSp>
        <p:nvCxnSpPr>
          <p:cNvPr id="13" name="Straight Arrow Connector 12">
            <a:extLst>
              <a:ext uri="{FF2B5EF4-FFF2-40B4-BE49-F238E27FC236}">
                <a16:creationId xmlns:a16="http://schemas.microsoft.com/office/drawing/2014/main" id="{53809578-A30E-5E73-2AAC-188E9B71354A}"/>
              </a:ext>
            </a:extLst>
          </p:cNvPr>
          <p:cNvCxnSpPr>
            <a:cxnSpLocks/>
            <a:stCxn id="10" idx="2"/>
            <a:endCxn id="14" idx="0"/>
          </p:cNvCxnSpPr>
          <p:nvPr/>
        </p:nvCxnSpPr>
        <p:spPr>
          <a:xfrm flipH="1">
            <a:off x="9841170" y="2818464"/>
            <a:ext cx="4" cy="4616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4" descr="Key components of a community response to out-of-hospital cardiac arrest |  Nature Reviews Cardiology">
            <a:extLst>
              <a:ext uri="{FF2B5EF4-FFF2-40B4-BE49-F238E27FC236}">
                <a16:creationId xmlns:a16="http://schemas.microsoft.com/office/drawing/2014/main" id="{CFA5834D-5CD6-81A3-5434-C06A3B7D8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711" y="3280129"/>
            <a:ext cx="3986917" cy="159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4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fade">
                                      <p:cBhvr>
                                        <p:cTn id="34" dur="1000"/>
                                        <p:tgtEl>
                                          <p:spTgt spid="12">
                                            <p:txEl>
                                              <p:pRg st="2" end="2"/>
                                            </p:txEl>
                                          </p:spTgt>
                                        </p:tgtEl>
                                      </p:cBhvr>
                                    </p:animEffect>
                                    <p:anim calcmode="lin" valueType="num">
                                      <p:cBhvr>
                                        <p:cTn id="3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6325D7-166E-4F8B-AA45-C1F1886DCCFF}"/>
              </a:ext>
            </a:extLst>
          </p:cNvPr>
          <p:cNvSpPr>
            <a:spLocks noGrp="1"/>
          </p:cNvSpPr>
          <p:nvPr>
            <p:ph idx="1"/>
          </p:nvPr>
        </p:nvSpPr>
        <p:spPr>
          <a:xfrm>
            <a:off x="103391" y="2175510"/>
            <a:ext cx="8573884" cy="5916195"/>
          </a:xfrm>
          <a:noFill/>
        </p:spPr>
        <p:txBody>
          <a:bodyPr>
            <a:normAutofit/>
          </a:bodyPr>
          <a:lstStyle/>
          <a:p>
            <a:pPr marL="457200" lvl="1" indent="0">
              <a:buNone/>
            </a:pPr>
            <a:endParaRPr lang="en-US" sz="2000" dirty="0"/>
          </a:p>
          <a:p>
            <a:pPr marL="2171700" lvl="1" indent="-1714500">
              <a:buNone/>
            </a:pPr>
            <a:r>
              <a:rPr lang="en-US" sz="2000" dirty="0"/>
              <a:t>Objective 1:   	To be able to explain the relationship between the worldview underpinning research, intervention design, and evaluation approaches fit for purpose.</a:t>
            </a:r>
          </a:p>
          <a:p>
            <a:pPr lvl="1"/>
            <a:endParaRPr lang="en-US" sz="2000" dirty="0"/>
          </a:p>
          <a:p>
            <a:pPr marL="2114550" lvl="1" indent="-1657350">
              <a:buNone/>
            </a:pPr>
            <a:r>
              <a:rPr lang="en-US" sz="2000" dirty="0"/>
              <a:t>Objective 2: 	To be able to explain why systems thinking is a better path forward for evaluating complex interventions grounded in holistic thinking.</a:t>
            </a:r>
          </a:p>
          <a:p>
            <a:pPr lvl="1"/>
            <a:endParaRPr lang="en-US" sz="2000" dirty="0"/>
          </a:p>
          <a:p>
            <a:pPr marL="2114550" lvl="1" indent="-1657350">
              <a:buNone/>
            </a:pPr>
            <a:r>
              <a:rPr lang="en-US" sz="2000" dirty="0"/>
              <a:t>Objective 3:  	To provide an overview of SET and explain why its “fit for purpose” for evaluating complex interventions.</a:t>
            </a:r>
          </a:p>
          <a:p>
            <a:pPr lvl="1"/>
            <a:endParaRPr lang="en-US" sz="2000" dirty="0"/>
          </a:p>
          <a:p>
            <a:pPr lvl="1"/>
            <a:endParaRPr lang="en-US" sz="2000" dirty="0"/>
          </a:p>
          <a:p>
            <a:pPr lvl="1"/>
            <a:endParaRPr lang="en-US" sz="2000" dirty="0"/>
          </a:p>
          <a:p>
            <a:pPr lvl="1"/>
            <a:endParaRPr lang="en-US" sz="2000" dirty="0"/>
          </a:p>
          <a:p>
            <a:pPr lvl="1"/>
            <a:endParaRPr lang="en-US" sz="2000" dirty="0"/>
          </a:p>
        </p:txBody>
      </p:sp>
      <p:pic>
        <p:nvPicPr>
          <p:cNvPr id="6" name="Picture 5">
            <a:extLst>
              <a:ext uri="{FF2B5EF4-FFF2-40B4-BE49-F238E27FC236}">
                <a16:creationId xmlns:a16="http://schemas.microsoft.com/office/drawing/2014/main" id="{E150FDC6-C13E-A5D9-510E-5C577D894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841" y="2622314"/>
            <a:ext cx="2132809" cy="3778930"/>
          </a:xfrm>
          <a:prstGeom prst="rect">
            <a:avLst/>
          </a:prstGeom>
        </p:spPr>
      </p:pic>
      <p:sp>
        <p:nvSpPr>
          <p:cNvPr id="5" name="TextBox 4">
            <a:extLst>
              <a:ext uri="{FF2B5EF4-FFF2-40B4-BE49-F238E27FC236}">
                <a16:creationId xmlns:a16="http://schemas.microsoft.com/office/drawing/2014/main" id="{46B1EEBB-CDAD-ABB5-F617-032184159B3C}"/>
              </a:ext>
            </a:extLst>
          </p:cNvPr>
          <p:cNvSpPr txBox="1"/>
          <p:nvPr/>
        </p:nvSpPr>
        <p:spPr>
          <a:xfrm>
            <a:off x="8575583" y="6343298"/>
            <a:ext cx="3937150" cy="369332"/>
          </a:xfrm>
          <a:prstGeom prst="rect">
            <a:avLst/>
          </a:prstGeom>
          <a:noFill/>
        </p:spPr>
        <p:txBody>
          <a:bodyPr wrap="square">
            <a:spAutoFit/>
          </a:bodyPr>
          <a:lstStyle/>
          <a:p>
            <a:r>
              <a:rPr lang="en-US" dirty="0">
                <a:hlinkClick r:id="rId4"/>
              </a:rPr>
              <a:t>Purchase the Book | </a:t>
            </a:r>
            <a:r>
              <a:rPr lang="en-US" dirty="0" err="1">
                <a:hlinkClick r:id="rId4"/>
              </a:rPr>
              <a:t>Justevaluation</a:t>
            </a:r>
            <a:endParaRPr lang="en-US" dirty="0"/>
          </a:p>
        </p:txBody>
      </p:sp>
      <p:pic>
        <p:nvPicPr>
          <p:cNvPr id="4102" name="Picture 6" descr="6 Reasons Why Setting Team Objectives is a Management Must - Enhance  Training">
            <a:extLst>
              <a:ext uri="{FF2B5EF4-FFF2-40B4-BE49-F238E27FC236}">
                <a16:creationId xmlns:a16="http://schemas.microsoft.com/office/drawing/2014/main" id="{3BAF0B45-230F-2419-BA4E-6807D54E46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959" y="71356"/>
            <a:ext cx="3676081" cy="2104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0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7EFC-828E-063B-C04B-14532B3743FF}"/>
              </a:ext>
            </a:extLst>
          </p:cNvPr>
          <p:cNvSpPr>
            <a:spLocks noGrp="1"/>
          </p:cNvSpPr>
          <p:nvPr>
            <p:ph type="title"/>
          </p:nvPr>
        </p:nvSpPr>
        <p:spPr>
          <a:xfrm>
            <a:off x="838200" y="359263"/>
            <a:ext cx="10515600" cy="1325563"/>
          </a:xfrm>
        </p:spPr>
        <p:txBody>
          <a:bodyPr>
            <a:normAutofit/>
          </a:bodyPr>
          <a:lstStyle/>
          <a:p>
            <a:r>
              <a:rPr lang="en-US" sz="3600" dirty="0"/>
              <a:t>Research Worldviews Influencing Intervention Design</a:t>
            </a:r>
          </a:p>
        </p:txBody>
      </p:sp>
      <p:sp>
        <p:nvSpPr>
          <p:cNvPr id="4" name="Content Placeholder 2">
            <a:extLst>
              <a:ext uri="{FF2B5EF4-FFF2-40B4-BE49-F238E27FC236}">
                <a16:creationId xmlns:a16="http://schemas.microsoft.com/office/drawing/2014/main" id="{8E4B479C-126A-F421-19CA-40D143D948B6}"/>
              </a:ext>
            </a:extLst>
          </p:cNvPr>
          <p:cNvSpPr txBox="1">
            <a:spLocks/>
          </p:cNvSpPr>
          <p:nvPr/>
        </p:nvSpPr>
        <p:spPr>
          <a:xfrm>
            <a:off x="600580" y="2393579"/>
            <a:ext cx="8643066" cy="19029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Reductionist thinking.</a:t>
            </a:r>
          </a:p>
          <a:p>
            <a:endParaRPr lang="en-US" dirty="0"/>
          </a:p>
          <a:p>
            <a:endParaRPr lang="en-US" dirty="0"/>
          </a:p>
        </p:txBody>
      </p:sp>
      <p:pic>
        <p:nvPicPr>
          <p:cNvPr id="5" name="Picture 2" descr="2015 Business Trend: Synthesis in, analysis out – The Context Of Things">
            <a:extLst>
              <a:ext uri="{FF2B5EF4-FFF2-40B4-BE49-F238E27FC236}">
                <a16:creationId xmlns:a16="http://schemas.microsoft.com/office/drawing/2014/main" id="{AF81BCDC-3A1B-6302-A40E-240FF1A1D5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499"/>
          <a:stretch/>
        </p:blipFill>
        <p:spPr bwMode="auto">
          <a:xfrm>
            <a:off x="6239833" y="3926787"/>
            <a:ext cx="1632214" cy="27057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2015 Business Trend: Synthesis in, analysis out – The Context Of Things">
            <a:extLst>
              <a:ext uri="{FF2B5EF4-FFF2-40B4-BE49-F238E27FC236}">
                <a16:creationId xmlns:a16="http://schemas.microsoft.com/office/drawing/2014/main" id="{3CACACAE-16D4-B45B-A522-56A62E65D5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3202"/>
          <a:stretch/>
        </p:blipFill>
        <p:spPr bwMode="auto">
          <a:xfrm>
            <a:off x="8376592" y="1734130"/>
            <a:ext cx="1576754" cy="270891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F0B526E9-361D-0BF6-A130-B9879F27CDE5}"/>
              </a:ext>
            </a:extLst>
          </p:cNvPr>
          <p:cNvSpPr txBox="1">
            <a:spLocks/>
          </p:cNvSpPr>
          <p:nvPr/>
        </p:nvSpPr>
        <p:spPr>
          <a:xfrm>
            <a:off x="600580" y="5117827"/>
            <a:ext cx="5134708" cy="761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Holistic thinking.</a:t>
            </a:r>
          </a:p>
        </p:txBody>
      </p:sp>
    </p:spTree>
    <p:extLst>
      <p:ext uri="{BB962C8B-B14F-4D97-AF65-F5344CB8AC3E}">
        <p14:creationId xmlns:p14="http://schemas.microsoft.com/office/powerpoint/2010/main" val="50759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447B7-4450-BE9B-25BD-F2D5A214D35C}"/>
              </a:ext>
            </a:extLst>
          </p:cNvPr>
          <p:cNvSpPr>
            <a:spLocks noGrp="1"/>
          </p:cNvSpPr>
          <p:nvPr>
            <p:ph type="title"/>
          </p:nvPr>
        </p:nvSpPr>
        <p:spPr>
          <a:xfrm>
            <a:off x="651924" y="142385"/>
            <a:ext cx="11101925" cy="1325563"/>
          </a:xfrm>
        </p:spPr>
        <p:txBody>
          <a:bodyPr/>
          <a:lstStyle/>
          <a:p>
            <a:pPr algn="ctr"/>
            <a:r>
              <a:rPr lang="en-US" dirty="0"/>
              <a:t>Reductionist Research</a:t>
            </a:r>
          </a:p>
        </p:txBody>
      </p:sp>
      <p:sp>
        <p:nvSpPr>
          <p:cNvPr id="3" name="Content Placeholder 2">
            <a:extLst>
              <a:ext uri="{FF2B5EF4-FFF2-40B4-BE49-F238E27FC236}">
                <a16:creationId xmlns:a16="http://schemas.microsoft.com/office/drawing/2014/main" id="{1C5EB0DA-42A9-4948-501C-00F8D9B9FE91}"/>
              </a:ext>
            </a:extLst>
          </p:cNvPr>
          <p:cNvSpPr>
            <a:spLocks noGrp="1"/>
          </p:cNvSpPr>
          <p:nvPr>
            <p:ph idx="1"/>
          </p:nvPr>
        </p:nvSpPr>
        <p:spPr>
          <a:xfrm>
            <a:off x="838200" y="1825625"/>
            <a:ext cx="9349154" cy="976190"/>
          </a:xfrm>
        </p:spPr>
        <p:txBody>
          <a:bodyPr/>
          <a:lstStyle/>
          <a:p>
            <a:r>
              <a:rPr lang="en-US" dirty="0"/>
              <a:t>E.g., High density housing is a root cause of crime.</a:t>
            </a:r>
          </a:p>
          <a:p>
            <a:endParaRPr lang="en-US" dirty="0"/>
          </a:p>
        </p:txBody>
      </p:sp>
      <p:pic>
        <p:nvPicPr>
          <p:cNvPr id="5" name="Picture 4">
            <a:extLst>
              <a:ext uri="{FF2B5EF4-FFF2-40B4-BE49-F238E27FC236}">
                <a16:creationId xmlns:a16="http://schemas.microsoft.com/office/drawing/2014/main" id="{C1A4C880-F7BC-2433-38DF-5C7C87F2D2BB}"/>
              </a:ext>
            </a:extLst>
          </p:cNvPr>
          <p:cNvPicPr>
            <a:picLocks noChangeAspect="1"/>
          </p:cNvPicPr>
          <p:nvPr/>
        </p:nvPicPr>
        <p:blipFill>
          <a:blip r:embed="rId3"/>
          <a:stretch>
            <a:fillRect/>
          </a:stretch>
        </p:blipFill>
        <p:spPr>
          <a:xfrm>
            <a:off x="442375" y="3159492"/>
            <a:ext cx="8499501" cy="3025650"/>
          </a:xfrm>
          <a:prstGeom prst="rect">
            <a:avLst/>
          </a:prstGeom>
        </p:spPr>
      </p:pic>
      <p:pic>
        <p:nvPicPr>
          <p:cNvPr id="4" name="Picture 2" descr="2015 Business Trend: Synthesis in, analysis out – The Context Of Things">
            <a:extLst>
              <a:ext uri="{FF2B5EF4-FFF2-40B4-BE49-F238E27FC236}">
                <a16:creationId xmlns:a16="http://schemas.microsoft.com/office/drawing/2014/main" id="{54C7F6DB-352A-69EB-8DC1-AA535A376E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267"/>
          <a:stretch/>
        </p:blipFill>
        <p:spPr bwMode="auto">
          <a:xfrm>
            <a:off x="9153543" y="1317978"/>
            <a:ext cx="2774688" cy="45963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5160BCB-223A-47DD-74D2-A6FBAAC8D694}"/>
              </a:ext>
            </a:extLst>
          </p:cNvPr>
          <p:cNvSpPr txBox="1"/>
          <p:nvPr/>
        </p:nvSpPr>
        <p:spPr>
          <a:xfrm rot="16200000">
            <a:off x="9978458" y="2385138"/>
            <a:ext cx="938077" cy="461665"/>
          </a:xfrm>
          <a:prstGeom prst="rect">
            <a:avLst/>
          </a:prstGeom>
          <a:noFill/>
        </p:spPr>
        <p:txBody>
          <a:bodyPr wrap="none" rtlCol="0">
            <a:spAutoFit/>
          </a:bodyPr>
          <a:lstStyle/>
          <a:p>
            <a:r>
              <a:rPr lang="en-US" sz="2400" b="1" dirty="0">
                <a:solidFill>
                  <a:srgbClr val="FF0000"/>
                </a:solidFill>
              </a:rPr>
              <a:t>Crime</a:t>
            </a:r>
          </a:p>
        </p:txBody>
      </p:sp>
      <p:sp>
        <p:nvSpPr>
          <p:cNvPr id="7" name="TextBox 6">
            <a:extLst>
              <a:ext uri="{FF2B5EF4-FFF2-40B4-BE49-F238E27FC236}">
                <a16:creationId xmlns:a16="http://schemas.microsoft.com/office/drawing/2014/main" id="{2D1567C7-409F-40D6-01D7-C581F685B744}"/>
              </a:ext>
            </a:extLst>
          </p:cNvPr>
          <p:cNvSpPr txBox="1"/>
          <p:nvPr/>
        </p:nvSpPr>
        <p:spPr>
          <a:xfrm rot="16200000">
            <a:off x="8819746" y="4806629"/>
            <a:ext cx="1446230" cy="646331"/>
          </a:xfrm>
          <a:prstGeom prst="rect">
            <a:avLst/>
          </a:prstGeom>
          <a:noFill/>
        </p:spPr>
        <p:txBody>
          <a:bodyPr wrap="none" rtlCol="0">
            <a:spAutoFit/>
          </a:bodyPr>
          <a:lstStyle/>
          <a:p>
            <a:r>
              <a:rPr lang="en-US" b="1" dirty="0">
                <a:solidFill>
                  <a:srgbClr val="FF0000"/>
                </a:solidFill>
              </a:rPr>
              <a:t>High Density </a:t>
            </a:r>
          </a:p>
          <a:p>
            <a:pPr algn="ctr"/>
            <a:r>
              <a:rPr lang="en-US" b="1" dirty="0">
                <a:solidFill>
                  <a:srgbClr val="FF0000"/>
                </a:solidFill>
              </a:rPr>
              <a:t>Housing</a:t>
            </a:r>
          </a:p>
        </p:txBody>
      </p:sp>
    </p:spTree>
    <p:extLst>
      <p:ext uri="{BB962C8B-B14F-4D97-AF65-F5344CB8AC3E}">
        <p14:creationId xmlns:p14="http://schemas.microsoft.com/office/powerpoint/2010/main" val="315940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4FADF3-D703-64E3-F573-5DAD1ED015D6}"/>
              </a:ext>
            </a:extLst>
          </p:cNvPr>
          <p:cNvSpPr>
            <a:spLocks noGrp="1"/>
          </p:cNvSpPr>
          <p:nvPr>
            <p:ph idx="1"/>
          </p:nvPr>
        </p:nvSpPr>
        <p:spPr>
          <a:xfrm>
            <a:off x="462515" y="457568"/>
            <a:ext cx="11399285" cy="6049557"/>
          </a:xfrm>
        </p:spPr>
        <p:txBody>
          <a:bodyPr>
            <a:normAutofit lnSpcReduction="10000"/>
          </a:bodyPr>
          <a:lstStyle/>
          <a:p>
            <a:pPr marL="0" indent="0" algn="ctr">
              <a:buNone/>
            </a:pPr>
            <a:r>
              <a:rPr lang="en-US" sz="3200" dirty="0"/>
              <a:t>The intervention design then mirrors the reductionist research.</a:t>
            </a:r>
          </a:p>
          <a:p>
            <a:pPr lvl="1"/>
            <a:endParaRPr lang="en-US" b="1" u="sng" dirty="0"/>
          </a:p>
          <a:p>
            <a:pPr lvl="1"/>
            <a:r>
              <a:rPr lang="en-US" sz="2800" b="1" u="sng" dirty="0"/>
              <a:t>If</a:t>
            </a:r>
            <a:r>
              <a:rPr lang="en-US" sz="2800" dirty="0"/>
              <a:t> we replace high density housing with low density housing, </a:t>
            </a:r>
            <a:r>
              <a:rPr lang="en-US" sz="2800" b="1" u="sng" dirty="0"/>
              <a:t>then</a:t>
            </a:r>
            <a:r>
              <a:rPr lang="en-US" sz="2800" dirty="0"/>
              <a:t> crime rates will drop.</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sz="2800" dirty="0"/>
              <a:t>The result is a simple intervention.</a:t>
            </a:r>
          </a:p>
          <a:p>
            <a:pPr lvl="2"/>
            <a:r>
              <a:rPr lang="en-US" sz="2400" dirty="0"/>
              <a:t>one component with linear logic</a:t>
            </a:r>
          </a:p>
          <a:p>
            <a:endParaRPr lang="en-US" dirty="0"/>
          </a:p>
          <a:p>
            <a:endParaRPr lang="en-US" dirty="0"/>
          </a:p>
        </p:txBody>
      </p:sp>
      <p:grpSp>
        <p:nvGrpSpPr>
          <p:cNvPr id="8" name="Group 7">
            <a:extLst>
              <a:ext uri="{FF2B5EF4-FFF2-40B4-BE49-F238E27FC236}">
                <a16:creationId xmlns:a16="http://schemas.microsoft.com/office/drawing/2014/main" id="{1BFDE80E-3838-CD89-BA80-A1C361617A90}"/>
              </a:ext>
            </a:extLst>
          </p:cNvPr>
          <p:cNvGrpSpPr/>
          <p:nvPr/>
        </p:nvGrpSpPr>
        <p:grpSpPr>
          <a:xfrm>
            <a:off x="2301638" y="1970679"/>
            <a:ext cx="8458652" cy="3477703"/>
            <a:chOff x="2641607" y="3060925"/>
            <a:chExt cx="8458652" cy="3477703"/>
          </a:xfrm>
        </p:grpSpPr>
        <p:pic>
          <p:nvPicPr>
            <p:cNvPr id="4" name="Picture 2" descr="Relocation :: University of Rochester">
              <a:extLst>
                <a:ext uri="{FF2B5EF4-FFF2-40B4-BE49-F238E27FC236}">
                  <a16:creationId xmlns:a16="http://schemas.microsoft.com/office/drawing/2014/main" id="{821FC4F0-9606-38C0-8B64-A988D9714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7" y="3203358"/>
              <a:ext cx="3242890" cy="25867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36DAD5-B5D9-8518-44D6-61B569EFE06C}"/>
                </a:ext>
              </a:extLst>
            </p:cNvPr>
            <p:cNvSpPr txBox="1"/>
            <p:nvPr/>
          </p:nvSpPr>
          <p:spPr>
            <a:xfrm>
              <a:off x="6265267" y="3724271"/>
              <a:ext cx="747320" cy="1446550"/>
            </a:xfrm>
            <a:prstGeom prst="rect">
              <a:avLst/>
            </a:prstGeom>
            <a:noFill/>
          </p:spPr>
          <p:txBody>
            <a:bodyPr wrap="none" rtlCol="0">
              <a:spAutoFit/>
            </a:bodyPr>
            <a:lstStyle/>
            <a:p>
              <a:r>
                <a:rPr lang="en-US" sz="8800" dirty="0"/>
                <a:t>=</a:t>
              </a:r>
            </a:p>
          </p:txBody>
        </p:sp>
        <p:pic>
          <p:nvPicPr>
            <p:cNvPr id="6146" name="Picture 2" descr="FBI — Preliminary Stats Show 2010 Crime Rates Lower">
              <a:extLst>
                <a:ext uri="{FF2B5EF4-FFF2-40B4-BE49-F238E27FC236}">
                  <a16:creationId xmlns:a16="http://schemas.microsoft.com/office/drawing/2014/main" id="{382C4A2E-ECF9-A51C-B1A5-1E5D7FF8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4127" y="3060925"/>
              <a:ext cx="3326132" cy="26875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B7083C-FB16-E7BE-E907-126CE399D0AE}"/>
                </a:ext>
              </a:extLst>
            </p:cNvPr>
            <p:cNvSpPr txBox="1"/>
            <p:nvPr/>
          </p:nvSpPr>
          <p:spPr>
            <a:xfrm>
              <a:off x="4103076" y="5922350"/>
              <a:ext cx="550985" cy="584775"/>
            </a:xfrm>
            <a:prstGeom prst="rect">
              <a:avLst/>
            </a:prstGeom>
            <a:noFill/>
          </p:spPr>
          <p:txBody>
            <a:bodyPr wrap="square">
              <a:spAutoFit/>
            </a:bodyPr>
            <a:lstStyle/>
            <a:p>
              <a:r>
                <a:rPr lang="en-US" sz="3200" b="1" u="sng" dirty="0"/>
                <a:t>If</a:t>
              </a:r>
              <a:endParaRPr lang="en-US" sz="3200" dirty="0"/>
            </a:p>
          </p:txBody>
        </p:sp>
        <p:sp>
          <p:nvSpPr>
            <p:cNvPr id="7" name="TextBox 6">
              <a:extLst>
                <a:ext uri="{FF2B5EF4-FFF2-40B4-BE49-F238E27FC236}">
                  <a16:creationId xmlns:a16="http://schemas.microsoft.com/office/drawing/2014/main" id="{39A6C503-2258-8842-2878-417E220CBDC1}"/>
                </a:ext>
              </a:extLst>
            </p:cNvPr>
            <p:cNvSpPr txBox="1"/>
            <p:nvPr/>
          </p:nvSpPr>
          <p:spPr>
            <a:xfrm>
              <a:off x="9097107" y="5953853"/>
              <a:ext cx="1113693" cy="584775"/>
            </a:xfrm>
            <a:prstGeom prst="rect">
              <a:avLst/>
            </a:prstGeom>
            <a:noFill/>
          </p:spPr>
          <p:txBody>
            <a:bodyPr wrap="square">
              <a:spAutoFit/>
            </a:bodyPr>
            <a:lstStyle/>
            <a:p>
              <a:r>
                <a:rPr lang="en-US" sz="3200" b="1" u="sng" dirty="0"/>
                <a:t>Then</a:t>
              </a:r>
              <a:endParaRPr lang="en-US" sz="3200" dirty="0"/>
            </a:p>
          </p:txBody>
        </p:sp>
      </p:grpSp>
    </p:spTree>
    <p:extLst>
      <p:ext uri="{BB962C8B-B14F-4D97-AF65-F5344CB8AC3E}">
        <p14:creationId xmlns:p14="http://schemas.microsoft.com/office/powerpoint/2010/main" val="189047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animEffect transition="in" filter="fade">
                                      <p:cBhvr>
                                        <p:cTn id="19" dur="1000"/>
                                        <p:tgtEl>
                                          <p:spTgt spid="3">
                                            <p:txEl>
                                              <p:pRg st="13" end="13"/>
                                            </p:txEl>
                                          </p:spTgt>
                                        </p:tgtEl>
                                      </p:cBhvr>
                                    </p:animEffect>
                                    <p:anim calcmode="lin" valueType="num">
                                      <p:cBhvr>
                                        <p:cTn id="20"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14" end="14"/>
                                            </p:txEl>
                                          </p:spTgt>
                                        </p:tgtEl>
                                        <p:attrNameLst>
                                          <p:attrName>style.visibility</p:attrName>
                                        </p:attrNameLst>
                                      </p:cBhvr>
                                      <p:to>
                                        <p:strVal val="visible"/>
                                      </p:to>
                                    </p:set>
                                    <p:animEffect transition="in" filter="fade">
                                      <p:cBhvr>
                                        <p:cTn id="24" dur="1000"/>
                                        <p:tgtEl>
                                          <p:spTgt spid="3">
                                            <p:txEl>
                                              <p:pRg st="14" end="14"/>
                                            </p:txEl>
                                          </p:spTgt>
                                        </p:tgtEl>
                                      </p:cBhvr>
                                    </p:animEffect>
                                    <p:anim calcmode="lin" valueType="num">
                                      <p:cBhvr>
                                        <p:cTn id="25"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ABF00-AB37-4682-AF92-868CB68838BD}"/>
              </a:ext>
            </a:extLst>
          </p:cNvPr>
          <p:cNvSpPr>
            <a:spLocks noGrp="1"/>
          </p:cNvSpPr>
          <p:nvPr>
            <p:ph type="title"/>
          </p:nvPr>
        </p:nvSpPr>
        <p:spPr/>
        <p:txBody>
          <a:bodyPr/>
          <a:lstStyle/>
          <a:p>
            <a:r>
              <a:rPr lang="en-US" dirty="0"/>
              <a:t>Housekeeping</a:t>
            </a:r>
          </a:p>
        </p:txBody>
      </p:sp>
      <p:graphicFrame>
        <p:nvGraphicFramePr>
          <p:cNvPr id="4" name="Content Placeholder 3">
            <a:extLst>
              <a:ext uri="{FF2B5EF4-FFF2-40B4-BE49-F238E27FC236}">
                <a16:creationId xmlns:a16="http://schemas.microsoft.com/office/drawing/2014/main" id="{F476802E-19A1-4597-8881-02F78863DE6D}"/>
              </a:ext>
            </a:extLst>
          </p:cNvPr>
          <p:cNvGraphicFramePr>
            <a:graphicFrameLocks noGrp="1"/>
          </p:cNvGraphicFramePr>
          <p:nvPr>
            <p:ph idx="1"/>
          </p:nvPr>
        </p:nvGraphicFramePr>
        <p:xfrm>
          <a:off x="838200" y="1395046"/>
          <a:ext cx="10281138" cy="5221123"/>
        </p:xfrm>
        <a:graphic>
          <a:graphicData uri="http://schemas.openxmlformats.org/drawingml/2006/table">
            <a:tbl>
              <a:tblPr firstRow="1" firstCol="1" bandRow="1"/>
              <a:tblGrid>
                <a:gridCol w="2357478">
                  <a:extLst>
                    <a:ext uri="{9D8B030D-6E8A-4147-A177-3AD203B41FA5}">
                      <a16:colId xmlns:a16="http://schemas.microsoft.com/office/drawing/2014/main" val="1015156615"/>
                    </a:ext>
                  </a:extLst>
                </a:gridCol>
                <a:gridCol w="7923660">
                  <a:extLst>
                    <a:ext uri="{9D8B030D-6E8A-4147-A177-3AD203B41FA5}">
                      <a16:colId xmlns:a16="http://schemas.microsoft.com/office/drawing/2014/main" val="1983930164"/>
                    </a:ext>
                  </a:extLst>
                </a:gridCol>
              </a:tblGrid>
              <a:tr h="542611">
                <a:tc>
                  <a:txBody>
                    <a:bodyPr/>
                    <a:lstStyle/>
                    <a:p>
                      <a:pPr>
                        <a:spcBef>
                          <a:spcPts val="400"/>
                        </a:spcBef>
                        <a:spcAft>
                          <a:spcPts val="400"/>
                        </a:spcAft>
                        <a:tabLst>
                          <a:tab pos="733425" algn="l"/>
                        </a:tabLst>
                      </a:pPr>
                      <a:r>
                        <a:rPr lang="en-GB" sz="1800" b="1">
                          <a:effectLst/>
                          <a:latin typeface="Arial" panose="020B0604020202020204" pitchFamily="34" charset="0"/>
                          <a:ea typeface="Calibri" panose="020F0502020204030204" pitchFamily="34" charset="0"/>
                          <a:cs typeface="Times New Roman" panose="02020603050405020304" pitchFamily="18" charset="0"/>
                        </a:rPr>
                        <a:t>Event:</a:t>
                      </a:r>
                      <a:endParaRPr lang="en-A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400"/>
                        </a:spcBef>
                        <a:spcAft>
                          <a:spcPts val="400"/>
                        </a:spcAft>
                      </a:pPr>
                      <a:r>
                        <a:rPr lang="en-GB" sz="1800" b="1" i="1" dirty="0">
                          <a:effectLst/>
                          <a:latin typeface="Arial" panose="020B0604020202020204" pitchFamily="34" charset="0"/>
                          <a:ea typeface="Calibri" panose="020F0502020204030204" pitchFamily="34" charset="0"/>
                          <a:cs typeface="Times New Roman" panose="02020603050405020304" pitchFamily="18" charset="0"/>
                        </a:rPr>
                        <a:t>Workshop - Systems Evaluation Theory: Practice &amp; Implementation</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2591824"/>
                  </a:ext>
                </a:extLst>
              </a:tr>
              <a:tr h="271305">
                <a:tc>
                  <a:txBody>
                    <a:bodyPr/>
                    <a:lstStyle/>
                    <a:p>
                      <a:pPr>
                        <a:spcBef>
                          <a:spcPts val="400"/>
                        </a:spcBef>
                        <a:spcAft>
                          <a:spcPts val="400"/>
                        </a:spcAft>
                      </a:pPr>
                      <a:r>
                        <a:rPr lang="en-GB" sz="1800" b="1">
                          <a:effectLst/>
                          <a:latin typeface="Arial" panose="020B0604020202020204" pitchFamily="34" charset="0"/>
                          <a:ea typeface="Calibri" panose="020F0502020204030204" pitchFamily="34" charset="0"/>
                          <a:cs typeface="Times New Roman" panose="02020603050405020304" pitchFamily="18" charset="0"/>
                        </a:rPr>
                        <a:t>Date:</a:t>
                      </a:r>
                      <a:endParaRPr lang="en-A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400"/>
                        </a:spcBef>
                        <a:spcAft>
                          <a:spcPts val="4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Wednesday 1st May AND Wednesday 8th May 2024</a:t>
                      </a:r>
                      <a:endParaRPr lang="en-AU"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6818448"/>
                  </a:ext>
                </a:extLst>
              </a:tr>
              <a:tr h="271305">
                <a:tc>
                  <a:txBody>
                    <a:bodyPr/>
                    <a:lstStyle/>
                    <a:p>
                      <a:pPr>
                        <a:spcBef>
                          <a:spcPts val="400"/>
                        </a:spcBef>
                        <a:spcAft>
                          <a:spcPts val="400"/>
                        </a:spcAft>
                      </a:pPr>
                      <a:r>
                        <a:rPr lang="en-GB" sz="1800" b="1">
                          <a:effectLst/>
                          <a:latin typeface="Arial" panose="020B0604020202020204" pitchFamily="34" charset="0"/>
                          <a:ea typeface="Calibri" panose="020F0502020204030204" pitchFamily="34" charset="0"/>
                          <a:cs typeface="Times New Roman" panose="02020603050405020304" pitchFamily="18" charset="0"/>
                        </a:rPr>
                        <a:t>Venue:</a:t>
                      </a:r>
                      <a:endParaRPr lang="en-A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400"/>
                        </a:spcBef>
                        <a:spcAft>
                          <a:spcPts val="4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Via Zoom: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https://aes-asn-au.zoom.us/j/85697128507?pwd=UzNUTlVGUkZHQURzQWkzNGQyUWxuUT09</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5193463"/>
                  </a:ext>
                </a:extLst>
              </a:tr>
              <a:tr h="1085222">
                <a:tc>
                  <a:txBody>
                    <a:bodyPr/>
                    <a:lstStyle/>
                    <a:p>
                      <a:pPr>
                        <a:spcBef>
                          <a:spcPts val="400"/>
                        </a:spcBef>
                        <a:spcAft>
                          <a:spcPts val="4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Time (</a:t>
                      </a:r>
                      <a:r>
                        <a:rPr lang="en-GB" sz="1800" b="1" kern="1200" dirty="0">
                          <a:solidFill>
                            <a:schemeClr val="tx1"/>
                          </a:solidFill>
                          <a:effectLst/>
                          <a:latin typeface="+mn-lt"/>
                          <a:ea typeface="+mn-ea"/>
                          <a:cs typeface="+mn-cs"/>
                        </a:rPr>
                        <a:t>AEST</a:t>
                      </a:r>
                      <a:r>
                        <a:rPr lang="en-GB" sz="1800" b="1" dirty="0">
                          <a:effectLst/>
                          <a:latin typeface="Arial" panose="020B0604020202020204" pitchFamily="34" charset="0"/>
                          <a:ea typeface="Calibri" panose="020F0502020204030204" pitchFamily="34" charset="0"/>
                          <a:cs typeface="Times New Roman" panose="02020603050405020304" pitchFamily="18" charset="0"/>
                        </a:rPr>
                        <a:t>)</a:t>
                      </a:r>
                      <a:endParaRPr lang="en-AU"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400"/>
                        </a:spcBef>
                        <a:spcAft>
                          <a:spcPts val="4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Registration: 9:45am</a:t>
                      </a:r>
                      <a:br>
                        <a:rPr lang="en-GB" sz="1800" b="1" dirty="0">
                          <a:effectLst/>
                          <a:latin typeface="Arial" panose="020B0604020202020204" pitchFamily="34" charset="0"/>
                          <a:ea typeface="Calibri" panose="020F0502020204030204" pitchFamily="34" charset="0"/>
                          <a:cs typeface="Times New Roman" panose="02020603050405020304" pitchFamily="18" charset="0"/>
                        </a:rPr>
                      </a:br>
                      <a:r>
                        <a:rPr lang="en-GB" sz="1800" b="1" dirty="0">
                          <a:effectLst/>
                          <a:latin typeface="Arial" panose="020B0604020202020204" pitchFamily="34" charset="0"/>
                          <a:ea typeface="Calibri" panose="020F0502020204030204" pitchFamily="34" charset="0"/>
                          <a:cs typeface="Times New Roman" panose="02020603050405020304" pitchFamily="18" charset="0"/>
                        </a:rPr>
                        <a:t>Start: 10:00am</a:t>
                      </a:r>
                      <a:br>
                        <a:rPr lang="en-GB" sz="1800" b="1" dirty="0">
                          <a:effectLst/>
                          <a:latin typeface="Arial" panose="020B0604020202020204" pitchFamily="34" charset="0"/>
                          <a:ea typeface="Calibri" panose="020F0502020204030204" pitchFamily="34" charset="0"/>
                          <a:cs typeface="Times New Roman" panose="02020603050405020304" pitchFamily="18" charset="0"/>
                        </a:rPr>
                      </a:br>
                      <a:r>
                        <a:rPr lang="en-GB" sz="1800" b="1" dirty="0">
                          <a:effectLst/>
                          <a:latin typeface="Arial" panose="020B0604020202020204" pitchFamily="34" charset="0"/>
                          <a:ea typeface="Calibri" panose="020F0502020204030204" pitchFamily="34" charset="0"/>
                          <a:cs typeface="Times New Roman" panose="02020603050405020304" pitchFamily="18" charset="0"/>
                        </a:rPr>
                        <a:t>Break: 11:30 – 11.45am</a:t>
                      </a:r>
                      <a:br>
                        <a:rPr lang="en-GB" sz="1800" b="1" dirty="0">
                          <a:effectLst/>
                          <a:latin typeface="Arial" panose="020B0604020202020204" pitchFamily="34" charset="0"/>
                          <a:ea typeface="Calibri" panose="020F0502020204030204" pitchFamily="34" charset="0"/>
                          <a:cs typeface="Times New Roman" panose="02020603050405020304" pitchFamily="18" charset="0"/>
                        </a:rPr>
                      </a:br>
                      <a:r>
                        <a:rPr lang="en-GB" sz="1800" b="1" dirty="0">
                          <a:effectLst/>
                          <a:latin typeface="Arial" panose="020B0604020202020204" pitchFamily="34" charset="0"/>
                          <a:ea typeface="Calibri" panose="020F0502020204030204" pitchFamily="34" charset="0"/>
                          <a:cs typeface="Times New Roman" panose="02020603050405020304" pitchFamily="18" charset="0"/>
                        </a:rPr>
                        <a:t>Close: 1:00pm</a:t>
                      </a:r>
                      <a:endParaRPr lang="en-AU"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4969296"/>
                  </a:ext>
                </a:extLst>
              </a:tr>
              <a:tr h="542611">
                <a:tc>
                  <a:txBody>
                    <a:bodyPr/>
                    <a:lstStyle/>
                    <a:p>
                      <a:pPr>
                        <a:spcBef>
                          <a:spcPts val="400"/>
                        </a:spcBef>
                        <a:spcAft>
                          <a:spcPts val="4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AES Host:</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400"/>
                        </a:spcBef>
                        <a:spcAft>
                          <a:spcPts val="4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Dr Laura Baker </a:t>
                      </a:r>
                      <a:br>
                        <a:rPr lang="en-GB" sz="1800" dirty="0">
                          <a:effectLst/>
                          <a:latin typeface="Arial" panose="020B0604020202020204" pitchFamily="34" charset="0"/>
                          <a:ea typeface="Calibri" panose="020F0502020204030204" pitchFamily="34" charset="0"/>
                          <a:cs typeface="Times New Roman" panose="02020603050405020304" pitchFamily="18" charset="0"/>
                        </a:rPr>
                      </a:br>
                      <a:r>
                        <a:rPr lang="en-GB" sz="1800" dirty="0">
                          <a:effectLst/>
                          <a:latin typeface="Arial" panose="020B0604020202020204" pitchFamily="34" charset="0"/>
                          <a:ea typeface="Calibri" panose="020F0502020204030204" pitchFamily="34" charset="0"/>
                          <a:cs typeface="Times New Roman" panose="02020603050405020304" pitchFamily="18" charset="0"/>
                        </a:rPr>
                        <a:t>M: 0410 281 036  E: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l.baker@acilallen.com.au</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296863"/>
                  </a:ext>
                </a:extLst>
              </a:tr>
              <a:tr h="1386672">
                <a:tc>
                  <a:txBody>
                    <a:bodyPr/>
                    <a:lstStyle/>
                    <a:p>
                      <a:pPr>
                        <a:spcBef>
                          <a:spcPts val="400"/>
                        </a:spcBef>
                        <a:spcAft>
                          <a:spcPts val="400"/>
                        </a:spcAft>
                      </a:pPr>
                      <a:r>
                        <a:rPr lang="en-GB" sz="1800" b="1">
                          <a:effectLst/>
                          <a:latin typeface="Arial" panose="020B0604020202020204" pitchFamily="34" charset="0"/>
                          <a:ea typeface="Calibri" panose="020F0502020204030204" pitchFamily="34" charset="0"/>
                          <a:cs typeface="Times New Roman" panose="02020603050405020304" pitchFamily="18" charset="0"/>
                        </a:rPr>
                        <a:t>Facilitators:</a:t>
                      </a:r>
                      <a:endParaRPr lang="en-A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400"/>
                        </a:spcBef>
                        <a:spcAft>
                          <a:spcPts val="400"/>
                        </a:spcAft>
                      </a:pPr>
                      <a:r>
                        <a:rPr lang="en-GB" sz="1800" dirty="0" err="1">
                          <a:effectLst/>
                          <a:latin typeface="Arial" panose="020B0604020202020204" pitchFamily="34" charset="0"/>
                          <a:ea typeface="Calibri" panose="020F0502020204030204" pitchFamily="34" charset="0"/>
                          <a:cs typeface="Times New Roman" panose="02020603050405020304" pitchFamily="18" charset="0"/>
                        </a:rPr>
                        <a:t>Lewê</a:t>
                      </a:r>
                      <a:r>
                        <a:rPr lang="en-GB" sz="1800" dirty="0">
                          <a:effectLst/>
                          <a:latin typeface="Arial" panose="020B0604020202020204" pitchFamily="34" charset="0"/>
                          <a:ea typeface="Calibri" panose="020F0502020204030204" pitchFamily="34" charset="0"/>
                          <a:cs typeface="Times New Roman" panose="02020603050405020304" pitchFamily="18" charset="0"/>
                        </a:rPr>
                        <a:t> Atkinson      | Brian Keogh          | Ralph Renger</a:t>
                      </a:r>
                      <a:br>
                        <a:rPr lang="en-GB" sz="1800" dirty="0">
                          <a:effectLst/>
                          <a:latin typeface="Arial" panose="020B0604020202020204" pitchFamily="34" charset="0"/>
                          <a:ea typeface="Calibri" panose="020F0502020204030204" pitchFamily="34" charset="0"/>
                          <a:cs typeface="Times New Roman" panose="02020603050405020304" pitchFamily="18" charset="0"/>
                        </a:rPr>
                      </a:br>
                      <a:r>
                        <a:rPr lang="en-GB" sz="1800" dirty="0">
                          <a:effectLst/>
                          <a:latin typeface="Arial" panose="020B0604020202020204" pitchFamily="34" charset="0"/>
                          <a:ea typeface="Calibri" panose="020F0502020204030204" pitchFamily="34" charset="0"/>
                          <a:cs typeface="Times New Roman" panose="02020603050405020304" pitchFamily="18" charset="0"/>
                        </a:rPr>
                        <a:t>M: 0419 240 979  | M: 0408 028 269   | E: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2"/>
                        </a:rPr>
                        <a:t>ralph@justevaluation.com</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400"/>
                        </a:spcBef>
                        <a:spcAft>
                          <a:spcPts val="4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E: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lewis@hainescentreaustralia.com.au</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400"/>
                        </a:spcBef>
                        <a:spcAft>
                          <a:spcPts val="4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E: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briankeogh@icloud.com</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3491670"/>
                  </a:ext>
                </a:extLst>
              </a:tr>
              <a:tr h="542611">
                <a:tc>
                  <a:txBody>
                    <a:bodyPr/>
                    <a:lstStyle/>
                    <a:p>
                      <a:pPr>
                        <a:spcBef>
                          <a:spcPts val="400"/>
                        </a:spcBef>
                        <a:spcAft>
                          <a:spcPts val="4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AES Contact:</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400"/>
                        </a:spcBef>
                        <a:spcAft>
                          <a:spcPts val="4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Fiona Zlotnik </a:t>
                      </a:r>
                      <a:br>
                        <a:rPr lang="en-GB" sz="1800" dirty="0">
                          <a:effectLst/>
                          <a:latin typeface="Arial" panose="020B0604020202020204" pitchFamily="34" charset="0"/>
                          <a:ea typeface="Calibri" panose="020F0502020204030204" pitchFamily="34" charset="0"/>
                          <a:cs typeface="Times New Roman" panose="02020603050405020304" pitchFamily="18" charset="0"/>
                        </a:rPr>
                      </a:br>
                      <a:r>
                        <a:rPr lang="en-GB" sz="1800" dirty="0">
                          <a:effectLst/>
                          <a:latin typeface="Arial" panose="020B0604020202020204" pitchFamily="34" charset="0"/>
                          <a:ea typeface="Calibri" panose="020F0502020204030204" pitchFamily="34" charset="0"/>
                          <a:cs typeface="Times New Roman" panose="02020603050405020304" pitchFamily="18" charset="0"/>
                        </a:rPr>
                        <a:t>M: 0447 955 514 E: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aes@aes.asn.au</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591925"/>
                  </a:ext>
                </a:extLst>
              </a:tr>
            </a:tbl>
          </a:graphicData>
        </a:graphic>
      </p:graphicFrame>
    </p:spTree>
    <p:extLst>
      <p:ext uri="{BB962C8B-B14F-4D97-AF65-F5344CB8AC3E}">
        <p14:creationId xmlns:p14="http://schemas.microsoft.com/office/powerpoint/2010/main" val="752324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DB0BD6-FF51-1C53-E592-9703A23157EA}"/>
              </a:ext>
            </a:extLst>
          </p:cNvPr>
          <p:cNvSpPr>
            <a:spLocks noGrp="1"/>
          </p:cNvSpPr>
          <p:nvPr>
            <p:ph idx="1"/>
          </p:nvPr>
        </p:nvSpPr>
        <p:spPr>
          <a:xfrm>
            <a:off x="0" y="4693274"/>
            <a:ext cx="5839841" cy="1969476"/>
          </a:xfrm>
        </p:spPr>
        <p:txBody>
          <a:bodyPr>
            <a:normAutofit/>
          </a:bodyPr>
          <a:lstStyle/>
          <a:p>
            <a:r>
              <a:rPr lang="en-US" dirty="0"/>
              <a:t>The logic model was developed to evaluate simple, linear interventions.</a:t>
            </a:r>
          </a:p>
          <a:p>
            <a:endParaRPr lang="en-US" dirty="0"/>
          </a:p>
          <a:p>
            <a:endParaRPr lang="en-US" dirty="0"/>
          </a:p>
          <a:p>
            <a:endParaRPr lang="en-US" dirty="0"/>
          </a:p>
          <a:p>
            <a:endParaRPr lang="en-US" dirty="0"/>
          </a:p>
        </p:txBody>
      </p:sp>
      <p:pic>
        <p:nvPicPr>
          <p:cNvPr id="6" name="Picture 2" descr="Logic Model Example | Program Evaluation | Resources &amp; Tools | TB | CDC">
            <a:extLst>
              <a:ext uri="{FF2B5EF4-FFF2-40B4-BE49-F238E27FC236}">
                <a16:creationId xmlns:a16="http://schemas.microsoft.com/office/drawing/2014/main" id="{A6AB234F-57D7-D923-AB85-EF327AAD9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2909" y="3744768"/>
            <a:ext cx="6198745" cy="29306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76FD114-769F-50D7-0D33-0A6212E7FC41}"/>
              </a:ext>
            </a:extLst>
          </p:cNvPr>
          <p:cNvSpPr txBox="1"/>
          <p:nvPr/>
        </p:nvSpPr>
        <p:spPr>
          <a:xfrm>
            <a:off x="5855678" y="386862"/>
            <a:ext cx="6096000" cy="1384995"/>
          </a:xfrm>
          <a:prstGeom prst="rect">
            <a:avLst/>
          </a:prstGeom>
          <a:noFill/>
        </p:spPr>
        <p:txBody>
          <a:bodyPr wrap="square">
            <a:spAutoFit/>
          </a:bodyPr>
          <a:lstStyle/>
          <a:p>
            <a:pPr lvl="1"/>
            <a:r>
              <a:rPr lang="en-US" sz="2800" b="1" u="sng" dirty="0"/>
              <a:t>If</a:t>
            </a:r>
            <a:r>
              <a:rPr lang="en-US" sz="2800" dirty="0"/>
              <a:t> we replace high density housing with low density housing, </a:t>
            </a:r>
            <a:r>
              <a:rPr lang="en-US" sz="2800" b="1" u="sng" dirty="0"/>
              <a:t>then</a:t>
            </a:r>
            <a:r>
              <a:rPr lang="en-US" sz="2800" dirty="0"/>
              <a:t> crime rates will drop.</a:t>
            </a:r>
          </a:p>
        </p:txBody>
      </p:sp>
      <p:pic>
        <p:nvPicPr>
          <p:cNvPr id="10" name="Picture 9">
            <a:extLst>
              <a:ext uri="{FF2B5EF4-FFF2-40B4-BE49-F238E27FC236}">
                <a16:creationId xmlns:a16="http://schemas.microsoft.com/office/drawing/2014/main" id="{56702A33-C593-3B96-E14D-2537170D9E9C}"/>
              </a:ext>
            </a:extLst>
          </p:cNvPr>
          <p:cNvPicPr>
            <a:picLocks noChangeAspect="1"/>
          </p:cNvPicPr>
          <p:nvPr/>
        </p:nvPicPr>
        <p:blipFill rotWithShape="1">
          <a:blip r:embed="rId3">
            <a:extLst>
              <a:ext uri="{28A0092B-C50C-407E-A947-70E740481C1C}">
                <a14:useLocalDpi xmlns:a14="http://schemas.microsoft.com/office/drawing/2010/main" val="0"/>
              </a:ext>
            </a:extLst>
          </a:blip>
          <a:srcRect l="20384" t="41197" r="7500" b="4542"/>
          <a:stretch/>
        </p:blipFill>
        <p:spPr>
          <a:xfrm>
            <a:off x="6811109" y="1752251"/>
            <a:ext cx="3804138" cy="1610054"/>
          </a:xfrm>
          <a:prstGeom prst="rect">
            <a:avLst/>
          </a:prstGeom>
        </p:spPr>
      </p:pic>
      <p:pic>
        <p:nvPicPr>
          <p:cNvPr id="1026" name="Picture 2" descr="A road sign with a straight arrow and the caption 'Best evaluation approach?'">
            <a:extLst>
              <a:ext uri="{FF2B5EF4-FFF2-40B4-BE49-F238E27FC236}">
                <a16:creationId xmlns:a16="http://schemas.microsoft.com/office/drawing/2014/main" id="{AB006E36-A0EE-7785-FF54-3D5885A38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22" y="94272"/>
            <a:ext cx="4344378" cy="434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81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8A0E3-B96A-B150-3FEC-D7F35E312A4A}"/>
            </a:ext>
          </a:extLst>
        </p:cNvPr>
        <p:cNvGrpSpPr/>
        <p:nvPr/>
      </p:nvGrpSpPr>
      <p:grpSpPr>
        <a:xfrm>
          <a:off x="0" y="0"/>
          <a:ext cx="0" cy="0"/>
          <a:chOff x="0" y="0"/>
          <a:chExt cx="0" cy="0"/>
        </a:xfrm>
      </p:grpSpPr>
      <p:pic>
        <p:nvPicPr>
          <p:cNvPr id="4" name="Picture 2" descr="5+ Logic Model Templates - Word, PDF | Free &amp;amp; Premium Templates">
            <a:extLst>
              <a:ext uri="{FF2B5EF4-FFF2-40B4-BE49-F238E27FC236}">
                <a16:creationId xmlns:a16="http://schemas.microsoft.com/office/drawing/2014/main" id="{5E6CE676-38E4-D4B2-4A71-EA4877013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4359" y="805435"/>
            <a:ext cx="9520843" cy="57764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F5F711-A67E-0020-C98C-713A933A3AAA}"/>
              </a:ext>
            </a:extLst>
          </p:cNvPr>
          <p:cNvSpPr txBox="1"/>
          <p:nvPr/>
        </p:nvSpPr>
        <p:spPr>
          <a:xfrm>
            <a:off x="4330015" y="2841565"/>
            <a:ext cx="1468582" cy="2308324"/>
          </a:xfrm>
          <a:prstGeom prst="rect">
            <a:avLst/>
          </a:prstGeom>
          <a:noFill/>
        </p:spPr>
        <p:txBody>
          <a:bodyPr wrap="square" rtlCol="0">
            <a:spAutoFit/>
          </a:bodyPr>
          <a:lstStyle/>
          <a:p>
            <a:pPr algn="ctr"/>
            <a:r>
              <a:rPr lang="en-US" b="1" dirty="0">
                <a:solidFill>
                  <a:srgbClr val="FF0000"/>
                </a:solidFill>
              </a:rPr>
              <a:t>Section 8</a:t>
            </a:r>
          </a:p>
          <a:p>
            <a:pPr algn="ctr"/>
            <a:endParaRPr lang="en-US" b="1" dirty="0">
              <a:solidFill>
                <a:srgbClr val="FF0000"/>
              </a:solidFill>
            </a:endParaRPr>
          </a:p>
          <a:p>
            <a:pPr algn="ctr"/>
            <a:r>
              <a:rPr lang="en-US" b="1" dirty="0">
                <a:solidFill>
                  <a:srgbClr val="FF0000"/>
                </a:solidFill>
              </a:rPr>
              <a:t>Relocate &amp; Integrate</a:t>
            </a:r>
          </a:p>
          <a:p>
            <a:pPr algn="ctr"/>
            <a:endParaRPr lang="en-US" b="1" dirty="0">
              <a:solidFill>
                <a:srgbClr val="FF0000"/>
              </a:solidFill>
            </a:endParaRPr>
          </a:p>
          <a:p>
            <a:pPr algn="ctr"/>
            <a:r>
              <a:rPr lang="en-US" b="1" dirty="0">
                <a:solidFill>
                  <a:srgbClr val="FF0000"/>
                </a:solidFill>
              </a:rPr>
              <a:t> Build low density housing</a:t>
            </a:r>
          </a:p>
        </p:txBody>
      </p:sp>
      <p:sp>
        <p:nvSpPr>
          <p:cNvPr id="6" name="TextBox 5">
            <a:extLst>
              <a:ext uri="{FF2B5EF4-FFF2-40B4-BE49-F238E27FC236}">
                <a16:creationId xmlns:a16="http://schemas.microsoft.com/office/drawing/2014/main" id="{6FE65FC9-01F0-9134-C31A-E6C7DF703F35}"/>
              </a:ext>
            </a:extLst>
          </p:cNvPr>
          <p:cNvSpPr txBox="1"/>
          <p:nvPr/>
        </p:nvSpPr>
        <p:spPr>
          <a:xfrm>
            <a:off x="2811559" y="3538670"/>
            <a:ext cx="1368828" cy="369332"/>
          </a:xfrm>
          <a:prstGeom prst="rect">
            <a:avLst/>
          </a:prstGeom>
          <a:noFill/>
        </p:spPr>
        <p:txBody>
          <a:bodyPr wrap="square" rtlCol="0">
            <a:spAutoFit/>
          </a:bodyPr>
          <a:lstStyle/>
          <a:p>
            <a:pPr algn="ctr"/>
            <a:r>
              <a:rPr lang="en-US" b="1" dirty="0">
                <a:solidFill>
                  <a:srgbClr val="FF0000"/>
                </a:solidFill>
              </a:rPr>
              <a:t>Funding</a:t>
            </a:r>
          </a:p>
        </p:txBody>
      </p:sp>
      <p:sp>
        <p:nvSpPr>
          <p:cNvPr id="7" name="TextBox 6">
            <a:extLst>
              <a:ext uri="{FF2B5EF4-FFF2-40B4-BE49-F238E27FC236}">
                <a16:creationId xmlns:a16="http://schemas.microsoft.com/office/drawing/2014/main" id="{B0BFA43A-4463-9A6E-F8EF-A3BF826C451E}"/>
              </a:ext>
            </a:extLst>
          </p:cNvPr>
          <p:cNvSpPr txBox="1"/>
          <p:nvPr/>
        </p:nvSpPr>
        <p:spPr>
          <a:xfrm>
            <a:off x="1437875" y="3070750"/>
            <a:ext cx="1368828" cy="1754326"/>
          </a:xfrm>
          <a:prstGeom prst="rect">
            <a:avLst/>
          </a:prstGeom>
          <a:noFill/>
        </p:spPr>
        <p:txBody>
          <a:bodyPr wrap="square" rtlCol="0">
            <a:spAutoFit/>
          </a:bodyPr>
          <a:lstStyle/>
          <a:p>
            <a:pPr algn="ctr"/>
            <a:r>
              <a:rPr lang="en-US" b="1" dirty="0">
                <a:solidFill>
                  <a:srgbClr val="FF0000"/>
                </a:solidFill>
              </a:rPr>
              <a:t>If we decrease housing density then crime rates will drop</a:t>
            </a:r>
          </a:p>
        </p:txBody>
      </p:sp>
      <p:sp>
        <p:nvSpPr>
          <p:cNvPr id="8" name="TextBox 7">
            <a:extLst>
              <a:ext uri="{FF2B5EF4-FFF2-40B4-BE49-F238E27FC236}">
                <a16:creationId xmlns:a16="http://schemas.microsoft.com/office/drawing/2014/main" id="{B47BFC2D-3550-7316-E4B2-0892ECB0DCE7}"/>
              </a:ext>
            </a:extLst>
          </p:cNvPr>
          <p:cNvSpPr txBox="1"/>
          <p:nvPr/>
        </p:nvSpPr>
        <p:spPr>
          <a:xfrm>
            <a:off x="7601765" y="3215504"/>
            <a:ext cx="1368828" cy="646331"/>
          </a:xfrm>
          <a:prstGeom prst="rect">
            <a:avLst/>
          </a:prstGeom>
          <a:noFill/>
        </p:spPr>
        <p:txBody>
          <a:bodyPr wrap="square" rtlCol="0">
            <a:spAutoFit/>
          </a:bodyPr>
          <a:lstStyle/>
          <a:p>
            <a:pPr algn="ctr"/>
            <a:r>
              <a:rPr lang="en-US" b="1" dirty="0">
                <a:solidFill>
                  <a:srgbClr val="FF0000"/>
                </a:solidFill>
              </a:rPr>
              <a:t>Low density housing </a:t>
            </a:r>
          </a:p>
        </p:txBody>
      </p:sp>
      <p:sp>
        <p:nvSpPr>
          <p:cNvPr id="9" name="TextBox 8">
            <a:extLst>
              <a:ext uri="{FF2B5EF4-FFF2-40B4-BE49-F238E27FC236}">
                <a16:creationId xmlns:a16="http://schemas.microsoft.com/office/drawing/2014/main" id="{5C932B44-1888-0426-91D7-C61769BD24E4}"/>
              </a:ext>
            </a:extLst>
          </p:cNvPr>
          <p:cNvSpPr txBox="1"/>
          <p:nvPr/>
        </p:nvSpPr>
        <p:spPr>
          <a:xfrm>
            <a:off x="6012646" y="3077005"/>
            <a:ext cx="1219200" cy="2031325"/>
          </a:xfrm>
          <a:prstGeom prst="rect">
            <a:avLst/>
          </a:prstGeom>
          <a:noFill/>
        </p:spPr>
        <p:txBody>
          <a:bodyPr wrap="square" rtlCol="0">
            <a:spAutoFit/>
          </a:bodyPr>
          <a:lstStyle/>
          <a:p>
            <a:pPr algn="ctr"/>
            <a:r>
              <a:rPr lang="en-US" b="1" dirty="0">
                <a:solidFill>
                  <a:srgbClr val="FF0000"/>
                </a:solidFill>
              </a:rPr>
              <a:t>Number of homes built</a:t>
            </a:r>
          </a:p>
          <a:p>
            <a:pPr algn="ctr"/>
            <a:endParaRPr lang="en-US" b="1" dirty="0">
              <a:solidFill>
                <a:srgbClr val="FF0000"/>
              </a:solidFill>
            </a:endParaRPr>
          </a:p>
          <a:p>
            <a:pPr algn="ctr"/>
            <a:r>
              <a:rPr lang="en-US" b="1" dirty="0">
                <a:solidFill>
                  <a:srgbClr val="FF0000"/>
                </a:solidFill>
              </a:rPr>
              <a:t>Number of families relocated</a:t>
            </a:r>
          </a:p>
        </p:txBody>
      </p:sp>
      <p:sp>
        <p:nvSpPr>
          <p:cNvPr id="10" name="TextBox 9">
            <a:extLst>
              <a:ext uri="{FF2B5EF4-FFF2-40B4-BE49-F238E27FC236}">
                <a16:creationId xmlns:a16="http://schemas.microsoft.com/office/drawing/2014/main" id="{36BE2D27-F573-5056-3AE3-0527A11CC86F}"/>
              </a:ext>
            </a:extLst>
          </p:cNvPr>
          <p:cNvSpPr txBox="1"/>
          <p:nvPr/>
        </p:nvSpPr>
        <p:spPr>
          <a:xfrm>
            <a:off x="9282330" y="3270656"/>
            <a:ext cx="1219200" cy="369332"/>
          </a:xfrm>
          <a:prstGeom prst="rect">
            <a:avLst/>
          </a:prstGeom>
          <a:noFill/>
        </p:spPr>
        <p:txBody>
          <a:bodyPr wrap="square" rtlCol="0">
            <a:spAutoFit/>
          </a:bodyPr>
          <a:lstStyle/>
          <a:p>
            <a:pPr algn="ctr"/>
            <a:r>
              <a:rPr lang="en-US" b="1" dirty="0">
                <a:solidFill>
                  <a:srgbClr val="FF0000"/>
                </a:solidFill>
              </a:rPr>
              <a:t>Less crime</a:t>
            </a:r>
          </a:p>
        </p:txBody>
      </p:sp>
      <p:pic>
        <p:nvPicPr>
          <p:cNvPr id="3" name="Picture 2" descr="Relocation :: University of Rochester">
            <a:extLst>
              <a:ext uri="{FF2B5EF4-FFF2-40B4-BE49-F238E27FC236}">
                <a16:creationId xmlns:a16="http://schemas.microsoft.com/office/drawing/2014/main" id="{B02EE6B8-0C90-1B6B-AB5A-A0DFD3AC4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9778" y="276071"/>
            <a:ext cx="1760425" cy="140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75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240C89-27E3-8BDD-EFAF-5AD43F52461B}"/>
              </a:ext>
            </a:extLst>
          </p:cNvPr>
          <p:cNvSpPr txBox="1"/>
          <p:nvPr/>
        </p:nvSpPr>
        <p:spPr>
          <a:xfrm>
            <a:off x="3448548" y="2165623"/>
            <a:ext cx="1806053" cy="646331"/>
          </a:xfrm>
          <a:prstGeom prst="rect">
            <a:avLst/>
          </a:prstGeom>
          <a:noFill/>
          <a:ln w="28575">
            <a:solidFill>
              <a:schemeClr val="tx1"/>
            </a:solidFill>
          </a:ln>
        </p:spPr>
        <p:txBody>
          <a:bodyPr wrap="square" rtlCol="0">
            <a:spAutoFit/>
          </a:bodyPr>
          <a:lstStyle/>
          <a:p>
            <a:pPr algn="ctr"/>
            <a:r>
              <a:rPr lang="en-US" dirty="0"/>
              <a:t>Research Worldview</a:t>
            </a:r>
          </a:p>
        </p:txBody>
      </p:sp>
      <p:sp>
        <p:nvSpPr>
          <p:cNvPr id="3" name="TextBox 2">
            <a:extLst>
              <a:ext uri="{FF2B5EF4-FFF2-40B4-BE49-F238E27FC236}">
                <a16:creationId xmlns:a16="http://schemas.microsoft.com/office/drawing/2014/main" id="{1F0C4293-9094-E4B3-CEBC-8E15FAEB15B9}"/>
              </a:ext>
            </a:extLst>
          </p:cNvPr>
          <p:cNvSpPr txBox="1"/>
          <p:nvPr/>
        </p:nvSpPr>
        <p:spPr>
          <a:xfrm>
            <a:off x="2983886" y="5450745"/>
            <a:ext cx="2735375" cy="369332"/>
          </a:xfrm>
          <a:prstGeom prst="rect">
            <a:avLst/>
          </a:prstGeom>
          <a:noFill/>
          <a:ln w="28575">
            <a:solidFill>
              <a:schemeClr val="tx1"/>
            </a:solidFill>
          </a:ln>
        </p:spPr>
        <p:txBody>
          <a:bodyPr wrap="square" rtlCol="0">
            <a:spAutoFit/>
          </a:bodyPr>
          <a:lstStyle/>
          <a:p>
            <a:pPr algn="ctr"/>
            <a:r>
              <a:rPr lang="en-US" dirty="0"/>
              <a:t>Intervention Design</a:t>
            </a:r>
          </a:p>
        </p:txBody>
      </p:sp>
      <p:sp>
        <p:nvSpPr>
          <p:cNvPr id="4" name="TextBox 3">
            <a:extLst>
              <a:ext uri="{FF2B5EF4-FFF2-40B4-BE49-F238E27FC236}">
                <a16:creationId xmlns:a16="http://schemas.microsoft.com/office/drawing/2014/main" id="{297F828F-AA26-E115-6DFB-F60F7CEEB1A0}"/>
              </a:ext>
            </a:extLst>
          </p:cNvPr>
          <p:cNvSpPr txBox="1"/>
          <p:nvPr/>
        </p:nvSpPr>
        <p:spPr>
          <a:xfrm>
            <a:off x="2983887" y="6172028"/>
            <a:ext cx="2735374" cy="369332"/>
          </a:xfrm>
          <a:prstGeom prst="rect">
            <a:avLst/>
          </a:prstGeom>
          <a:noFill/>
          <a:ln w="28575">
            <a:solidFill>
              <a:schemeClr val="tx1"/>
            </a:solidFill>
          </a:ln>
        </p:spPr>
        <p:txBody>
          <a:bodyPr wrap="square" rtlCol="0">
            <a:spAutoFit/>
          </a:bodyPr>
          <a:lstStyle/>
          <a:p>
            <a:pPr algn="ctr"/>
            <a:r>
              <a:rPr lang="en-US" dirty="0"/>
              <a:t>Evaluation Approach</a:t>
            </a:r>
          </a:p>
        </p:txBody>
      </p:sp>
      <p:cxnSp>
        <p:nvCxnSpPr>
          <p:cNvPr id="6" name="Straight Arrow Connector 5">
            <a:extLst>
              <a:ext uri="{FF2B5EF4-FFF2-40B4-BE49-F238E27FC236}">
                <a16:creationId xmlns:a16="http://schemas.microsoft.com/office/drawing/2014/main" id="{5AC1B2D9-3739-C0A0-BADA-837525F2781D}"/>
              </a:ext>
            </a:extLst>
          </p:cNvPr>
          <p:cNvCxnSpPr>
            <a:cxnSpLocks/>
            <a:stCxn id="2" idx="2"/>
            <a:endCxn id="3" idx="0"/>
          </p:cNvCxnSpPr>
          <p:nvPr/>
        </p:nvCxnSpPr>
        <p:spPr>
          <a:xfrm flipH="1">
            <a:off x="4351574" y="2811954"/>
            <a:ext cx="1" cy="26387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86AACEA-DD90-8308-FAFA-A51388983E04}"/>
              </a:ext>
            </a:extLst>
          </p:cNvPr>
          <p:cNvCxnSpPr>
            <a:cxnSpLocks/>
            <a:stCxn id="3" idx="2"/>
            <a:endCxn id="4" idx="0"/>
          </p:cNvCxnSpPr>
          <p:nvPr/>
        </p:nvCxnSpPr>
        <p:spPr>
          <a:xfrm>
            <a:off x="4351574" y="5820077"/>
            <a:ext cx="0" cy="3519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229256D-D1F6-A1FC-0D68-AD870DFFE711}"/>
              </a:ext>
            </a:extLst>
          </p:cNvPr>
          <p:cNvSpPr txBox="1"/>
          <p:nvPr/>
        </p:nvSpPr>
        <p:spPr>
          <a:xfrm>
            <a:off x="6995371" y="5450745"/>
            <a:ext cx="2843582" cy="369332"/>
          </a:xfrm>
          <a:prstGeom prst="rect">
            <a:avLst/>
          </a:prstGeom>
          <a:noFill/>
          <a:ln w="28575">
            <a:solidFill>
              <a:schemeClr val="tx1"/>
            </a:solidFill>
          </a:ln>
        </p:spPr>
        <p:txBody>
          <a:bodyPr wrap="square" rtlCol="0">
            <a:spAutoFit/>
          </a:bodyPr>
          <a:lstStyle/>
          <a:p>
            <a:pPr algn="ctr"/>
            <a:r>
              <a:rPr lang="en-US" dirty="0"/>
              <a:t>Simple Interventions</a:t>
            </a:r>
          </a:p>
        </p:txBody>
      </p:sp>
      <p:sp>
        <p:nvSpPr>
          <p:cNvPr id="15" name="TextBox 14">
            <a:extLst>
              <a:ext uri="{FF2B5EF4-FFF2-40B4-BE49-F238E27FC236}">
                <a16:creationId xmlns:a16="http://schemas.microsoft.com/office/drawing/2014/main" id="{CFFEDAC3-9B64-8879-F0F6-5EC1AF0FC40B}"/>
              </a:ext>
            </a:extLst>
          </p:cNvPr>
          <p:cNvSpPr txBox="1"/>
          <p:nvPr/>
        </p:nvSpPr>
        <p:spPr>
          <a:xfrm>
            <a:off x="7514135" y="6172028"/>
            <a:ext cx="1806053" cy="369332"/>
          </a:xfrm>
          <a:prstGeom prst="rect">
            <a:avLst/>
          </a:prstGeom>
          <a:noFill/>
          <a:ln w="28575">
            <a:solidFill>
              <a:schemeClr val="tx1"/>
            </a:solidFill>
          </a:ln>
        </p:spPr>
        <p:txBody>
          <a:bodyPr wrap="square" rtlCol="0">
            <a:spAutoFit/>
          </a:bodyPr>
          <a:lstStyle/>
          <a:p>
            <a:pPr algn="ctr"/>
            <a:r>
              <a:rPr lang="en-US" dirty="0"/>
              <a:t>Logic Model</a:t>
            </a:r>
          </a:p>
        </p:txBody>
      </p:sp>
      <p:cxnSp>
        <p:nvCxnSpPr>
          <p:cNvPr id="17" name="Straight Arrow Connector 16">
            <a:extLst>
              <a:ext uri="{FF2B5EF4-FFF2-40B4-BE49-F238E27FC236}">
                <a16:creationId xmlns:a16="http://schemas.microsoft.com/office/drawing/2014/main" id="{E74F6779-5538-37AE-1BB4-449FA32C2207}"/>
              </a:ext>
            </a:extLst>
          </p:cNvPr>
          <p:cNvCxnSpPr>
            <a:cxnSpLocks/>
            <a:stCxn id="14" idx="2"/>
            <a:endCxn id="15" idx="0"/>
          </p:cNvCxnSpPr>
          <p:nvPr/>
        </p:nvCxnSpPr>
        <p:spPr>
          <a:xfrm>
            <a:off x="8417162" y="5820077"/>
            <a:ext cx="0" cy="3519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60AC86-B899-D547-ECB5-0D5B443F7EF0}"/>
              </a:ext>
            </a:extLst>
          </p:cNvPr>
          <p:cNvSpPr txBox="1"/>
          <p:nvPr/>
        </p:nvSpPr>
        <p:spPr>
          <a:xfrm>
            <a:off x="5112077" y="121958"/>
            <a:ext cx="1967846" cy="646331"/>
          </a:xfrm>
          <a:prstGeom prst="rect">
            <a:avLst/>
          </a:prstGeom>
          <a:noFill/>
        </p:spPr>
        <p:txBody>
          <a:bodyPr wrap="none" rtlCol="0">
            <a:spAutoFit/>
          </a:bodyPr>
          <a:lstStyle/>
          <a:p>
            <a:r>
              <a:rPr lang="en-US" sz="3600" dirty="0"/>
              <a:t>Summary</a:t>
            </a:r>
          </a:p>
        </p:txBody>
      </p:sp>
      <p:pic>
        <p:nvPicPr>
          <p:cNvPr id="7" name="Content Placeholder 6">
            <a:extLst>
              <a:ext uri="{FF2B5EF4-FFF2-40B4-BE49-F238E27FC236}">
                <a16:creationId xmlns:a16="http://schemas.microsoft.com/office/drawing/2014/main" id="{2E1FE324-C453-0819-43D5-CC43DA8B7C3B}"/>
              </a:ext>
            </a:extLst>
          </p:cNvPr>
          <p:cNvPicPr>
            <a:picLocks noChangeAspect="1"/>
          </p:cNvPicPr>
          <p:nvPr/>
        </p:nvPicPr>
        <p:blipFill rotWithShape="1">
          <a:blip r:embed="rId2">
            <a:extLst>
              <a:ext uri="{28A0092B-C50C-407E-A947-70E740481C1C}">
                <a14:useLocalDpi xmlns:a14="http://schemas.microsoft.com/office/drawing/2010/main" val="0"/>
              </a:ext>
            </a:extLst>
          </a:blip>
          <a:srcRect t="11868" r="61734"/>
          <a:stretch/>
        </p:blipFill>
        <p:spPr bwMode="auto">
          <a:xfrm>
            <a:off x="7060023" y="946530"/>
            <a:ext cx="2693443" cy="360677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53F8B3B3-30BF-5A26-4A43-517F0D3A54B3}"/>
              </a:ext>
            </a:extLst>
          </p:cNvPr>
          <p:cNvCxnSpPr>
            <a:cxnSpLocks/>
            <a:stCxn id="7" idx="2"/>
            <a:endCxn id="14" idx="0"/>
          </p:cNvCxnSpPr>
          <p:nvPr/>
        </p:nvCxnSpPr>
        <p:spPr>
          <a:xfrm>
            <a:off x="8406745" y="4553306"/>
            <a:ext cx="10417" cy="8974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14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2592A-1F8F-2912-EA9F-D18133CF99D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A5E71C6-8A16-B6B6-4937-7AAC786C8193}"/>
              </a:ext>
            </a:extLst>
          </p:cNvPr>
          <p:cNvSpPr txBox="1"/>
          <p:nvPr/>
        </p:nvSpPr>
        <p:spPr>
          <a:xfrm>
            <a:off x="1228538" y="125598"/>
            <a:ext cx="10071732" cy="584775"/>
          </a:xfrm>
          <a:prstGeom prst="rect">
            <a:avLst/>
          </a:prstGeom>
          <a:noFill/>
        </p:spPr>
        <p:txBody>
          <a:bodyPr wrap="none" rtlCol="0">
            <a:spAutoFit/>
          </a:bodyPr>
          <a:lstStyle/>
          <a:p>
            <a:pPr algn="ctr"/>
            <a:r>
              <a:rPr lang="en-US" sz="3200" dirty="0"/>
              <a:t>Holistic Research is Increasingly Driving Intervention Design</a:t>
            </a:r>
          </a:p>
        </p:txBody>
      </p:sp>
      <p:pic>
        <p:nvPicPr>
          <p:cNvPr id="2" name="Picture 2" descr="Social disorganization causes of crime: a selection of factors. Source:...  | Download Scientific Diagram">
            <a:extLst>
              <a:ext uri="{FF2B5EF4-FFF2-40B4-BE49-F238E27FC236}">
                <a16:creationId xmlns:a16="http://schemas.microsoft.com/office/drawing/2014/main" id="{FC942097-225B-5FA1-354F-B30A32271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350" y="1232702"/>
            <a:ext cx="5215400" cy="51603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2015 Business Trend: Synthesis in, analysis out – The Context Of Things">
            <a:extLst>
              <a:ext uri="{FF2B5EF4-FFF2-40B4-BE49-F238E27FC236}">
                <a16:creationId xmlns:a16="http://schemas.microsoft.com/office/drawing/2014/main" id="{C445D85E-7237-49FB-9C51-DE07A9E204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499"/>
          <a:stretch/>
        </p:blipFill>
        <p:spPr bwMode="auto">
          <a:xfrm>
            <a:off x="8534789" y="1200952"/>
            <a:ext cx="2983134" cy="4945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40A5704-961C-8855-E43D-F801343B62EC}"/>
              </a:ext>
            </a:extLst>
          </p:cNvPr>
          <p:cNvSpPr txBox="1"/>
          <p:nvPr/>
        </p:nvSpPr>
        <p:spPr>
          <a:xfrm rot="16200000">
            <a:off x="9579866" y="5069728"/>
            <a:ext cx="938077" cy="461665"/>
          </a:xfrm>
          <a:prstGeom prst="rect">
            <a:avLst/>
          </a:prstGeom>
          <a:noFill/>
        </p:spPr>
        <p:txBody>
          <a:bodyPr wrap="none" rtlCol="0">
            <a:spAutoFit/>
          </a:bodyPr>
          <a:lstStyle/>
          <a:p>
            <a:r>
              <a:rPr lang="en-US" sz="2400" b="1" dirty="0">
                <a:solidFill>
                  <a:srgbClr val="FF0000"/>
                </a:solidFill>
              </a:rPr>
              <a:t>Crime</a:t>
            </a:r>
          </a:p>
        </p:txBody>
      </p:sp>
      <p:sp>
        <p:nvSpPr>
          <p:cNvPr id="9" name="TextBox 8">
            <a:extLst>
              <a:ext uri="{FF2B5EF4-FFF2-40B4-BE49-F238E27FC236}">
                <a16:creationId xmlns:a16="http://schemas.microsoft.com/office/drawing/2014/main" id="{382800EB-5993-21A1-6E92-415C80544AF3}"/>
              </a:ext>
            </a:extLst>
          </p:cNvPr>
          <p:cNvSpPr txBox="1"/>
          <p:nvPr/>
        </p:nvSpPr>
        <p:spPr>
          <a:xfrm rot="16200000">
            <a:off x="9377477" y="2406875"/>
            <a:ext cx="1393330" cy="369332"/>
          </a:xfrm>
          <a:prstGeom prst="rect">
            <a:avLst/>
          </a:prstGeom>
          <a:noFill/>
        </p:spPr>
        <p:txBody>
          <a:bodyPr wrap="none" rtlCol="0">
            <a:spAutoFit/>
          </a:bodyPr>
          <a:lstStyle/>
          <a:p>
            <a:r>
              <a:rPr lang="en-US" b="1" dirty="0">
                <a:solidFill>
                  <a:srgbClr val="FF0000"/>
                </a:solidFill>
              </a:rPr>
              <a:t>High Density</a:t>
            </a:r>
          </a:p>
        </p:txBody>
      </p:sp>
      <p:sp>
        <p:nvSpPr>
          <p:cNvPr id="10" name="TextBox 9">
            <a:extLst>
              <a:ext uri="{FF2B5EF4-FFF2-40B4-BE49-F238E27FC236}">
                <a16:creationId xmlns:a16="http://schemas.microsoft.com/office/drawing/2014/main" id="{B2BA5FB6-24F9-1568-62BA-4ABA4D5B19E7}"/>
              </a:ext>
            </a:extLst>
          </p:cNvPr>
          <p:cNvSpPr txBox="1"/>
          <p:nvPr/>
        </p:nvSpPr>
        <p:spPr>
          <a:xfrm rot="16200000">
            <a:off x="8258235" y="2403471"/>
            <a:ext cx="1676806" cy="369332"/>
          </a:xfrm>
          <a:prstGeom prst="rect">
            <a:avLst/>
          </a:prstGeom>
          <a:noFill/>
        </p:spPr>
        <p:txBody>
          <a:bodyPr wrap="none" rtlCol="0">
            <a:spAutoFit/>
          </a:bodyPr>
          <a:lstStyle/>
          <a:p>
            <a:r>
              <a:rPr lang="en-US" b="1" dirty="0">
                <a:solidFill>
                  <a:srgbClr val="FF0000"/>
                </a:solidFill>
              </a:rPr>
              <a:t>Unemployment</a:t>
            </a:r>
          </a:p>
        </p:txBody>
      </p:sp>
      <p:sp>
        <p:nvSpPr>
          <p:cNvPr id="11" name="TextBox 10">
            <a:extLst>
              <a:ext uri="{FF2B5EF4-FFF2-40B4-BE49-F238E27FC236}">
                <a16:creationId xmlns:a16="http://schemas.microsoft.com/office/drawing/2014/main" id="{6A26031F-C014-BE1E-6C74-19CD1F725032}"/>
              </a:ext>
            </a:extLst>
          </p:cNvPr>
          <p:cNvSpPr txBox="1"/>
          <p:nvPr/>
        </p:nvSpPr>
        <p:spPr>
          <a:xfrm rot="16200000">
            <a:off x="10376494" y="2443025"/>
            <a:ext cx="1350306" cy="369332"/>
          </a:xfrm>
          <a:prstGeom prst="rect">
            <a:avLst/>
          </a:prstGeom>
          <a:noFill/>
        </p:spPr>
        <p:txBody>
          <a:bodyPr wrap="none" rtlCol="0">
            <a:spAutoFit/>
          </a:bodyPr>
          <a:lstStyle/>
          <a:p>
            <a:r>
              <a:rPr lang="en-US" b="1" dirty="0">
                <a:solidFill>
                  <a:srgbClr val="FF0000"/>
                </a:solidFill>
              </a:rPr>
              <a:t>Rental Units</a:t>
            </a:r>
          </a:p>
        </p:txBody>
      </p:sp>
      <p:sp>
        <p:nvSpPr>
          <p:cNvPr id="4" name="Oval 3">
            <a:extLst>
              <a:ext uri="{FF2B5EF4-FFF2-40B4-BE49-F238E27FC236}">
                <a16:creationId xmlns:a16="http://schemas.microsoft.com/office/drawing/2014/main" id="{8F667F5C-E210-83B9-2EC6-6F776CDE1286}"/>
              </a:ext>
            </a:extLst>
          </p:cNvPr>
          <p:cNvSpPr/>
          <p:nvPr/>
        </p:nvSpPr>
        <p:spPr>
          <a:xfrm>
            <a:off x="4229747" y="4908549"/>
            <a:ext cx="1504950" cy="148448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594A487-A414-66D2-C23B-8F68BD65330D}"/>
              </a:ext>
            </a:extLst>
          </p:cNvPr>
          <p:cNvSpPr/>
          <p:nvPr/>
        </p:nvSpPr>
        <p:spPr>
          <a:xfrm>
            <a:off x="1962150" y="4076700"/>
            <a:ext cx="1504950" cy="148448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2D53BC-C1AA-87E7-9F99-8AEE35F5CCA6}"/>
              </a:ext>
            </a:extLst>
          </p:cNvPr>
          <p:cNvSpPr/>
          <p:nvPr/>
        </p:nvSpPr>
        <p:spPr>
          <a:xfrm>
            <a:off x="1733550" y="2806700"/>
            <a:ext cx="1504950" cy="148448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08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4" grpId="0" animBg="1"/>
      <p:bldP spid="6"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D9CF31-D2D1-4191-AC41-4BBA3136080C}"/>
              </a:ext>
            </a:extLst>
          </p:cNvPr>
          <p:cNvSpPr txBox="1"/>
          <p:nvPr/>
        </p:nvSpPr>
        <p:spPr>
          <a:xfrm>
            <a:off x="2176902" y="148846"/>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85" y="515317"/>
            <a:ext cx="1661827" cy="132556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14A54DA-A32E-4FD1-80E1-6A0F4384DF5A}"/>
              </a:ext>
            </a:extLst>
          </p:cNvPr>
          <p:cNvGrpSpPr/>
          <p:nvPr/>
        </p:nvGrpSpPr>
        <p:grpSpPr>
          <a:xfrm>
            <a:off x="8505065" y="2381442"/>
            <a:ext cx="1299898" cy="1780810"/>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grpSp>
        <p:nvGrpSpPr>
          <p:cNvPr id="18" name="Group 17">
            <a:extLst>
              <a:ext uri="{FF2B5EF4-FFF2-40B4-BE49-F238E27FC236}">
                <a16:creationId xmlns:a16="http://schemas.microsoft.com/office/drawing/2014/main" id="{539B42AB-8179-4320-92DF-F3CC637188AF}"/>
              </a:ext>
            </a:extLst>
          </p:cNvPr>
          <p:cNvGrpSpPr/>
          <p:nvPr/>
        </p:nvGrpSpPr>
        <p:grpSpPr>
          <a:xfrm>
            <a:off x="3862487" y="5248765"/>
            <a:ext cx="2025276" cy="1408573"/>
            <a:chOff x="3431967" y="4712244"/>
            <a:chExt cx="2575213" cy="1944529"/>
          </a:xfrm>
        </p:grpSpPr>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1967" y="4712244"/>
              <a:ext cx="2575213" cy="1448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E70BDB-6667-4A30-807D-88299B0317EA}"/>
                </a:ext>
              </a:extLst>
            </p:cNvPr>
            <p:cNvSpPr txBox="1"/>
            <p:nvPr/>
          </p:nvSpPr>
          <p:spPr>
            <a:xfrm>
              <a:off x="4191287" y="6287441"/>
              <a:ext cx="1056572" cy="369332"/>
            </a:xfrm>
            <a:prstGeom prst="rect">
              <a:avLst/>
            </a:prstGeom>
            <a:noFill/>
          </p:spPr>
          <p:txBody>
            <a:bodyPr wrap="none" rtlCol="0">
              <a:spAutoFit/>
            </a:bodyPr>
            <a:lstStyle/>
            <a:p>
              <a:pPr algn="ctr"/>
              <a:r>
                <a:rPr lang="en-US" dirty="0"/>
                <a:t>Childcare</a:t>
              </a:r>
            </a:p>
          </p:txBody>
        </p:sp>
      </p:grpSp>
      <p:grpSp>
        <p:nvGrpSpPr>
          <p:cNvPr id="16" name="Group 15">
            <a:extLst>
              <a:ext uri="{FF2B5EF4-FFF2-40B4-BE49-F238E27FC236}">
                <a16:creationId xmlns:a16="http://schemas.microsoft.com/office/drawing/2014/main" id="{6C954C89-C1F9-418E-90E8-3DC4257F1C1C}"/>
              </a:ext>
            </a:extLst>
          </p:cNvPr>
          <p:cNvGrpSpPr/>
          <p:nvPr/>
        </p:nvGrpSpPr>
        <p:grpSpPr>
          <a:xfrm>
            <a:off x="8294226" y="4747550"/>
            <a:ext cx="1858203" cy="1108364"/>
            <a:chOff x="6647478" y="4865692"/>
            <a:chExt cx="2838723" cy="1673712"/>
          </a:xfrm>
        </p:grpSpPr>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7478" y="4865692"/>
              <a:ext cx="2838723" cy="11416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D90BA8-E80B-4B60-86A0-50F8B1AC2550}"/>
                </a:ext>
              </a:extLst>
            </p:cNvPr>
            <p:cNvSpPr txBox="1"/>
            <p:nvPr/>
          </p:nvSpPr>
          <p:spPr>
            <a:xfrm>
              <a:off x="7584998" y="6170072"/>
              <a:ext cx="1114985" cy="369332"/>
            </a:xfrm>
            <a:prstGeom prst="rect">
              <a:avLst/>
            </a:prstGeom>
            <a:noFill/>
          </p:spPr>
          <p:txBody>
            <a:bodyPr wrap="none" rtlCol="0">
              <a:spAutoFit/>
            </a:bodyPr>
            <a:lstStyle/>
            <a:p>
              <a:pPr algn="ctr"/>
              <a:r>
                <a:rPr lang="en-US" dirty="0"/>
                <a:t>Education</a:t>
              </a:r>
            </a:p>
          </p:txBody>
        </p:sp>
      </p:grpSp>
      <p:grpSp>
        <p:nvGrpSpPr>
          <p:cNvPr id="8" name="Group 7">
            <a:extLst>
              <a:ext uri="{FF2B5EF4-FFF2-40B4-BE49-F238E27FC236}">
                <a16:creationId xmlns:a16="http://schemas.microsoft.com/office/drawing/2014/main" id="{050A35B6-BA17-491D-92D7-0D84498E40EB}"/>
              </a:ext>
            </a:extLst>
          </p:cNvPr>
          <p:cNvGrpSpPr/>
          <p:nvPr/>
        </p:nvGrpSpPr>
        <p:grpSpPr>
          <a:xfrm>
            <a:off x="381598" y="2350210"/>
            <a:ext cx="1430032" cy="1836402"/>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pic>
        <p:nvPicPr>
          <p:cNvPr id="22" name="Picture 21">
            <a:extLst>
              <a:ext uri="{FF2B5EF4-FFF2-40B4-BE49-F238E27FC236}">
                <a16:creationId xmlns:a16="http://schemas.microsoft.com/office/drawing/2014/main" id="{BF979F56-179E-AADE-5122-0F0DFB3A49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8894" y="2581749"/>
            <a:ext cx="4106974" cy="1557696"/>
          </a:xfrm>
          <a:prstGeom prst="rect">
            <a:avLst/>
          </a:prstGeom>
        </p:spPr>
      </p:pic>
      <p:grpSp>
        <p:nvGrpSpPr>
          <p:cNvPr id="3" name="Group 2">
            <a:extLst>
              <a:ext uri="{FF2B5EF4-FFF2-40B4-BE49-F238E27FC236}">
                <a16:creationId xmlns:a16="http://schemas.microsoft.com/office/drawing/2014/main" id="{C7CCC9DF-4A71-4656-D7F4-7753A7B3F833}"/>
              </a:ext>
            </a:extLst>
          </p:cNvPr>
          <p:cNvGrpSpPr/>
          <p:nvPr/>
        </p:nvGrpSpPr>
        <p:grpSpPr>
          <a:xfrm>
            <a:off x="119480" y="4667178"/>
            <a:ext cx="1258230" cy="1285874"/>
            <a:chOff x="2120280" y="5109668"/>
            <a:chExt cx="1815947" cy="1466854"/>
          </a:xfrm>
        </p:grpSpPr>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0280" y="5109668"/>
              <a:ext cx="1815947" cy="100738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E52EF71-B387-32F5-8E5C-B2DE9C2591C6}"/>
                </a:ext>
              </a:extLst>
            </p:cNvPr>
            <p:cNvSpPr txBox="1"/>
            <p:nvPr/>
          </p:nvSpPr>
          <p:spPr>
            <a:xfrm>
              <a:off x="2286127" y="6207190"/>
              <a:ext cx="1484252" cy="369332"/>
            </a:xfrm>
            <a:prstGeom prst="rect">
              <a:avLst/>
            </a:prstGeom>
            <a:noFill/>
          </p:spPr>
          <p:txBody>
            <a:bodyPr wrap="none" rtlCol="0">
              <a:spAutoFit/>
            </a:bodyPr>
            <a:lstStyle/>
            <a:p>
              <a:pPr algn="ctr"/>
              <a:r>
                <a:rPr lang="en-US" dirty="0"/>
                <a:t>Tax Incentives</a:t>
              </a:r>
            </a:p>
          </p:txBody>
        </p:sp>
      </p:grpSp>
      <p:pic>
        <p:nvPicPr>
          <p:cNvPr id="12" name="Picture 6" descr="Dallas College offers free job skills program – The Brookhaven Courier">
            <a:extLst>
              <a:ext uri="{FF2B5EF4-FFF2-40B4-BE49-F238E27FC236}">
                <a16:creationId xmlns:a16="http://schemas.microsoft.com/office/drawing/2014/main" id="{7B1615C4-79BF-7494-5E44-7AD8923FC1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4608" y="589624"/>
            <a:ext cx="1471183" cy="1176947"/>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AB130ABD-7D25-48FF-C1DB-72C8156038B1}"/>
              </a:ext>
            </a:extLst>
          </p:cNvPr>
          <p:cNvSpPr txBox="1"/>
          <p:nvPr/>
        </p:nvSpPr>
        <p:spPr>
          <a:xfrm>
            <a:off x="7963489" y="183101"/>
            <a:ext cx="1013419" cy="369332"/>
          </a:xfrm>
          <a:prstGeom prst="rect">
            <a:avLst/>
          </a:prstGeom>
          <a:noFill/>
        </p:spPr>
        <p:txBody>
          <a:bodyPr wrap="none" rtlCol="0">
            <a:spAutoFit/>
          </a:bodyPr>
          <a:lstStyle/>
          <a:p>
            <a:r>
              <a:rPr lang="en-US" dirty="0"/>
              <a:t>Job Skills</a:t>
            </a:r>
          </a:p>
        </p:txBody>
      </p:sp>
    </p:spTree>
    <p:extLst>
      <p:ext uri="{BB962C8B-B14F-4D97-AF65-F5344CB8AC3E}">
        <p14:creationId xmlns:p14="http://schemas.microsoft.com/office/powerpoint/2010/main" val="158331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1000"/>
                                        <p:tgtEl>
                                          <p:spTgt spid="26626"/>
                                        </p:tgtEl>
                                      </p:cBhvr>
                                    </p:animEffect>
                                    <p:anim calcmode="lin" valueType="num">
                                      <p:cBhvr>
                                        <p:cTn id="8" dur="1000" fill="hold"/>
                                        <p:tgtEl>
                                          <p:spTgt spid="26626"/>
                                        </p:tgtEl>
                                        <p:attrNameLst>
                                          <p:attrName>ppt_x</p:attrName>
                                        </p:attrNameLst>
                                      </p:cBhvr>
                                      <p:tavLst>
                                        <p:tav tm="0">
                                          <p:val>
                                            <p:strVal val="#ppt_x"/>
                                          </p:val>
                                        </p:tav>
                                        <p:tav tm="100000">
                                          <p:val>
                                            <p:strVal val="#ppt_x"/>
                                          </p:val>
                                        </p:tav>
                                      </p:tavLst>
                                    </p:anim>
                                    <p:anim calcmode="lin" valueType="num">
                                      <p:cBhvr>
                                        <p:cTn id="9" dur="1000" fill="hold"/>
                                        <p:tgtEl>
                                          <p:spTgt spid="266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D9CF31-D2D1-4191-AC41-4BBA3136080C}"/>
              </a:ext>
            </a:extLst>
          </p:cNvPr>
          <p:cNvSpPr txBox="1"/>
          <p:nvPr/>
        </p:nvSpPr>
        <p:spPr>
          <a:xfrm>
            <a:off x="2176902" y="148846"/>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85" y="515317"/>
            <a:ext cx="1661827" cy="132556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14A54DA-A32E-4FD1-80E1-6A0F4384DF5A}"/>
              </a:ext>
            </a:extLst>
          </p:cNvPr>
          <p:cNvGrpSpPr/>
          <p:nvPr/>
        </p:nvGrpSpPr>
        <p:grpSpPr>
          <a:xfrm>
            <a:off x="8505065" y="2381442"/>
            <a:ext cx="1299898" cy="1780810"/>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grpSp>
        <p:nvGrpSpPr>
          <p:cNvPr id="18" name="Group 17">
            <a:extLst>
              <a:ext uri="{FF2B5EF4-FFF2-40B4-BE49-F238E27FC236}">
                <a16:creationId xmlns:a16="http://schemas.microsoft.com/office/drawing/2014/main" id="{539B42AB-8179-4320-92DF-F3CC637188AF}"/>
              </a:ext>
            </a:extLst>
          </p:cNvPr>
          <p:cNvGrpSpPr/>
          <p:nvPr/>
        </p:nvGrpSpPr>
        <p:grpSpPr>
          <a:xfrm>
            <a:off x="3862487" y="5248765"/>
            <a:ext cx="2025276" cy="1408573"/>
            <a:chOff x="3431967" y="4712244"/>
            <a:chExt cx="2575213" cy="1944529"/>
          </a:xfrm>
        </p:grpSpPr>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1967" y="4712244"/>
              <a:ext cx="2575213" cy="1448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E70BDB-6667-4A30-807D-88299B0317EA}"/>
                </a:ext>
              </a:extLst>
            </p:cNvPr>
            <p:cNvSpPr txBox="1"/>
            <p:nvPr/>
          </p:nvSpPr>
          <p:spPr>
            <a:xfrm>
              <a:off x="4191287" y="6287441"/>
              <a:ext cx="1056572" cy="369332"/>
            </a:xfrm>
            <a:prstGeom prst="rect">
              <a:avLst/>
            </a:prstGeom>
            <a:noFill/>
          </p:spPr>
          <p:txBody>
            <a:bodyPr wrap="none" rtlCol="0">
              <a:spAutoFit/>
            </a:bodyPr>
            <a:lstStyle/>
            <a:p>
              <a:pPr algn="ctr"/>
              <a:r>
                <a:rPr lang="en-US" dirty="0"/>
                <a:t>Childcare</a:t>
              </a:r>
            </a:p>
          </p:txBody>
        </p:sp>
      </p:grpSp>
      <p:grpSp>
        <p:nvGrpSpPr>
          <p:cNvPr id="16" name="Group 15">
            <a:extLst>
              <a:ext uri="{FF2B5EF4-FFF2-40B4-BE49-F238E27FC236}">
                <a16:creationId xmlns:a16="http://schemas.microsoft.com/office/drawing/2014/main" id="{6C954C89-C1F9-418E-90E8-3DC4257F1C1C}"/>
              </a:ext>
            </a:extLst>
          </p:cNvPr>
          <p:cNvGrpSpPr/>
          <p:nvPr/>
        </p:nvGrpSpPr>
        <p:grpSpPr>
          <a:xfrm>
            <a:off x="8294226" y="4747550"/>
            <a:ext cx="1858203" cy="1108364"/>
            <a:chOff x="6647478" y="4865692"/>
            <a:chExt cx="2838723" cy="1673712"/>
          </a:xfrm>
        </p:grpSpPr>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7478" y="4865692"/>
              <a:ext cx="2838723" cy="11416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D90BA8-E80B-4B60-86A0-50F8B1AC2550}"/>
                </a:ext>
              </a:extLst>
            </p:cNvPr>
            <p:cNvSpPr txBox="1"/>
            <p:nvPr/>
          </p:nvSpPr>
          <p:spPr>
            <a:xfrm>
              <a:off x="7584998" y="6170072"/>
              <a:ext cx="1114985" cy="369332"/>
            </a:xfrm>
            <a:prstGeom prst="rect">
              <a:avLst/>
            </a:prstGeom>
            <a:noFill/>
          </p:spPr>
          <p:txBody>
            <a:bodyPr wrap="none" rtlCol="0">
              <a:spAutoFit/>
            </a:bodyPr>
            <a:lstStyle/>
            <a:p>
              <a:pPr algn="ctr"/>
              <a:r>
                <a:rPr lang="en-US" dirty="0"/>
                <a:t>Education</a:t>
              </a:r>
            </a:p>
          </p:txBody>
        </p:sp>
      </p:grpSp>
      <p:grpSp>
        <p:nvGrpSpPr>
          <p:cNvPr id="8" name="Group 7">
            <a:extLst>
              <a:ext uri="{FF2B5EF4-FFF2-40B4-BE49-F238E27FC236}">
                <a16:creationId xmlns:a16="http://schemas.microsoft.com/office/drawing/2014/main" id="{050A35B6-BA17-491D-92D7-0D84498E40EB}"/>
              </a:ext>
            </a:extLst>
          </p:cNvPr>
          <p:cNvGrpSpPr/>
          <p:nvPr/>
        </p:nvGrpSpPr>
        <p:grpSpPr>
          <a:xfrm>
            <a:off x="381598" y="2350210"/>
            <a:ext cx="1430032" cy="1836402"/>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pic>
        <p:nvPicPr>
          <p:cNvPr id="22" name="Picture 21">
            <a:extLst>
              <a:ext uri="{FF2B5EF4-FFF2-40B4-BE49-F238E27FC236}">
                <a16:creationId xmlns:a16="http://schemas.microsoft.com/office/drawing/2014/main" id="{BF979F56-179E-AADE-5122-0F0DFB3A49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8894" y="2581749"/>
            <a:ext cx="4106974" cy="1557696"/>
          </a:xfrm>
          <a:prstGeom prst="rect">
            <a:avLst/>
          </a:prstGeom>
        </p:spPr>
      </p:pic>
      <p:grpSp>
        <p:nvGrpSpPr>
          <p:cNvPr id="3" name="Group 2">
            <a:extLst>
              <a:ext uri="{FF2B5EF4-FFF2-40B4-BE49-F238E27FC236}">
                <a16:creationId xmlns:a16="http://schemas.microsoft.com/office/drawing/2014/main" id="{C7CCC9DF-4A71-4656-D7F4-7753A7B3F833}"/>
              </a:ext>
            </a:extLst>
          </p:cNvPr>
          <p:cNvGrpSpPr/>
          <p:nvPr/>
        </p:nvGrpSpPr>
        <p:grpSpPr>
          <a:xfrm>
            <a:off x="119480" y="4667178"/>
            <a:ext cx="1258230" cy="1285874"/>
            <a:chOff x="2120280" y="5109668"/>
            <a:chExt cx="1815947" cy="1466854"/>
          </a:xfrm>
        </p:grpSpPr>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0280" y="5109668"/>
              <a:ext cx="1815947" cy="100738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E52EF71-B387-32F5-8E5C-B2DE9C2591C6}"/>
                </a:ext>
              </a:extLst>
            </p:cNvPr>
            <p:cNvSpPr txBox="1"/>
            <p:nvPr/>
          </p:nvSpPr>
          <p:spPr>
            <a:xfrm>
              <a:off x="2286127" y="6207190"/>
              <a:ext cx="1484252" cy="369332"/>
            </a:xfrm>
            <a:prstGeom prst="rect">
              <a:avLst/>
            </a:prstGeom>
            <a:noFill/>
          </p:spPr>
          <p:txBody>
            <a:bodyPr wrap="none" rtlCol="0">
              <a:spAutoFit/>
            </a:bodyPr>
            <a:lstStyle/>
            <a:p>
              <a:pPr algn="ctr"/>
              <a:r>
                <a:rPr lang="en-US" dirty="0"/>
                <a:t>Tax Incentives</a:t>
              </a:r>
            </a:p>
          </p:txBody>
        </p:sp>
      </p:grpSp>
      <p:pic>
        <p:nvPicPr>
          <p:cNvPr id="12" name="Picture 6" descr="Dallas College offers free job skills program – The Brookhaven Courier">
            <a:extLst>
              <a:ext uri="{FF2B5EF4-FFF2-40B4-BE49-F238E27FC236}">
                <a16:creationId xmlns:a16="http://schemas.microsoft.com/office/drawing/2014/main" id="{7B1615C4-79BF-7494-5E44-7AD8923FC1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4608" y="589624"/>
            <a:ext cx="1471183" cy="117694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or: Elbow 12">
            <a:extLst>
              <a:ext uri="{FF2B5EF4-FFF2-40B4-BE49-F238E27FC236}">
                <a16:creationId xmlns:a16="http://schemas.microsoft.com/office/drawing/2014/main" id="{189C3727-81EA-3882-81B8-1AFCD5DDA1DB}"/>
              </a:ext>
            </a:extLst>
          </p:cNvPr>
          <p:cNvCxnSpPr>
            <a:stCxn id="26628" idx="3"/>
            <a:endCxn id="26626" idx="2"/>
          </p:cNvCxnSpPr>
          <p:nvPr/>
        </p:nvCxnSpPr>
        <p:spPr>
          <a:xfrm flipV="1">
            <a:off x="1377710" y="1840880"/>
            <a:ext cx="1670989" cy="3267846"/>
          </a:xfrm>
          <a:prstGeom prst="bentConnector2">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B5780EA-65F6-F847-0172-B2F0F518605F}"/>
              </a:ext>
            </a:extLst>
          </p:cNvPr>
          <p:cNvCxnSpPr>
            <a:cxnSpLocks/>
            <a:stCxn id="26634" idx="3"/>
            <a:endCxn id="26636" idx="1"/>
          </p:cNvCxnSpPr>
          <p:nvPr/>
        </p:nvCxnSpPr>
        <p:spPr>
          <a:xfrm flipV="1">
            <a:off x="5887763" y="5125565"/>
            <a:ext cx="2406463" cy="647851"/>
          </a:xfrm>
          <a:prstGeom prst="bentConnector3">
            <a:avLst>
              <a:gd name="adj1" fmla="val 50000"/>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F1D8BAC5-15BD-DB6C-6DD2-D6411BCDB5E3}"/>
              </a:ext>
            </a:extLst>
          </p:cNvPr>
          <p:cNvCxnSpPr>
            <a:cxnSpLocks/>
            <a:stCxn id="26634" idx="1"/>
            <a:endCxn id="26638" idx="3"/>
          </p:cNvCxnSpPr>
          <p:nvPr/>
        </p:nvCxnSpPr>
        <p:spPr>
          <a:xfrm rot="10800000">
            <a:off x="1811631" y="3441712"/>
            <a:ext cx="2050857" cy="2331705"/>
          </a:xfrm>
          <a:prstGeom prst="bentConnector3">
            <a:avLst>
              <a:gd name="adj1" fmla="val 50000"/>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082624AC-EE5A-DEF0-A5C6-231E64374B45}"/>
              </a:ext>
            </a:extLst>
          </p:cNvPr>
          <p:cNvCxnSpPr>
            <a:cxnSpLocks/>
            <a:stCxn id="26628" idx="3"/>
            <a:endCxn id="26638" idx="3"/>
          </p:cNvCxnSpPr>
          <p:nvPr/>
        </p:nvCxnSpPr>
        <p:spPr>
          <a:xfrm flipV="1">
            <a:off x="1377710" y="3441711"/>
            <a:ext cx="433920" cy="1667015"/>
          </a:xfrm>
          <a:prstGeom prst="bentConnector3">
            <a:avLst>
              <a:gd name="adj1" fmla="val 152683"/>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032A753-9BD7-5DAE-B8E7-BDCD4E211209}"/>
              </a:ext>
            </a:extLst>
          </p:cNvPr>
          <p:cNvCxnSpPr>
            <a:cxnSpLocks/>
            <a:stCxn id="26636" idx="3"/>
            <a:endCxn id="26632" idx="3"/>
          </p:cNvCxnSpPr>
          <p:nvPr/>
        </p:nvCxnSpPr>
        <p:spPr>
          <a:xfrm flipH="1" flipV="1">
            <a:off x="9779054" y="3564496"/>
            <a:ext cx="373375" cy="1561069"/>
          </a:xfrm>
          <a:prstGeom prst="bentConnector3">
            <a:avLst>
              <a:gd name="adj1" fmla="val -61225"/>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52D18F71-5DA1-D218-1309-CCA48915A978}"/>
              </a:ext>
            </a:extLst>
          </p:cNvPr>
          <p:cNvCxnSpPr>
            <a:cxnSpLocks/>
            <a:stCxn id="26632" idx="3"/>
            <a:endCxn id="12" idx="3"/>
          </p:cNvCxnSpPr>
          <p:nvPr/>
        </p:nvCxnSpPr>
        <p:spPr>
          <a:xfrm flipH="1" flipV="1">
            <a:off x="9205791" y="1178098"/>
            <a:ext cx="573263" cy="2386398"/>
          </a:xfrm>
          <a:prstGeom prst="bentConnector3">
            <a:avLst>
              <a:gd name="adj1" fmla="val -39877"/>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EE397AEA-E395-77DE-E39C-10A50956792F}"/>
              </a:ext>
            </a:extLst>
          </p:cNvPr>
          <p:cNvCxnSpPr>
            <a:cxnSpLocks/>
            <a:stCxn id="26626" idx="3"/>
          </p:cNvCxnSpPr>
          <p:nvPr/>
        </p:nvCxnSpPr>
        <p:spPr>
          <a:xfrm>
            <a:off x="3879612" y="1178099"/>
            <a:ext cx="3923680" cy="101180"/>
          </a:xfrm>
          <a:prstGeom prst="bentConnector3">
            <a:avLst>
              <a:gd name="adj1" fmla="val 50000"/>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67652934-B4A0-A959-B71D-CFCC5073C966}"/>
              </a:ext>
            </a:extLst>
          </p:cNvPr>
          <p:cNvCxnSpPr>
            <a:cxnSpLocks/>
            <a:stCxn id="26636" idx="3"/>
            <a:endCxn id="26626" idx="0"/>
          </p:cNvCxnSpPr>
          <p:nvPr/>
        </p:nvCxnSpPr>
        <p:spPr>
          <a:xfrm flipH="1" flipV="1">
            <a:off x="3048699" y="515317"/>
            <a:ext cx="7103730" cy="4610248"/>
          </a:xfrm>
          <a:prstGeom prst="bentConnector4">
            <a:avLst>
              <a:gd name="adj1" fmla="val -3218"/>
              <a:gd name="adj2" fmla="val 104959"/>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B130ABD-7D25-48FF-C1DB-72C8156038B1}"/>
              </a:ext>
            </a:extLst>
          </p:cNvPr>
          <p:cNvSpPr txBox="1"/>
          <p:nvPr/>
        </p:nvSpPr>
        <p:spPr>
          <a:xfrm>
            <a:off x="7963489" y="183101"/>
            <a:ext cx="1013419" cy="369332"/>
          </a:xfrm>
          <a:prstGeom prst="rect">
            <a:avLst/>
          </a:prstGeom>
          <a:noFill/>
        </p:spPr>
        <p:txBody>
          <a:bodyPr wrap="none" rtlCol="0">
            <a:spAutoFit/>
          </a:bodyPr>
          <a:lstStyle/>
          <a:p>
            <a:r>
              <a:rPr lang="en-US" dirty="0"/>
              <a:t>Job Skills</a:t>
            </a:r>
          </a:p>
        </p:txBody>
      </p:sp>
      <p:cxnSp>
        <p:nvCxnSpPr>
          <p:cNvPr id="57" name="Connector: Elbow 56">
            <a:extLst>
              <a:ext uri="{FF2B5EF4-FFF2-40B4-BE49-F238E27FC236}">
                <a16:creationId xmlns:a16="http://schemas.microsoft.com/office/drawing/2014/main" id="{0E3C7DE5-7CA4-86E7-923C-0247758E81AB}"/>
              </a:ext>
            </a:extLst>
          </p:cNvPr>
          <p:cNvCxnSpPr>
            <a:cxnSpLocks/>
            <a:stCxn id="26634" idx="3"/>
            <a:endCxn id="12" idx="3"/>
          </p:cNvCxnSpPr>
          <p:nvPr/>
        </p:nvCxnSpPr>
        <p:spPr>
          <a:xfrm flipV="1">
            <a:off x="5887763" y="1178098"/>
            <a:ext cx="3318028" cy="4595318"/>
          </a:xfrm>
          <a:prstGeom prst="bentConnector3">
            <a:avLst>
              <a:gd name="adj1" fmla="val 155304"/>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24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1000"/>
                                        <p:tgtEl>
                                          <p:spTgt spid="48"/>
                                        </p:tgtEl>
                                      </p:cBhvr>
                                    </p:animEffect>
                                    <p:anim calcmode="lin" valueType="num">
                                      <p:cBhvr>
                                        <p:cTn id="15" dur="1000" fill="hold"/>
                                        <p:tgtEl>
                                          <p:spTgt spid="48"/>
                                        </p:tgtEl>
                                        <p:attrNameLst>
                                          <p:attrName>ppt_x</p:attrName>
                                        </p:attrNameLst>
                                      </p:cBhvr>
                                      <p:tavLst>
                                        <p:tav tm="0">
                                          <p:val>
                                            <p:strVal val="#ppt_x"/>
                                          </p:val>
                                        </p:tav>
                                        <p:tav tm="100000">
                                          <p:val>
                                            <p:strVal val="#ppt_x"/>
                                          </p:val>
                                        </p:tav>
                                      </p:tavLst>
                                    </p:anim>
                                    <p:anim calcmode="lin" valueType="num">
                                      <p:cBhvr>
                                        <p:cTn id="16" dur="1000" fill="hold"/>
                                        <p:tgtEl>
                                          <p:spTgt spid="4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1000"/>
                                        <p:tgtEl>
                                          <p:spTgt spid="37"/>
                                        </p:tgtEl>
                                      </p:cBhvr>
                                    </p:animEffect>
                                    <p:anim calcmode="lin" valueType="num">
                                      <p:cBhvr>
                                        <p:cTn id="32" dur="1000" fill="hold"/>
                                        <p:tgtEl>
                                          <p:spTgt spid="37"/>
                                        </p:tgtEl>
                                        <p:attrNameLst>
                                          <p:attrName>ppt_x</p:attrName>
                                        </p:attrNameLst>
                                      </p:cBhvr>
                                      <p:tavLst>
                                        <p:tav tm="0">
                                          <p:val>
                                            <p:strVal val="#ppt_x"/>
                                          </p:val>
                                        </p:tav>
                                        <p:tav tm="100000">
                                          <p:val>
                                            <p:strVal val="#ppt_x"/>
                                          </p:val>
                                        </p:tav>
                                      </p:tavLst>
                                    </p:anim>
                                    <p:anim calcmode="lin" valueType="num">
                                      <p:cBhvr>
                                        <p:cTn id="3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anim calcmode="lin" valueType="num">
                                      <p:cBhvr>
                                        <p:cTn id="44" dur="1000" fill="hold"/>
                                        <p:tgtEl>
                                          <p:spTgt spid="57"/>
                                        </p:tgtEl>
                                        <p:attrNameLst>
                                          <p:attrName>ppt_x</p:attrName>
                                        </p:attrNameLst>
                                      </p:cBhvr>
                                      <p:tavLst>
                                        <p:tav tm="0">
                                          <p:val>
                                            <p:strVal val="#ppt_x"/>
                                          </p:val>
                                        </p:tav>
                                        <p:tav tm="100000">
                                          <p:val>
                                            <p:strVal val="#ppt_x"/>
                                          </p:val>
                                        </p:tav>
                                      </p:tavLst>
                                    </p:anim>
                                    <p:anim calcmode="lin" valueType="num">
                                      <p:cBhvr>
                                        <p:cTn id="4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7D9AF-9228-6C8C-F611-6B61EC0E6DF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BF7096-4572-1EDD-3834-1CEA076D8EE4}"/>
              </a:ext>
            </a:extLst>
          </p:cNvPr>
          <p:cNvSpPr>
            <a:spLocks noGrp="1"/>
          </p:cNvSpPr>
          <p:nvPr>
            <p:ph idx="1"/>
          </p:nvPr>
        </p:nvSpPr>
        <p:spPr>
          <a:xfrm>
            <a:off x="318186" y="2365131"/>
            <a:ext cx="4632796" cy="2614246"/>
          </a:xfrm>
        </p:spPr>
        <p:txBody>
          <a:bodyPr>
            <a:normAutofit fontScale="77500" lnSpcReduction="20000"/>
          </a:bodyPr>
          <a:lstStyle/>
          <a:p>
            <a:r>
              <a:rPr lang="en-US" dirty="0"/>
              <a:t>The HUD HOPE VI intervention is holistically-designed.</a:t>
            </a:r>
          </a:p>
          <a:p>
            <a:endParaRPr lang="en-US" dirty="0"/>
          </a:p>
          <a:p>
            <a:r>
              <a:rPr lang="en-US" dirty="0"/>
              <a:t>Has many interdependent components operating in non-linear ways.</a:t>
            </a:r>
          </a:p>
          <a:p>
            <a:endParaRPr lang="en-US" dirty="0"/>
          </a:p>
          <a:p>
            <a:r>
              <a:rPr lang="en-US" dirty="0"/>
              <a:t>It is a complex intervention.</a:t>
            </a:r>
          </a:p>
          <a:p>
            <a:endParaRPr lang="en-US" dirty="0"/>
          </a:p>
        </p:txBody>
      </p:sp>
      <p:pic>
        <p:nvPicPr>
          <p:cNvPr id="4" name="Picture 2" descr="A curves ahead road sign with the caption 'Best evaluation approach?'">
            <a:extLst>
              <a:ext uri="{FF2B5EF4-FFF2-40B4-BE49-F238E27FC236}">
                <a16:creationId xmlns:a16="http://schemas.microsoft.com/office/drawing/2014/main" id="{8AB0607C-4AF0-A978-57A6-74DC1B30E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406743"/>
            <a:ext cx="6044514" cy="6044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96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D9CF31-D2D1-4191-AC41-4BBA3136080C}"/>
              </a:ext>
            </a:extLst>
          </p:cNvPr>
          <p:cNvSpPr txBox="1"/>
          <p:nvPr/>
        </p:nvSpPr>
        <p:spPr>
          <a:xfrm>
            <a:off x="603971" y="695420"/>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77" y="1224174"/>
            <a:ext cx="1661827" cy="13255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F64AA56-12D9-4BE9-BBC5-3A258E6567CD}"/>
              </a:ext>
            </a:extLst>
          </p:cNvPr>
          <p:cNvSpPr txBox="1"/>
          <p:nvPr/>
        </p:nvSpPr>
        <p:spPr>
          <a:xfrm>
            <a:off x="2918940" y="743266"/>
            <a:ext cx="1399294" cy="369332"/>
          </a:xfrm>
          <a:prstGeom prst="rect">
            <a:avLst/>
          </a:prstGeom>
          <a:noFill/>
        </p:spPr>
        <p:txBody>
          <a:bodyPr wrap="none" rtlCol="0">
            <a:spAutoFit/>
          </a:bodyPr>
          <a:lstStyle/>
          <a:p>
            <a:r>
              <a:rPr lang="en-US" dirty="0"/>
              <a:t>Tax Incentive</a:t>
            </a:r>
          </a:p>
        </p:txBody>
      </p:sp>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7908" y="1380860"/>
            <a:ext cx="1815947" cy="100738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Dallas College offers free job skills program – The Brookhaven Courier">
            <a:extLst>
              <a:ext uri="{FF2B5EF4-FFF2-40B4-BE49-F238E27FC236}">
                <a16:creationId xmlns:a16="http://schemas.microsoft.com/office/drawing/2014/main" id="{E8EE1C46-0A37-49A4-BE03-4256F9503A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9634" y="1266840"/>
            <a:ext cx="1678572" cy="13428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F26C721-D40B-42ED-9C6E-2C329FBC692D}"/>
              </a:ext>
            </a:extLst>
          </p:cNvPr>
          <p:cNvSpPr txBox="1"/>
          <p:nvPr/>
        </p:nvSpPr>
        <p:spPr>
          <a:xfrm>
            <a:off x="7927023" y="791356"/>
            <a:ext cx="1013419" cy="369332"/>
          </a:xfrm>
          <a:prstGeom prst="rect">
            <a:avLst/>
          </a:prstGeom>
          <a:noFill/>
        </p:spPr>
        <p:txBody>
          <a:bodyPr wrap="none" rtlCol="0">
            <a:spAutoFit/>
          </a:bodyPr>
          <a:lstStyle/>
          <a:p>
            <a:r>
              <a:rPr lang="en-US" dirty="0"/>
              <a:t>Job Skills</a:t>
            </a:r>
          </a:p>
        </p:txBody>
      </p:sp>
      <p:grpSp>
        <p:nvGrpSpPr>
          <p:cNvPr id="14" name="Group 13">
            <a:extLst>
              <a:ext uri="{FF2B5EF4-FFF2-40B4-BE49-F238E27FC236}">
                <a16:creationId xmlns:a16="http://schemas.microsoft.com/office/drawing/2014/main" id="{514A54DA-A32E-4FD1-80E1-6A0F4384DF5A}"/>
              </a:ext>
            </a:extLst>
          </p:cNvPr>
          <p:cNvGrpSpPr/>
          <p:nvPr/>
        </p:nvGrpSpPr>
        <p:grpSpPr>
          <a:xfrm>
            <a:off x="10177654" y="767139"/>
            <a:ext cx="1544012" cy="1966508"/>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grpSp>
        <p:nvGrpSpPr>
          <p:cNvPr id="18" name="Group 17">
            <a:extLst>
              <a:ext uri="{FF2B5EF4-FFF2-40B4-BE49-F238E27FC236}">
                <a16:creationId xmlns:a16="http://schemas.microsoft.com/office/drawing/2014/main" id="{539B42AB-8179-4320-92DF-F3CC637188AF}"/>
              </a:ext>
            </a:extLst>
          </p:cNvPr>
          <p:cNvGrpSpPr/>
          <p:nvPr/>
        </p:nvGrpSpPr>
        <p:grpSpPr>
          <a:xfrm>
            <a:off x="1043374" y="4714022"/>
            <a:ext cx="2575213" cy="1944529"/>
            <a:chOff x="3431967" y="4712244"/>
            <a:chExt cx="2575213" cy="1944529"/>
          </a:xfrm>
        </p:grpSpPr>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1967" y="4712244"/>
              <a:ext cx="2575213" cy="1448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E70BDB-6667-4A30-807D-88299B0317EA}"/>
                </a:ext>
              </a:extLst>
            </p:cNvPr>
            <p:cNvSpPr txBox="1"/>
            <p:nvPr/>
          </p:nvSpPr>
          <p:spPr>
            <a:xfrm>
              <a:off x="4191287" y="6287441"/>
              <a:ext cx="1056572" cy="369332"/>
            </a:xfrm>
            <a:prstGeom prst="rect">
              <a:avLst/>
            </a:prstGeom>
            <a:noFill/>
          </p:spPr>
          <p:txBody>
            <a:bodyPr wrap="none" rtlCol="0">
              <a:spAutoFit/>
            </a:bodyPr>
            <a:lstStyle/>
            <a:p>
              <a:pPr algn="ctr"/>
              <a:r>
                <a:rPr lang="en-US" dirty="0"/>
                <a:t>Childcare</a:t>
              </a:r>
            </a:p>
          </p:txBody>
        </p:sp>
      </p:grpSp>
      <p:grpSp>
        <p:nvGrpSpPr>
          <p:cNvPr id="16" name="Group 15">
            <a:extLst>
              <a:ext uri="{FF2B5EF4-FFF2-40B4-BE49-F238E27FC236}">
                <a16:creationId xmlns:a16="http://schemas.microsoft.com/office/drawing/2014/main" id="{6C954C89-C1F9-418E-90E8-3DC4257F1C1C}"/>
              </a:ext>
            </a:extLst>
          </p:cNvPr>
          <p:cNvGrpSpPr/>
          <p:nvPr/>
        </p:nvGrpSpPr>
        <p:grpSpPr>
          <a:xfrm>
            <a:off x="6737236" y="4835044"/>
            <a:ext cx="2838723" cy="1673712"/>
            <a:chOff x="6647478" y="4865692"/>
            <a:chExt cx="2838723" cy="1673712"/>
          </a:xfrm>
        </p:grpSpPr>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7478" y="4865692"/>
              <a:ext cx="2838723" cy="11416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D90BA8-E80B-4B60-86A0-50F8B1AC2550}"/>
                </a:ext>
              </a:extLst>
            </p:cNvPr>
            <p:cNvSpPr txBox="1"/>
            <p:nvPr/>
          </p:nvSpPr>
          <p:spPr>
            <a:xfrm>
              <a:off x="7585001" y="6170072"/>
              <a:ext cx="1114985" cy="369332"/>
            </a:xfrm>
            <a:prstGeom prst="rect">
              <a:avLst/>
            </a:prstGeom>
            <a:noFill/>
          </p:spPr>
          <p:txBody>
            <a:bodyPr wrap="none" rtlCol="0">
              <a:spAutoFit/>
            </a:bodyPr>
            <a:lstStyle/>
            <a:p>
              <a:pPr algn="ctr"/>
              <a:r>
                <a:rPr lang="en-US" dirty="0"/>
                <a:t>Education</a:t>
              </a:r>
            </a:p>
          </p:txBody>
        </p:sp>
      </p:grpSp>
      <p:grpSp>
        <p:nvGrpSpPr>
          <p:cNvPr id="8" name="Group 7">
            <a:extLst>
              <a:ext uri="{FF2B5EF4-FFF2-40B4-BE49-F238E27FC236}">
                <a16:creationId xmlns:a16="http://schemas.microsoft.com/office/drawing/2014/main" id="{050A35B6-BA17-491D-92D7-0D84498E40EB}"/>
              </a:ext>
            </a:extLst>
          </p:cNvPr>
          <p:cNvGrpSpPr/>
          <p:nvPr/>
        </p:nvGrpSpPr>
        <p:grpSpPr>
          <a:xfrm>
            <a:off x="5264434" y="527559"/>
            <a:ext cx="1765670" cy="2176449"/>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pic>
        <p:nvPicPr>
          <p:cNvPr id="23" name="Picture 2" descr="5+ Logic Model Templates - Word, PDF | Free &amp;amp; Premium Templates">
            <a:extLst>
              <a:ext uri="{FF2B5EF4-FFF2-40B4-BE49-F238E27FC236}">
                <a16:creationId xmlns:a16="http://schemas.microsoft.com/office/drawing/2014/main" id="{F0317572-D104-4104-91F9-DA9E679161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57908" y="2834249"/>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5+ Logic Model Templates - Word, PDF | Free &amp;amp; Premium Templates">
            <a:extLst>
              <a:ext uri="{FF2B5EF4-FFF2-40B4-BE49-F238E27FC236}">
                <a16:creationId xmlns:a16="http://schemas.microsoft.com/office/drawing/2014/main" id="{DCB763A0-D7D1-4D8D-8024-34FE52E33B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7367" y="2893825"/>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5+ Logic Model Templates - Word, PDF | Free &amp;amp; Premium Templates">
            <a:extLst>
              <a:ext uri="{FF2B5EF4-FFF2-40B4-BE49-F238E27FC236}">
                <a16:creationId xmlns:a16="http://schemas.microsoft.com/office/drawing/2014/main" id="{261AA77A-1527-4CAD-98F5-42D12A1106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4632" y="2933700"/>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5+ Logic Model Templates - Word, PDF | Free &amp;amp; Premium Templates">
            <a:extLst>
              <a:ext uri="{FF2B5EF4-FFF2-40B4-BE49-F238E27FC236}">
                <a16:creationId xmlns:a16="http://schemas.microsoft.com/office/drawing/2014/main" id="{6961E42E-04BA-4B65-AB25-40D1303C57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3564" y="2899269"/>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5+ Logic Model Templates - Word, PDF | Free &amp;amp; Premium Templates">
            <a:extLst>
              <a:ext uri="{FF2B5EF4-FFF2-40B4-BE49-F238E27FC236}">
                <a16:creationId xmlns:a16="http://schemas.microsoft.com/office/drawing/2014/main" id="{BC333D76-C5CD-4CA7-9705-79B61FB237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00066" y="2899268"/>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5+ Logic Model Templates - Word, PDF | Free &amp;amp; Premium Templates">
            <a:extLst>
              <a:ext uri="{FF2B5EF4-FFF2-40B4-BE49-F238E27FC236}">
                <a16:creationId xmlns:a16="http://schemas.microsoft.com/office/drawing/2014/main" id="{CE0D2E87-DD9A-4E02-A77D-EF95BC3A5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8177" y="4823871"/>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5+ Logic Model Templates - Word, PDF | Free &amp;amp; Premium Templates">
            <a:extLst>
              <a:ext uri="{FF2B5EF4-FFF2-40B4-BE49-F238E27FC236}">
                <a16:creationId xmlns:a16="http://schemas.microsoft.com/office/drawing/2014/main" id="{B5E73657-85AC-44BA-BD0A-B36A588C9F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37023" y="4714022"/>
            <a:ext cx="2025275" cy="151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56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1000"/>
                                        <p:tgtEl>
                                          <p:spTgt spid="26626"/>
                                        </p:tgtEl>
                                      </p:cBhvr>
                                    </p:animEffect>
                                    <p:anim calcmode="lin" valueType="num">
                                      <p:cBhvr>
                                        <p:cTn id="8" dur="1000" fill="hold"/>
                                        <p:tgtEl>
                                          <p:spTgt spid="26626"/>
                                        </p:tgtEl>
                                        <p:attrNameLst>
                                          <p:attrName>ppt_x</p:attrName>
                                        </p:attrNameLst>
                                      </p:cBhvr>
                                      <p:tavLst>
                                        <p:tav tm="0">
                                          <p:val>
                                            <p:strVal val="#ppt_x"/>
                                          </p:val>
                                        </p:tav>
                                        <p:tav tm="100000">
                                          <p:val>
                                            <p:strVal val="#ppt_x"/>
                                          </p:val>
                                        </p:tav>
                                      </p:tavLst>
                                    </p:anim>
                                    <p:anim calcmode="lin" valueType="num">
                                      <p:cBhvr>
                                        <p:cTn id="9" dur="1000" fill="hold"/>
                                        <p:tgtEl>
                                          <p:spTgt spid="266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628"/>
                                        </p:tgtEl>
                                        <p:attrNameLst>
                                          <p:attrName>style.visibility</p:attrName>
                                        </p:attrNameLst>
                                      </p:cBhvr>
                                      <p:to>
                                        <p:strVal val="visible"/>
                                      </p:to>
                                    </p:set>
                                    <p:animEffect transition="in" filter="fade">
                                      <p:cBhvr>
                                        <p:cTn id="29" dur="1000"/>
                                        <p:tgtEl>
                                          <p:spTgt spid="26628"/>
                                        </p:tgtEl>
                                      </p:cBhvr>
                                    </p:animEffect>
                                    <p:anim calcmode="lin" valueType="num">
                                      <p:cBhvr>
                                        <p:cTn id="30" dur="1000" fill="hold"/>
                                        <p:tgtEl>
                                          <p:spTgt spid="26628"/>
                                        </p:tgtEl>
                                        <p:attrNameLst>
                                          <p:attrName>ppt_x</p:attrName>
                                        </p:attrNameLst>
                                      </p:cBhvr>
                                      <p:tavLst>
                                        <p:tav tm="0">
                                          <p:val>
                                            <p:strVal val="#ppt_x"/>
                                          </p:val>
                                        </p:tav>
                                        <p:tav tm="100000">
                                          <p:val>
                                            <p:strVal val="#ppt_x"/>
                                          </p:val>
                                        </p:tav>
                                      </p:tavLst>
                                    </p:anim>
                                    <p:anim calcmode="lin" valueType="num">
                                      <p:cBhvr>
                                        <p:cTn id="31" dur="1000" fill="hold"/>
                                        <p:tgtEl>
                                          <p:spTgt spid="2662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630"/>
                                        </p:tgtEl>
                                        <p:attrNameLst>
                                          <p:attrName>style.visibility</p:attrName>
                                        </p:attrNameLst>
                                      </p:cBhvr>
                                      <p:to>
                                        <p:strVal val="visible"/>
                                      </p:to>
                                    </p:set>
                                    <p:animEffect transition="in" filter="fade">
                                      <p:cBhvr>
                                        <p:cTn id="41" dur="1000"/>
                                        <p:tgtEl>
                                          <p:spTgt spid="26630"/>
                                        </p:tgtEl>
                                      </p:cBhvr>
                                    </p:animEffect>
                                    <p:anim calcmode="lin" valueType="num">
                                      <p:cBhvr>
                                        <p:cTn id="42" dur="1000" fill="hold"/>
                                        <p:tgtEl>
                                          <p:spTgt spid="26630"/>
                                        </p:tgtEl>
                                        <p:attrNameLst>
                                          <p:attrName>ppt_x</p:attrName>
                                        </p:attrNameLst>
                                      </p:cBhvr>
                                      <p:tavLst>
                                        <p:tav tm="0">
                                          <p:val>
                                            <p:strVal val="#ppt_x"/>
                                          </p:val>
                                        </p:tav>
                                        <p:tav tm="100000">
                                          <p:val>
                                            <p:strVal val="#ppt_x"/>
                                          </p:val>
                                        </p:tav>
                                      </p:tavLst>
                                    </p:anim>
                                    <p:anim calcmode="lin" valueType="num">
                                      <p:cBhvr>
                                        <p:cTn id="43" dur="1000" fill="hold"/>
                                        <p:tgtEl>
                                          <p:spTgt spid="2663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1000"/>
                                        <p:tgtEl>
                                          <p:spTgt spid="27"/>
                                        </p:tgtEl>
                                      </p:cBhvr>
                                    </p:animEffect>
                                    <p:anim calcmode="lin" valueType="num">
                                      <p:cBhvr>
                                        <p:cTn id="67" dur="1000" fill="hold"/>
                                        <p:tgtEl>
                                          <p:spTgt spid="27"/>
                                        </p:tgtEl>
                                        <p:attrNameLst>
                                          <p:attrName>ppt_x</p:attrName>
                                        </p:attrNameLst>
                                      </p:cBhvr>
                                      <p:tavLst>
                                        <p:tav tm="0">
                                          <p:val>
                                            <p:strVal val="#ppt_x"/>
                                          </p:val>
                                        </p:tav>
                                        <p:tav tm="100000">
                                          <p:val>
                                            <p:strVal val="#ppt_x"/>
                                          </p:val>
                                        </p:tav>
                                      </p:tavLst>
                                    </p:anim>
                                    <p:anim calcmode="lin" valueType="num">
                                      <p:cBhvr>
                                        <p:cTn id="68" dur="1000" fill="hold"/>
                                        <p:tgtEl>
                                          <p:spTgt spid="27"/>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1000"/>
                                        <p:tgtEl>
                                          <p:spTgt spid="28"/>
                                        </p:tgtEl>
                                      </p:cBhvr>
                                    </p:animEffect>
                                    <p:anim calcmode="lin" valueType="num">
                                      <p:cBhvr>
                                        <p:cTn id="72" dur="1000" fill="hold"/>
                                        <p:tgtEl>
                                          <p:spTgt spid="28"/>
                                        </p:tgtEl>
                                        <p:attrNameLst>
                                          <p:attrName>ppt_x</p:attrName>
                                        </p:attrNameLst>
                                      </p:cBhvr>
                                      <p:tavLst>
                                        <p:tav tm="0">
                                          <p:val>
                                            <p:strVal val="#ppt_x"/>
                                          </p:val>
                                        </p:tav>
                                        <p:tav tm="100000">
                                          <p:val>
                                            <p:strVal val="#ppt_x"/>
                                          </p:val>
                                        </p:tav>
                                      </p:tavLst>
                                    </p:anim>
                                    <p:anim calcmode="lin" valueType="num">
                                      <p:cBhvr>
                                        <p:cTn id="73" dur="1000" fill="hold"/>
                                        <p:tgtEl>
                                          <p:spTgt spid="28"/>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1000"/>
                                        <p:tgtEl>
                                          <p:spTgt spid="30"/>
                                        </p:tgtEl>
                                      </p:cBhvr>
                                    </p:animEffect>
                                    <p:anim calcmode="lin" valueType="num">
                                      <p:cBhvr>
                                        <p:cTn id="77" dur="1000" fill="hold"/>
                                        <p:tgtEl>
                                          <p:spTgt spid="30"/>
                                        </p:tgtEl>
                                        <p:attrNameLst>
                                          <p:attrName>ppt_x</p:attrName>
                                        </p:attrNameLst>
                                      </p:cBhvr>
                                      <p:tavLst>
                                        <p:tav tm="0">
                                          <p:val>
                                            <p:strVal val="#ppt_x"/>
                                          </p:val>
                                        </p:tav>
                                        <p:tav tm="100000">
                                          <p:val>
                                            <p:strVal val="#ppt_x"/>
                                          </p:val>
                                        </p:tav>
                                      </p:tavLst>
                                    </p:anim>
                                    <p:anim calcmode="lin" valueType="num">
                                      <p:cBhvr>
                                        <p:cTn id="78" dur="1000" fill="hold"/>
                                        <p:tgtEl>
                                          <p:spTgt spid="30"/>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1000"/>
                                        <p:tgtEl>
                                          <p:spTgt spid="29"/>
                                        </p:tgtEl>
                                      </p:cBhvr>
                                    </p:animEffect>
                                    <p:anim calcmode="lin" valueType="num">
                                      <p:cBhvr>
                                        <p:cTn id="82" dur="1000" fill="hold"/>
                                        <p:tgtEl>
                                          <p:spTgt spid="29"/>
                                        </p:tgtEl>
                                        <p:attrNameLst>
                                          <p:attrName>ppt_x</p:attrName>
                                        </p:attrNameLst>
                                      </p:cBhvr>
                                      <p:tavLst>
                                        <p:tav tm="0">
                                          <p:val>
                                            <p:strVal val="#ppt_x"/>
                                          </p:val>
                                        </p:tav>
                                        <p:tav tm="100000">
                                          <p:val>
                                            <p:strVal val="#ppt_x"/>
                                          </p:val>
                                        </p:tav>
                                      </p:tavLst>
                                    </p:anim>
                                    <p:anim calcmode="lin" valueType="num">
                                      <p:cBhvr>
                                        <p:cTn id="83" dur="1000" fill="hold"/>
                                        <p:tgtEl>
                                          <p:spTgt spid="29"/>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1000"/>
                                        <p:tgtEl>
                                          <p:spTgt spid="18"/>
                                        </p:tgtEl>
                                      </p:cBhvr>
                                    </p:animEffect>
                                    <p:anim calcmode="lin" valueType="num">
                                      <p:cBhvr>
                                        <p:cTn id="87" dur="1000" fill="hold"/>
                                        <p:tgtEl>
                                          <p:spTgt spid="18"/>
                                        </p:tgtEl>
                                        <p:attrNameLst>
                                          <p:attrName>ppt_x</p:attrName>
                                        </p:attrNameLst>
                                      </p:cBhvr>
                                      <p:tavLst>
                                        <p:tav tm="0">
                                          <p:val>
                                            <p:strVal val="#ppt_x"/>
                                          </p:val>
                                        </p:tav>
                                        <p:tav tm="100000">
                                          <p:val>
                                            <p:strVal val="#ppt_x"/>
                                          </p:val>
                                        </p:tav>
                                      </p:tavLst>
                                    </p:anim>
                                    <p:anim calcmode="lin" valueType="num">
                                      <p:cBhvr>
                                        <p:cTn id="88" dur="1000" fill="hold"/>
                                        <p:tgtEl>
                                          <p:spTgt spid="18"/>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1000"/>
                                        <p:tgtEl>
                                          <p:spTgt spid="8"/>
                                        </p:tgtEl>
                                      </p:cBhvr>
                                    </p:animEffect>
                                    <p:anim calcmode="lin" valueType="num">
                                      <p:cBhvr>
                                        <p:cTn id="92" dur="1000" fill="hold"/>
                                        <p:tgtEl>
                                          <p:spTgt spid="8"/>
                                        </p:tgtEl>
                                        <p:attrNameLst>
                                          <p:attrName>ppt_x</p:attrName>
                                        </p:attrNameLst>
                                      </p:cBhvr>
                                      <p:tavLst>
                                        <p:tav tm="0">
                                          <p:val>
                                            <p:strVal val="#ppt_x"/>
                                          </p:val>
                                        </p:tav>
                                        <p:tav tm="100000">
                                          <p:val>
                                            <p:strVal val="#ppt_x"/>
                                          </p:val>
                                        </p:tav>
                                      </p:tavLst>
                                    </p:anim>
                                    <p:anim calcmode="lin" valueType="num">
                                      <p:cBhvr>
                                        <p:cTn id="9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D9CF31-D2D1-4191-AC41-4BBA3136080C}"/>
              </a:ext>
            </a:extLst>
          </p:cNvPr>
          <p:cNvSpPr txBox="1"/>
          <p:nvPr/>
        </p:nvSpPr>
        <p:spPr>
          <a:xfrm>
            <a:off x="603971" y="695420"/>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77" y="1224174"/>
            <a:ext cx="1661827" cy="13255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F64AA56-12D9-4BE9-BBC5-3A258E6567CD}"/>
              </a:ext>
            </a:extLst>
          </p:cNvPr>
          <p:cNvSpPr txBox="1"/>
          <p:nvPr/>
        </p:nvSpPr>
        <p:spPr>
          <a:xfrm>
            <a:off x="2918940" y="743266"/>
            <a:ext cx="1399294" cy="369332"/>
          </a:xfrm>
          <a:prstGeom prst="rect">
            <a:avLst/>
          </a:prstGeom>
          <a:noFill/>
        </p:spPr>
        <p:txBody>
          <a:bodyPr wrap="none" rtlCol="0">
            <a:spAutoFit/>
          </a:bodyPr>
          <a:lstStyle/>
          <a:p>
            <a:r>
              <a:rPr lang="en-US" dirty="0"/>
              <a:t>Tax Incentive</a:t>
            </a:r>
          </a:p>
        </p:txBody>
      </p:sp>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7908" y="1380860"/>
            <a:ext cx="1815947" cy="100738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Dallas College offers free job skills program – The Brookhaven Courier">
            <a:extLst>
              <a:ext uri="{FF2B5EF4-FFF2-40B4-BE49-F238E27FC236}">
                <a16:creationId xmlns:a16="http://schemas.microsoft.com/office/drawing/2014/main" id="{E8EE1C46-0A37-49A4-BE03-4256F9503A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9634" y="1266840"/>
            <a:ext cx="1678572" cy="13428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F26C721-D40B-42ED-9C6E-2C329FBC692D}"/>
              </a:ext>
            </a:extLst>
          </p:cNvPr>
          <p:cNvSpPr txBox="1"/>
          <p:nvPr/>
        </p:nvSpPr>
        <p:spPr>
          <a:xfrm>
            <a:off x="7927023" y="791356"/>
            <a:ext cx="1013419" cy="369332"/>
          </a:xfrm>
          <a:prstGeom prst="rect">
            <a:avLst/>
          </a:prstGeom>
          <a:noFill/>
        </p:spPr>
        <p:txBody>
          <a:bodyPr wrap="none" rtlCol="0">
            <a:spAutoFit/>
          </a:bodyPr>
          <a:lstStyle/>
          <a:p>
            <a:r>
              <a:rPr lang="en-US" dirty="0"/>
              <a:t>Job Skills</a:t>
            </a:r>
          </a:p>
        </p:txBody>
      </p:sp>
      <p:grpSp>
        <p:nvGrpSpPr>
          <p:cNvPr id="14" name="Group 13">
            <a:extLst>
              <a:ext uri="{FF2B5EF4-FFF2-40B4-BE49-F238E27FC236}">
                <a16:creationId xmlns:a16="http://schemas.microsoft.com/office/drawing/2014/main" id="{514A54DA-A32E-4FD1-80E1-6A0F4384DF5A}"/>
              </a:ext>
            </a:extLst>
          </p:cNvPr>
          <p:cNvGrpSpPr/>
          <p:nvPr/>
        </p:nvGrpSpPr>
        <p:grpSpPr>
          <a:xfrm>
            <a:off x="10177654" y="767139"/>
            <a:ext cx="1544012" cy="1966508"/>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grpSp>
        <p:nvGrpSpPr>
          <p:cNvPr id="18" name="Group 17">
            <a:extLst>
              <a:ext uri="{FF2B5EF4-FFF2-40B4-BE49-F238E27FC236}">
                <a16:creationId xmlns:a16="http://schemas.microsoft.com/office/drawing/2014/main" id="{539B42AB-8179-4320-92DF-F3CC637188AF}"/>
              </a:ext>
            </a:extLst>
          </p:cNvPr>
          <p:cNvGrpSpPr/>
          <p:nvPr/>
        </p:nvGrpSpPr>
        <p:grpSpPr>
          <a:xfrm>
            <a:off x="1043374" y="4714022"/>
            <a:ext cx="2575213" cy="1944529"/>
            <a:chOff x="3431967" y="4712244"/>
            <a:chExt cx="2575213" cy="1944529"/>
          </a:xfrm>
        </p:grpSpPr>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1967" y="4712244"/>
              <a:ext cx="2575213" cy="1448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E70BDB-6667-4A30-807D-88299B0317EA}"/>
                </a:ext>
              </a:extLst>
            </p:cNvPr>
            <p:cNvSpPr txBox="1"/>
            <p:nvPr/>
          </p:nvSpPr>
          <p:spPr>
            <a:xfrm>
              <a:off x="4191287" y="6287441"/>
              <a:ext cx="1056572" cy="369332"/>
            </a:xfrm>
            <a:prstGeom prst="rect">
              <a:avLst/>
            </a:prstGeom>
            <a:noFill/>
          </p:spPr>
          <p:txBody>
            <a:bodyPr wrap="none" rtlCol="0">
              <a:spAutoFit/>
            </a:bodyPr>
            <a:lstStyle/>
            <a:p>
              <a:pPr algn="ctr"/>
              <a:r>
                <a:rPr lang="en-US" dirty="0"/>
                <a:t>Childcare</a:t>
              </a:r>
            </a:p>
          </p:txBody>
        </p:sp>
      </p:grpSp>
      <p:grpSp>
        <p:nvGrpSpPr>
          <p:cNvPr id="16" name="Group 15">
            <a:extLst>
              <a:ext uri="{FF2B5EF4-FFF2-40B4-BE49-F238E27FC236}">
                <a16:creationId xmlns:a16="http://schemas.microsoft.com/office/drawing/2014/main" id="{6C954C89-C1F9-418E-90E8-3DC4257F1C1C}"/>
              </a:ext>
            </a:extLst>
          </p:cNvPr>
          <p:cNvGrpSpPr/>
          <p:nvPr/>
        </p:nvGrpSpPr>
        <p:grpSpPr>
          <a:xfrm>
            <a:off x="6737236" y="4835044"/>
            <a:ext cx="2838723" cy="1673712"/>
            <a:chOff x="6647478" y="4865692"/>
            <a:chExt cx="2838723" cy="1673712"/>
          </a:xfrm>
        </p:grpSpPr>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7478" y="4865692"/>
              <a:ext cx="2838723" cy="11416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D90BA8-E80B-4B60-86A0-50F8B1AC2550}"/>
                </a:ext>
              </a:extLst>
            </p:cNvPr>
            <p:cNvSpPr txBox="1"/>
            <p:nvPr/>
          </p:nvSpPr>
          <p:spPr>
            <a:xfrm>
              <a:off x="7585001" y="6170072"/>
              <a:ext cx="1114985" cy="369332"/>
            </a:xfrm>
            <a:prstGeom prst="rect">
              <a:avLst/>
            </a:prstGeom>
            <a:noFill/>
          </p:spPr>
          <p:txBody>
            <a:bodyPr wrap="none" rtlCol="0">
              <a:spAutoFit/>
            </a:bodyPr>
            <a:lstStyle/>
            <a:p>
              <a:pPr algn="ctr"/>
              <a:r>
                <a:rPr lang="en-US" dirty="0"/>
                <a:t>Education</a:t>
              </a:r>
            </a:p>
          </p:txBody>
        </p:sp>
      </p:grpSp>
      <p:grpSp>
        <p:nvGrpSpPr>
          <p:cNvPr id="8" name="Group 7">
            <a:extLst>
              <a:ext uri="{FF2B5EF4-FFF2-40B4-BE49-F238E27FC236}">
                <a16:creationId xmlns:a16="http://schemas.microsoft.com/office/drawing/2014/main" id="{050A35B6-BA17-491D-92D7-0D84498E40EB}"/>
              </a:ext>
            </a:extLst>
          </p:cNvPr>
          <p:cNvGrpSpPr/>
          <p:nvPr/>
        </p:nvGrpSpPr>
        <p:grpSpPr>
          <a:xfrm>
            <a:off x="5264434" y="527559"/>
            <a:ext cx="1765670" cy="2176449"/>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pic>
        <p:nvPicPr>
          <p:cNvPr id="23" name="Picture 2" descr="5+ Logic Model Templates - Word, PDF | Free &amp;amp; Premium Templates">
            <a:extLst>
              <a:ext uri="{FF2B5EF4-FFF2-40B4-BE49-F238E27FC236}">
                <a16:creationId xmlns:a16="http://schemas.microsoft.com/office/drawing/2014/main" id="{F0317572-D104-4104-91F9-DA9E679161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7215" y="2873970"/>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5+ Logic Model Templates - Word, PDF | Free &amp;amp; Premium Templates">
            <a:extLst>
              <a:ext uri="{FF2B5EF4-FFF2-40B4-BE49-F238E27FC236}">
                <a16:creationId xmlns:a16="http://schemas.microsoft.com/office/drawing/2014/main" id="{DCB763A0-D7D1-4D8D-8024-34FE52E33B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7367" y="2893825"/>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5+ Logic Model Templates - Word, PDF | Free &amp;amp; Premium Templates">
            <a:extLst>
              <a:ext uri="{FF2B5EF4-FFF2-40B4-BE49-F238E27FC236}">
                <a16:creationId xmlns:a16="http://schemas.microsoft.com/office/drawing/2014/main" id="{261AA77A-1527-4CAD-98F5-42D12A1106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4632" y="2933700"/>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5+ Logic Model Templates - Word, PDF | Free &amp;amp; Premium Templates">
            <a:extLst>
              <a:ext uri="{FF2B5EF4-FFF2-40B4-BE49-F238E27FC236}">
                <a16:creationId xmlns:a16="http://schemas.microsoft.com/office/drawing/2014/main" id="{6961E42E-04BA-4B65-AB25-40D1303C57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3564" y="2899269"/>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5+ Logic Model Templates - Word, PDF | Free &amp;amp; Premium Templates">
            <a:extLst>
              <a:ext uri="{FF2B5EF4-FFF2-40B4-BE49-F238E27FC236}">
                <a16:creationId xmlns:a16="http://schemas.microsoft.com/office/drawing/2014/main" id="{BC333D76-C5CD-4CA7-9705-79B61FB237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00066" y="2899268"/>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5+ Logic Model Templates - Word, PDF | Free &amp;amp; Premium Templates">
            <a:extLst>
              <a:ext uri="{FF2B5EF4-FFF2-40B4-BE49-F238E27FC236}">
                <a16:creationId xmlns:a16="http://schemas.microsoft.com/office/drawing/2014/main" id="{CE0D2E87-DD9A-4E02-A77D-EF95BC3A5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8177" y="4823871"/>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5+ Logic Model Templates - Word, PDF | Free &amp;amp; Premium Templates">
            <a:extLst>
              <a:ext uri="{FF2B5EF4-FFF2-40B4-BE49-F238E27FC236}">
                <a16:creationId xmlns:a16="http://schemas.microsoft.com/office/drawing/2014/main" id="{B5E73657-85AC-44BA-BD0A-B36A588C9F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37023" y="4714022"/>
            <a:ext cx="2025275" cy="15122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2B9C46-FFBC-7F72-D353-CE6F66F6865D}"/>
              </a:ext>
            </a:extLst>
          </p:cNvPr>
          <p:cNvSpPr txBox="1"/>
          <p:nvPr/>
        </p:nvSpPr>
        <p:spPr>
          <a:xfrm>
            <a:off x="5403844" y="3505136"/>
            <a:ext cx="1598836" cy="369332"/>
          </a:xfrm>
          <a:prstGeom prst="rect">
            <a:avLst/>
          </a:prstGeom>
          <a:solidFill>
            <a:srgbClr val="FFC000"/>
          </a:solidFill>
        </p:spPr>
        <p:txBody>
          <a:bodyPr wrap="none" rtlCol="0">
            <a:spAutoFit/>
          </a:bodyPr>
          <a:lstStyle/>
          <a:p>
            <a:pPr algn="ctr"/>
            <a:r>
              <a:rPr lang="en-US" dirty="0"/>
              <a:t>Park Utilization</a:t>
            </a:r>
          </a:p>
        </p:txBody>
      </p:sp>
      <p:sp>
        <p:nvSpPr>
          <p:cNvPr id="3" name="TextBox 2">
            <a:extLst>
              <a:ext uri="{FF2B5EF4-FFF2-40B4-BE49-F238E27FC236}">
                <a16:creationId xmlns:a16="http://schemas.microsoft.com/office/drawing/2014/main" id="{B7AFFD1D-8017-B60B-55C8-D148F9257C04}"/>
              </a:ext>
            </a:extLst>
          </p:cNvPr>
          <p:cNvSpPr txBox="1"/>
          <p:nvPr/>
        </p:nvSpPr>
        <p:spPr>
          <a:xfrm>
            <a:off x="563049" y="3505136"/>
            <a:ext cx="1820563" cy="369332"/>
          </a:xfrm>
          <a:prstGeom prst="rect">
            <a:avLst/>
          </a:prstGeom>
          <a:solidFill>
            <a:srgbClr val="FFC000"/>
          </a:solidFill>
        </p:spPr>
        <p:txBody>
          <a:bodyPr wrap="none" rtlCol="0">
            <a:spAutoFit/>
          </a:bodyPr>
          <a:lstStyle/>
          <a:p>
            <a:pPr algn="ctr"/>
            <a:r>
              <a:rPr lang="en-US" dirty="0"/>
              <a:t>Home Ownership</a:t>
            </a:r>
          </a:p>
        </p:txBody>
      </p:sp>
      <p:sp>
        <p:nvSpPr>
          <p:cNvPr id="5" name="TextBox 4">
            <a:extLst>
              <a:ext uri="{FF2B5EF4-FFF2-40B4-BE49-F238E27FC236}">
                <a16:creationId xmlns:a16="http://schemas.microsoft.com/office/drawing/2014/main" id="{A635728E-370C-F9A0-7E66-EA53DED357B7}"/>
              </a:ext>
            </a:extLst>
          </p:cNvPr>
          <p:cNvSpPr txBox="1"/>
          <p:nvPr/>
        </p:nvSpPr>
        <p:spPr>
          <a:xfrm>
            <a:off x="7719634" y="3367298"/>
            <a:ext cx="1611078" cy="646331"/>
          </a:xfrm>
          <a:prstGeom prst="rect">
            <a:avLst/>
          </a:prstGeom>
          <a:solidFill>
            <a:srgbClr val="FFC000"/>
          </a:solidFill>
        </p:spPr>
        <p:txBody>
          <a:bodyPr wrap="square" rtlCol="0">
            <a:spAutoFit/>
          </a:bodyPr>
          <a:lstStyle/>
          <a:p>
            <a:pPr algn="ctr"/>
            <a:r>
              <a:rPr lang="en-US" dirty="0"/>
              <a:t>Retrained and employed</a:t>
            </a:r>
          </a:p>
        </p:txBody>
      </p:sp>
      <p:sp>
        <p:nvSpPr>
          <p:cNvPr id="6" name="TextBox 5">
            <a:extLst>
              <a:ext uri="{FF2B5EF4-FFF2-40B4-BE49-F238E27FC236}">
                <a16:creationId xmlns:a16="http://schemas.microsoft.com/office/drawing/2014/main" id="{EC201342-2681-EB7C-9EF2-FECF9AC06302}"/>
              </a:ext>
            </a:extLst>
          </p:cNvPr>
          <p:cNvSpPr txBox="1"/>
          <p:nvPr/>
        </p:nvSpPr>
        <p:spPr>
          <a:xfrm>
            <a:off x="10273879" y="3188262"/>
            <a:ext cx="1611078" cy="923330"/>
          </a:xfrm>
          <a:prstGeom prst="rect">
            <a:avLst/>
          </a:prstGeom>
          <a:solidFill>
            <a:srgbClr val="FFC000"/>
          </a:solidFill>
        </p:spPr>
        <p:txBody>
          <a:bodyPr wrap="square" rtlCol="0">
            <a:spAutoFit/>
          </a:bodyPr>
          <a:lstStyle/>
          <a:p>
            <a:pPr algn="ctr"/>
            <a:r>
              <a:rPr lang="en-US" dirty="0"/>
              <a:t>New locally owned businesses</a:t>
            </a:r>
          </a:p>
        </p:txBody>
      </p:sp>
      <p:sp>
        <p:nvSpPr>
          <p:cNvPr id="9" name="TextBox 8">
            <a:extLst>
              <a:ext uri="{FF2B5EF4-FFF2-40B4-BE49-F238E27FC236}">
                <a16:creationId xmlns:a16="http://schemas.microsoft.com/office/drawing/2014/main" id="{34EDDAA0-5193-F2C1-FA6A-AC985F19B407}"/>
              </a:ext>
            </a:extLst>
          </p:cNvPr>
          <p:cNvSpPr txBox="1"/>
          <p:nvPr/>
        </p:nvSpPr>
        <p:spPr>
          <a:xfrm>
            <a:off x="4341431" y="5277214"/>
            <a:ext cx="1611078" cy="646331"/>
          </a:xfrm>
          <a:prstGeom prst="rect">
            <a:avLst/>
          </a:prstGeom>
          <a:solidFill>
            <a:srgbClr val="FFC000"/>
          </a:solidFill>
        </p:spPr>
        <p:txBody>
          <a:bodyPr wrap="square" rtlCol="0">
            <a:spAutoFit/>
          </a:bodyPr>
          <a:lstStyle/>
          <a:p>
            <a:pPr algn="ctr"/>
            <a:r>
              <a:rPr lang="en-US" dirty="0"/>
              <a:t>Spouses at Work</a:t>
            </a:r>
          </a:p>
        </p:txBody>
      </p:sp>
      <p:sp>
        <p:nvSpPr>
          <p:cNvPr id="11" name="TextBox 10">
            <a:extLst>
              <a:ext uri="{FF2B5EF4-FFF2-40B4-BE49-F238E27FC236}">
                <a16:creationId xmlns:a16="http://schemas.microsoft.com/office/drawing/2014/main" id="{71B430ED-4266-A8F9-7C5A-C77EBFB72693}"/>
              </a:ext>
            </a:extLst>
          </p:cNvPr>
          <p:cNvSpPr txBox="1"/>
          <p:nvPr/>
        </p:nvSpPr>
        <p:spPr>
          <a:xfrm>
            <a:off x="10243504" y="5205590"/>
            <a:ext cx="1611078" cy="646331"/>
          </a:xfrm>
          <a:prstGeom prst="rect">
            <a:avLst/>
          </a:prstGeom>
          <a:solidFill>
            <a:srgbClr val="FFC000"/>
          </a:solidFill>
        </p:spPr>
        <p:txBody>
          <a:bodyPr wrap="square" rtlCol="0">
            <a:spAutoFit/>
          </a:bodyPr>
          <a:lstStyle/>
          <a:p>
            <a:pPr algn="ctr"/>
            <a:r>
              <a:rPr lang="en-US" dirty="0"/>
              <a:t>High School Diploma</a:t>
            </a:r>
          </a:p>
        </p:txBody>
      </p:sp>
      <p:sp>
        <p:nvSpPr>
          <p:cNvPr id="12" name="TextBox 11">
            <a:extLst>
              <a:ext uri="{FF2B5EF4-FFF2-40B4-BE49-F238E27FC236}">
                <a16:creationId xmlns:a16="http://schemas.microsoft.com/office/drawing/2014/main" id="{D96DDD24-8322-7E87-6DAC-15A17E63DE2B}"/>
              </a:ext>
            </a:extLst>
          </p:cNvPr>
          <p:cNvSpPr txBox="1"/>
          <p:nvPr/>
        </p:nvSpPr>
        <p:spPr>
          <a:xfrm>
            <a:off x="2691989" y="3505136"/>
            <a:ext cx="2087974" cy="369332"/>
          </a:xfrm>
          <a:prstGeom prst="rect">
            <a:avLst/>
          </a:prstGeom>
          <a:solidFill>
            <a:srgbClr val="FFC000"/>
          </a:solidFill>
        </p:spPr>
        <p:txBody>
          <a:bodyPr wrap="square" rtlCol="0">
            <a:spAutoFit/>
          </a:bodyPr>
          <a:lstStyle/>
          <a:p>
            <a:pPr algn="ctr"/>
            <a:r>
              <a:rPr lang="en-US" dirty="0"/>
              <a:t>No Gentrification</a:t>
            </a:r>
          </a:p>
        </p:txBody>
      </p:sp>
    </p:spTree>
    <p:extLst>
      <p:ext uri="{BB962C8B-B14F-4D97-AF65-F5344CB8AC3E}">
        <p14:creationId xmlns:p14="http://schemas.microsoft.com/office/powerpoint/2010/main" val="92238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9"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977F-2286-22C0-B29C-BCDEE75CDC7F}"/>
              </a:ext>
            </a:extLst>
          </p:cNvPr>
          <p:cNvSpPr>
            <a:spLocks noGrp="1"/>
          </p:cNvSpPr>
          <p:nvPr>
            <p:ph type="title"/>
          </p:nvPr>
        </p:nvSpPr>
        <p:spPr/>
        <p:txBody>
          <a:bodyPr>
            <a:normAutofit/>
          </a:bodyPr>
          <a:lstStyle/>
          <a:p>
            <a:pPr algn="ctr"/>
            <a:r>
              <a:rPr lang="en-US" sz="4000" dirty="0"/>
              <a:t>Breakout Room Discussion Questions – 10 minutes</a:t>
            </a:r>
          </a:p>
        </p:txBody>
      </p:sp>
      <p:sp>
        <p:nvSpPr>
          <p:cNvPr id="3" name="Content Placeholder 2">
            <a:extLst>
              <a:ext uri="{FF2B5EF4-FFF2-40B4-BE49-F238E27FC236}">
                <a16:creationId xmlns:a16="http://schemas.microsoft.com/office/drawing/2014/main" id="{AA4D7714-063E-C1F3-DB1C-44FB34689D17}"/>
              </a:ext>
            </a:extLst>
          </p:cNvPr>
          <p:cNvSpPr>
            <a:spLocks noGrp="1"/>
          </p:cNvSpPr>
          <p:nvPr>
            <p:ph idx="1"/>
          </p:nvPr>
        </p:nvSpPr>
        <p:spPr>
          <a:xfrm>
            <a:off x="266395" y="1751868"/>
            <a:ext cx="7880044" cy="4762744"/>
          </a:xfrm>
        </p:spPr>
        <p:txBody>
          <a:bodyPr>
            <a:normAutofit/>
          </a:bodyPr>
          <a:lstStyle/>
          <a:p>
            <a:r>
              <a:rPr lang="en-US" dirty="0"/>
              <a:t>Have you tried to couple/stack multiple logic models in evaluating a complex intervention?</a:t>
            </a:r>
          </a:p>
          <a:p>
            <a:endParaRPr lang="en-US" dirty="0"/>
          </a:p>
          <a:p>
            <a:r>
              <a:rPr lang="en-US" dirty="0"/>
              <a:t>If yes, did coupling/stacking models serve you well in evaluating complex interventions or did you encounter any limitations with this approach?</a:t>
            </a:r>
          </a:p>
          <a:p>
            <a:endParaRPr lang="en-US" dirty="0"/>
          </a:p>
          <a:p>
            <a:r>
              <a:rPr lang="en-US" dirty="0" err="1"/>
              <a:t>Lewe</a:t>
            </a:r>
            <a:r>
              <a:rPr lang="en-US" dirty="0"/>
              <a:t> - Cole</a:t>
            </a:r>
          </a:p>
          <a:p>
            <a:endParaRPr lang="en-US" dirty="0"/>
          </a:p>
          <a:p>
            <a:endParaRPr lang="en-US" dirty="0"/>
          </a:p>
          <a:p>
            <a:endParaRPr lang="en-US" dirty="0"/>
          </a:p>
        </p:txBody>
      </p:sp>
      <p:pic>
        <p:nvPicPr>
          <p:cNvPr id="1028" name="Picture 4" descr="How to Do Breakout Rooms in Zoom and Manage Them">
            <a:extLst>
              <a:ext uri="{FF2B5EF4-FFF2-40B4-BE49-F238E27FC236}">
                <a16:creationId xmlns:a16="http://schemas.microsoft.com/office/drawing/2014/main" id="{5D645E04-0288-FF4B-7EFE-89BCFA44F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1630" y="2464288"/>
            <a:ext cx="37211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78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8C4E28-3E8C-B26D-1A5E-31CD7BF42EA2}"/>
              </a:ext>
            </a:extLst>
          </p:cNvPr>
          <p:cNvSpPr txBox="1"/>
          <p:nvPr/>
        </p:nvSpPr>
        <p:spPr>
          <a:xfrm>
            <a:off x="955040" y="797510"/>
            <a:ext cx="10281920" cy="5262979"/>
          </a:xfrm>
          <a:prstGeom prst="rect">
            <a:avLst/>
          </a:prstGeom>
          <a:noFill/>
        </p:spPr>
        <p:txBody>
          <a:bodyPr wrap="square">
            <a:spAutoFit/>
          </a:bodyPr>
          <a:lstStyle/>
          <a:p>
            <a:r>
              <a:rPr lang="en-AU" sz="2400" b="1" dirty="0">
                <a:effectLst/>
                <a:highlight>
                  <a:srgbClr val="FFFF00"/>
                </a:highlight>
                <a:latin typeface="Gill Sans MT" panose="020B0502020104020203" pitchFamily="34" charset="0"/>
                <a:ea typeface="Calibri" panose="020F0502020204030204" pitchFamily="34" charset="0"/>
              </a:rPr>
              <a:t>Please see the note from the facilitators</a:t>
            </a:r>
            <a:r>
              <a:rPr lang="en-AU" sz="2400" b="1" dirty="0">
                <a:effectLst/>
                <a:latin typeface="Gill Sans MT" panose="020B0502020104020203" pitchFamily="34" charset="0"/>
                <a:ea typeface="Calibri" panose="020F0502020204030204" pitchFamily="34" charset="0"/>
              </a:rPr>
              <a:t> </a:t>
            </a:r>
            <a:endParaRPr lang="en-AU" sz="2400" dirty="0">
              <a:effectLst/>
              <a:latin typeface="Calibri" panose="020F0502020204030204" pitchFamily="34" charset="0"/>
              <a:ea typeface="Calibri" panose="020F0502020204030204" pitchFamily="34" charset="0"/>
            </a:endParaRPr>
          </a:p>
          <a:p>
            <a:r>
              <a:rPr lang="en-AU" sz="2400" b="1" dirty="0">
                <a:effectLst/>
                <a:latin typeface="Gill Sans MT" panose="020B0502020104020203" pitchFamily="34" charset="0"/>
                <a:ea typeface="Calibri" panose="020F0502020204030204" pitchFamily="34" charset="0"/>
              </a:rPr>
              <a:t> </a:t>
            </a:r>
            <a:endParaRPr lang="en-AU" sz="2400" dirty="0">
              <a:effectLst/>
              <a:latin typeface="Calibri" panose="020F0502020204030204" pitchFamily="34" charset="0"/>
              <a:ea typeface="Calibri" panose="020F0502020204030204" pitchFamily="34" charset="0"/>
            </a:endParaRPr>
          </a:p>
          <a:p>
            <a:r>
              <a:rPr lang="en-AU" sz="2400" b="1" dirty="0">
                <a:effectLst/>
                <a:highlight>
                  <a:srgbClr val="FFFF00"/>
                </a:highlight>
                <a:latin typeface="Gill Sans MT" panose="020B0502020104020203" pitchFamily="34" charset="0"/>
                <a:ea typeface="Calibri" panose="020F0502020204030204" pitchFamily="34" charset="0"/>
              </a:rPr>
              <a:t>Encouraged pre-reading</a:t>
            </a:r>
            <a:r>
              <a:rPr lang="en-AU" sz="2400" dirty="0">
                <a:effectLst/>
                <a:latin typeface="Gill Sans MT" panose="020B0502020104020203" pitchFamily="34" charset="0"/>
                <a:ea typeface="Calibri" panose="020F0502020204030204" pitchFamily="34" charset="0"/>
              </a:rPr>
              <a:t> – We know that participants are all busy. But if they have not read the content it will not detract from their workshop experience.</a:t>
            </a:r>
            <a:endParaRPr lang="en-AU" sz="2400" dirty="0">
              <a:effectLst/>
              <a:latin typeface="Calibri" panose="020F0502020204030204" pitchFamily="34" charset="0"/>
              <a:ea typeface="Calibri" panose="020F0502020204030204" pitchFamily="34" charset="0"/>
            </a:endParaRPr>
          </a:p>
          <a:p>
            <a:r>
              <a:rPr lang="en-AU" sz="2400" dirty="0">
                <a:effectLst/>
                <a:latin typeface="Gill Sans MT" panose="020B0502020104020203" pitchFamily="34" charset="0"/>
                <a:ea typeface="Calibri" panose="020F0502020204030204" pitchFamily="34" charset="0"/>
              </a:rPr>
              <a:t> </a:t>
            </a:r>
            <a:endParaRPr lang="en-AU" sz="2400" dirty="0">
              <a:effectLst/>
              <a:latin typeface="Calibri" panose="020F0502020204030204" pitchFamily="34" charset="0"/>
              <a:ea typeface="Calibri" panose="020F0502020204030204" pitchFamily="34" charset="0"/>
            </a:endParaRPr>
          </a:p>
          <a:p>
            <a:r>
              <a:rPr lang="en-AU" sz="2400" dirty="0">
                <a:effectLst/>
                <a:latin typeface="Gill Sans MT" panose="020B0502020104020203" pitchFamily="34" charset="0"/>
                <a:ea typeface="Calibri" panose="020F0502020204030204" pitchFamily="34" charset="0"/>
              </a:rPr>
              <a:t>The readings are more of a value add and supporting getting participants into the right frame of mind such that each individual can have their best possible personal takeaways from the workshop process.</a:t>
            </a:r>
            <a:endParaRPr lang="en-AU" sz="2400" dirty="0">
              <a:effectLst/>
              <a:latin typeface="Calibri" panose="020F0502020204030204" pitchFamily="34" charset="0"/>
              <a:ea typeface="Calibri" panose="020F0502020204030204" pitchFamily="34" charset="0"/>
            </a:endParaRPr>
          </a:p>
          <a:p>
            <a:r>
              <a:rPr lang="en-AU" sz="2400" dirty="0">
                <a:effectLst/>
                <a:latin typeface="Gill Sans MT" panose="020B0502020104020203" pitchFamily="34" charset="0"/>
                <a:ea typeface="Calibri" panose="020F0502020204030204" pitchFamily="34" charset="0"/>
              </a:rPr>
              <a:t> </a:t>
            </a:r>
            <a:endParaRPr lang="en-AU" sz="24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AU" sz="2400" dirty="0">
                <a:effectLst/>
                <a:latin typeface="Gill Sans MT" panose="020B0502020104020203" pitchFamily="34" charset="0"/>
                <a:ea typeface="Times New Roman" panose="02020603050405020304" pitchFamily="18" charset="0"/>
              </a:rPr>
              <a:t>EJA Paper 2023 by Michael Cole on Evaluative Thinking</a:t>
            </a:r>
            <a:endParaRPr lang="en-AU" sz="24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AU" sz="2400" dirty="0">
                <a:effectLst/>
                <a:latin typeface="Gill Sans MT" panose="020B0502020104020203" pitchFamily="34" charset="0"/>
                <a:ea typeface="Times New Roman" panose="02020603050405020304" pitchFamily="18" charset="0"/>
              </a:rPr>
              <a:t>EJA Paper 2019 by Ralph, Lewe, et al on Connection between logic models and systems thinking.</a:t>
            </a:r>
            <a:endParaRPr lang="en-AU" sz="24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AU" sz="2400" dirty="0">
                <a:effectLst/>
                <a:latin typeface="Gill Sans MT" panose="020B0502020104020203" pitchFamily="34" charset="0"/>
                <a:ea typeface="Times New Roman" panose="02020603050405020304" pitchFamily="18" charset="0"/>
              </a:rPr>
              <a:t>A case study on application of SET by Inspector General of Emergency Management Victoria</a:t>
            </a:r>
            <a:endParaRPr lang="en-AU"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68403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D9CF31-D2D1-4191-AC41-4BBA3136080C}"/>
              </a:ext>
            </a:extLst>
          </p:cNvPr>
          <p:cNvSpPr txBox="1"/>
          <p:nvPr/>
        </p:nvSpPr>
        <p:spPr>
          <a:xfrm>
            <a:off x="2176902" y="148846"/>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85" y="515317"/>
            <a:ext cx="1661827" cy="13255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F64AA56-12D9-4BE9-BBC5-3A258E6567CD}"/>
              </a:ext>
            </a:extLst>
          </p:cNvPr>
          <p:cNvSpPr txBox="1"/>
          <p:nvPr/>
        </p:nvSpPr>
        <p:spPr>
          <a:xfrm>
            <a:off x="2303635" y="6207190"/>
            <a:ext cx="1399294" cy="369332"/>
          </a:xfrm>
          <a:prstGeom prst="rect">
            <a:avLst/>
          </a:prstGeom>
          <a:noFill/>
        </p:spPr>
        <p:txBody>
          <a:bodyPr wrap="none" rtlCol="0">
            <a:spAutoFit/>
          </a:bodyPr>
          <a:lstStyle/>
          <a:p>
            <a:r>
              <a:rPr lang="en-US" dirty="0"/>
              <a:t>Tax Incentive</a:t>
            </a:r>
          </a:p>
        </p:txBody>
      </p:sp>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0280" y="5109668"/>
            <a:ext cx="1815947" cy="100738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Dallas College offers free job skills program – The Brookhaven Courier">
            <a:extLst>
              <a:ext uri="{FF2B5EF4-FFF2-40B4-BE49-F238E27FC236}">
                <a16:creationId xmlns:a16="http://schemas.microsoft.com/office/drawing/2014/main" id="{E8EE1C46-0A37-49A4-BE03-4256F9503A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5247" y="519584"/>
            <a:ext cx="1678572" cy="13428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F26C721-D40B-42ED-9C6E-2C329FBC692D}"/>
              </a:ext>
            </a:extLst>
          </p:cNvPr>
          <p:cNvSpPr txBox="1"/>
          <p:nvPr/>
        </p:nvSpPr>
        <p:spPr>
          <a:xfrm>
            <a:off x="8012636" y="44100"/>
            <a:ext cx="1013419" cy="369332"/>
          </a:xfrm>
          <a:prstGeom prst="rect">
            <a:avLst/>
          </a:prstGeom>
          <a:noFill/>
        </p:spPr>
        <p:txBody>
          <a:bodyPr wrap="none" rtlCol="0">
            <a:spAutoFit/>
          </a:bodyPr>
          <a:lstStyle/>
          <a:p>
            <a:r>
              <a:rPr lang="en-US" dirty="0"/>
              <a:t>Job Skills</a:t>
            </a:r>
          </a:p>
        </p:txBody>
      </p:sp>
      <p:grpSp>
        <p:nvGrpSpPr>
          <p:cNvPr id="14" name="Group 13">
            <a:extLst>
              <a:ext uri="{FF2B5EF4-FFF2-40B4-BE49-F238E27FC236}">
                <a16:creationId xmlns:a16="http://schemas.microsoft.com/office/drawing/2014/main" id="{514A54DA-A32E-4FD1-80E1-6A0F4384DF5A}"/>
              </a:ext>
            </a:extLst>
          </p:cNvPr>
          <p:cNvGrpSpPr/>
          <p:nvPr/>
        </p:nvGrpSpPr>
        <p:grpSpPr>
          <a:xfrm>
            <a:off x="10154816" y="1954434"/>
            <a:ext cx="1544012" cy="1966508"/>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24319" y="5337884"/>
            <a:ext cx="1976391" cy="1111720"/>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4999" y="5230361"/>
            <a:ext cx="2838723" cy="114166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50A35B6-BA17-491D-92D7-0D84498E40EB}"/>
              </a:ext>
            </a:extLst>
          </p:cNvPr>
          <p:cNvGrpSpPr/>
          <p:nvPr/>
        </p:nvGrpSpPr>
        <p:grpSpPr>
          <a:xfrm>
            <a:off x="326978" y="1963301"/>
            <a:ext cx="1765670" cy="2176449"/>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cxnSp>
        <p:nvCxnSpPr>
          <p:cNvPr id="30" name="Straight Arrow Connector 29">
            <a:extLst>
              <a:ext uri="{FF2B5EF4-FFF2-40B4-BE49-F238E27FC236}">
                <a16:creationId xmlns:a16="http://schemas.microsoft.com/office/drawing/2014/main" id="{F28FCC5A-B95C-4CDE-9BE0-77B56F6F2293}"/>
              </a:ext>
            </a:extLst>
          </p:cNvPr>
          <p:cNvCxnSpPr>
            <a:cxnSpLocks/>
            <a:stCxn id="26638" idx="3"/>
          </p:cNvCxnSpPr>
          <p:nvPr/>
        </p:nvCxnSpPr>
        <p:spPr>
          <a:xfrm>
            <a:off x="2092648" y="3256915"/>
            <a:ext cx="2617878" cy="1789"/>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96B6119-810B-4E97-B6AF-FE77D1BF3377}"/>
              </a:ext>
            </a:extLst>
          </p:cNvPr>
          <p:cNvCxnSpPr>
            <a:cxnSpLocks/>
            <a:endCxn id="26632" idx="1"/>
          </p:cNvCxnSpPr>
          <p:nvPr/>
        </p:nvCxnSpPr>
        <p:spPr>
          <a:xfrm>
            <a:off x="7454288" y="3258704"/>
            <a:ext cx="2893589" cy="2150"/>
          </a:xfrm>
          <a:prstGeom prst="straightConnector1">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C17E416-D132-4C6B-B317-FF02CB388F8E}"/>
              </a:ext>
            </a:extLst>
          </p:cNvPr>
          <p:cNvCxnSpPr>
            <a:cxnSpLocks/>
            <a:endCxn id="26636" idx="0"/>
          </p:cNvCxnSpPr>
          <p:nvPr/>
        </p:nvCxnSpPr>
        <p:spPr>
          <a:xfrm>
            <a:off x="7467832" y="3931613"/>
            <a:ext cx="2576529" cy="1298748"/>
          </a:xfrm>
          <a:prstGeom prst="straightConnector1">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1866291-3F26-4446-AE7D-170D623BFFCE}"/>
              </a:ext>
            </a:extLst>
          </p:cNvPr>
          <p:cNvCxnSpPr>
            <a:cxnSpLocks/>
            <a:endCxn id="26634" idx="0"/>
          </p:cNvCxnSpPr>
          <p:nvPr/>
        </p:nvCxnSpPr>
        <p:spPr>
          <a:xfrm>
            <a:off x="6098590" y="4275714"/>
            <a:ext cx="13925" cy="1062170"/>
          </a:xfrm>
          <a:prstGeom prst="straightConnector1">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38EA016-5CEF-49DE-BB68-2F62DE0D3D2C}"/>
              </a:ext>
            </a:extLst>
          </p:cNvPr>
          <p:cNvCxnSpPr>
            <a:cxnSpLocks/>
            <a:endCxn id="26628" idx="0"/>
          </p:cNvCxnSpPr>
          <p:nvPr/>
        </p:nvCxnSpPr>
        <p:spPr>
          <a:xfrm flipH="1">
            <a:off x="3028254" y="4012442"/>
            <a:ext cx="1806271" cy="1097226"/>
          </a:xfrm>
          <a:prstGeom prst="straightConnector1">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94A9B35-222E-4A0A-B255-A38BEE3AF641}"/>
              </a:ext>
            </a:extLst>
          </p:cNvPr>
          <p:cNvCxnSpPr>
            <a:cxnSpLocks/>
            <a:stCxn id="26630" idx="1"/>
          </p:cNvCxnSpPr>
          <p:nvPr/>
        </p:nvCxnSpPr>
        <p:spPr>
          <a:xfrm flipH="1">
            <a:off x="6678304" y="1191013"/>
            <a:ext cx="1126943" cy="1060868"/>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DF523C9-951F-4333-8F13-95300841DD91}"/>
              </a:ext>
            </a:extLst>
          </p:cNvPr>
          <p:cNvCxnSpPr>
            <a:cxnSpLocks/>
            <a:stCxn id="26626" idx="3"/>
          </p:cNvCxnSpPr>
          <p:nvPr/>
        </p:nvCxnSpPr>
        <p:spPr>
          <a:xfrm>
            <a:off x="3879612" y="1178099"/>
            <a:ext cx="1370227" cy="1154534"/>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Picture 2" descr="The Definition of a Problem - a Critical Step | Indra Process and  Performance Consulting">
            <a:extLst>
              <a:ext uri="{FF2B5EF4-FFF2-40B4-BE49-F238E27FC236}">
                <a16:creationId xmlns:a16="http://schemas.microsoft.com/office/drawing/2014/main" id="{306111B7-DFDD-EA54-4758-B0F01F2D61A9}"/>
              </a:ext>
            </a:extLst>
          </p:cNvPr>
          <p:cNvPicPr>
            <a:picLocks noGrp="1" noChangeAspect="1" noChangeArrowheads="1"/>
          </p:cNvPicPr>
          <p:nvPr>
            <p:ph idx="1"/>
          </p:nvPr>
        </p:nvPicPr>
        <p:blipFill>
          <a:blip r:embed="rId10">
            <a:extLst>
              <a:ext uri="{28A0092B-C50C-407E-A947-70E740481C1C}">
                <a14:useLocalDpi xmlns:a14="http://schemas.microsoft.com/office/drawing/2010/main" val="0"/>
              </a:ext>
            </a:extLst>
          </a:blip>
          <a:srcRect/>
          <a:stretch>
            <a:fillRect/>
          </a:stretch>
        </p:blipFill>
        <p:spPr bwMode="auto">
          <a:xfrm>
            <a:off x="4813902" y="2385290"/>
            <a:ext cx="2509205" cy="18990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0A686C-28FB-B522-FC8D-672EB26AB352}"/>
              </a:ext>
            </a:extLst>
          </p:cNvPr>
          <p:cNvSpPr txBox="1"/>
          <p:nvPr/>
        </p:nvSpPr>
        <p:spPr>
          <a:xfrm rot="2460572">
            <a:off x="3908375" y="1279966"/>
            <a:ext cx="1820563" cy="369332"/>
          </a:xfrm>
          <a:prstGeom prst="rect">
            <a:avLst/>
          </a:prstGeom>
          <a:solidFill>
            <a:srgbClr val="FFC000"/>
          </a:solidFill>
        </p:spPr>
        <p:txBody>
          <a:bodyPr wrap="none" rtlCol="0">
            <a:spAutoFit/>
          </a:bodyPr>
          <a:lstStyle/>
          <a:p>
            <a:pPr algn="ctr"/>
            <a:r>
              <a:rPr lang="en-US" dirty="0"/>
              <a:t>Home Ownership</a:t>
            </a:r>
          </a:p>
        </p:txBody>
      </p:sp>
      <p:sp>
        <p:nvSpPr>
          <p:cNvPr id="5" name="TextBox 4">
            <a:extLst>
              <a:ext uri="{FF2B5EF4-FFF2-40B4-BE49-F238E27FC236}">
                <a16:creationId xmlns:a16="http://schemas.microsoft.com/office/drawing/2014/main" id="{42C3E710-5D05-23F6-C6C1-28AD3897FF6D}"/>
              </a:ext>
            </a:extLst>
          </p:cNvPr>
          <p:cNvSpPr txBox="1"/>
          <p:nvPr/>
        </p:nvSpPr>
        <p:spPr>
          <a:xfrm rot="19740598">
            <a:off x="2658942" y="4042604"/>
            <a:ext cx="2087974" cy="369332"/>
          </a:xfrm>
          <a:prstGeom prst="rect">
            <a:avLst/>
          </a:prstGeom>
          <a:solidFill>
            <a:srgbClr val="FFC000"/>
          </a:solidFill>
        </p:spPr>
        <p:txBody>
          <a:bodyPr wrap="square" rtlCol="0">
            <a:spAutoFit/>
          </a:bodyPr>
          <a:lstStyle/>
          <a:p>
            <a:pPr algn="ctr"/>
            <a:r>
              <a:rPr lang="en-US" dirty="0"/>
              <a:t>No Gentrification</a:t>
            </a:r>
          </a:p>
        </p:txBody>
      </p:sp>
      <p:sp>
        <p:nvSpPr>
          <p:cNvPr id="6" name="TextBox 5">
            <a:extLst>
              <a:ext uri="{FF2B5EF4-FFF2-40B4-BE49-F238E27FC236}">
                <a16:creationId xmlns:a16="http://schemas.microsoft.com/office/drawing/2014/main" id="{F5E99086-7091-230D-D5B8-DC8C23667075}"/>
              </a:ext>
            </a:extLst>
          </p:cNvPr>
          <p:cNvSpPr txBox="1"/>
          <p:nvPr/>
        </p:nvSpPr>
        <p:spPr>
          <a:xfrm>
            <a:off x="2666676" y="2737962"/>
            <a:ext cx="1598836" cy="369332"/>
          </a:xfrm>
          <a:prstGeom prst="rect">
            <a:avLst/>
          </a:prstGeom>
          <a:solidFill>
            <a:srgbClr val="FFC000"/>
          </a:solidFill>
        </p:spPr>
        <p:txBody>
          <a:bodyPr wrap="none" rtlCol="0">
            <a:spAutoFit/>
          </a:bodyPr>
          <a:lstStyle/>
          <a:p>
            <a:pPr algn="ctr"/>
            <a:r>
              <a:rPr lang="en-US" dirty="0"/>
              <a:t>Park Utilization</a:t>
            </a:r>
          </a:p>
        </p:txBody>
      </p:sp>
      <p:sp>
        <p:nvSpPr>
          <p:cNvPr id="9" name="TextBox 8">
            <a:extLst>
              <a:ext uri="{FF2B5EF4-FFF2-40B4-BE49-F238E27FC236}">
                <a16:creationId xmlns:a16="http://schemas.microsoft.com/office/drawing/2014/main" id="{AB05F6F9-DD46-1727-9795-8703CEEAB475}"/>
              </a:ext>
            </a:extLst>
          </p:cNvPr>
          <p:cNvSpPr txBox="1"/>
          <p:nvPr/>
        </p:nvSpPr>
        <p:spPr>
          <a:xfrm rot="18961499">
            <a:off x="6183711" y="1041293"/>
            <a:ext cx="1611078" cy="646331"/>
          </a:xfrm>
          <a:prstGeom prst="rect">
            <a:avLst/>
          </a:prstGeom>
          <a:solidFill>
            <a:srgbClr val="FFC000"/>
          </a:solidFill>
        </p:spPr>
        <p:txBody>
          <a:bodyPr wrap="square" rtlCol="0">
            <a:spAutoFit/>
          </a:bodyPr>
          <a:lstStyle/>
          <a:p>
            <a:pPr algn="ctr"/>
            <a:r>
              <a:rPr lang="en-US" dirty="0"/>
              <a:t>Retrained and employed</a:t>
            </a:r>
          </a:p>
        </p:txBody>
      </p:sp>
      <p:sp>
        <p:nvSpPr>
          <p:cNvPr id="11" name="TextBox 10">
            <a:extLst>
              <a:ext uri="{FF2B5EF4-FFF2-40B4-BE49-F238E27FC236}">
                <a16:creationId xmlns:a16="http://schemas.microsoft.com/office/drawing/2014/main" id="{26688F93-D55D-A46C-0496-BD088D1F0EBD}"/>
              </a:ext>
            </a:extLst>
          </p:cNvPr>
          <p:cNvSpPr txBox="1"/>
          <p:nvPr/>
        </p:nvSpPr>
        <p:spPr>
          <a:xfrm>
            <a:off x="7971093" y="2471362"/>
            <a:ext cx="2073268" cy="646331"/>
          </a:xfrm>
          <a:prstGeom prst="rect">
            <a:avLst/>
          </a:prstGeom>
          <a:solidFill>
            <a:srgbClr val="FFC000"/>
          </a:solidFill>
        </p:spPr>
        <p:txBody>
          <a:bodyPr wrap="square" rtlCol="0">
            <a:spAutoFit/>
          </a:bodyPr>
          <a:lstStyle/>
          <a:p>
            <a:pPr algn="ctr"/>
            <a:r>
              <a:rPr lang="en-US" dirty="0"/>
              <a:t>New locally owned businesses</a:t>
            </a:r>
          </a:p>
        </p:txBody>
      </p:sp>
      <p:sp>
        <p:nvSpPr>
          <p:cNvPr id="12" name="TextBox 11">
            <a:extLst>
              <a:ext uri="{FF2B5EF4-FFF2-40B4-BE49-F238E27FC236}">
                <a16:creationId xmlns:a16="http://schemas.microsoft.com/office/drawing/2014/main" id="{77BDC749-B4AE-6E91-888E-DC6BC950CA1C}"/>
              </a:ext>
            </a:extLst>
          </p:cNvPr>
          <p:cNvSpPr txBox="1"/>
          <p:nvPr/>
        </p:nvSpPr>
        <p:spPr>
          <a:xfrm rot="16200000">
            <a:off x="5144793" y="4464629"/>
            <a:ext cx="1040149" cy="646331"/>
          </a:xfrm>
          <a:prstGeom prst="rect">
            <a:avLst/>
          </a:prstGeom>
          <a:solidFill>
            <a:srgbClr val="FFC000"/>
          </a:solidFill>
        </p:spPr>
        <p:txBody>
          <a:bodyPr wrap="square" rtlCol="0">
            <a:spAutoFit/>
          </a:bodyPr>
          <a:lstStyle/>
          <a:p>
            <a:pPr algn="ctr"/>
            <a:r>
              <a:rPr lang="en-US" dirty="0"/>
              <a:t>Spouses at Work</a:t>
            </a:r>
          </a:p>
        </p:txBody>
      </p:sp>
      <p:sp>
        <p:nvSpPr>
          <p:cNvPr id="22" name="TextBox 21">
            <a:extLst>
              <a:ext uri="{FF2B5EF4-FFF2-40B4-BE49-F238E27FC236}">
                <a16:creationId xmlns:a16="http://schemas.microsoft.com/office/drawing/2014/main" id="{EB1C42EC-5B35-100D-400C-6522D02F2E99}"/>
              </a:ext>
            </a:extLst>
          </p:cNvPr>
          <p:cNvSpPr txBox="1"/>
          <p:nvPr/>
        </p:nvSpPr>
        <p:spPr>
          <a:xfrm>
            <a:off x="5540218" y="6449604"/>
            <a:ext cx="1056572" cy="369332"/>
          </a:xfrm>
          <a:prstGeom prst="rect">
            <a:avLst/>
          </a:prstGeom>
          <a:noFill/>
        </p:spPr>
        <p:txBody>
          <a:bodyPr wrap="none" rtlCol="0">
            <a:spAutoFit/>
          </a:bodyPr>
          <a:lstStyle/>
          <a:p>
            <a:pPr algn="ctr"/>
            <a:r>
              <a:rPr lang="en-US" dirty="0"/>
              <a:t>Childcare</a:t>
            </a:r>
          </a:p>
        </p:txBody>
      </p:sp>
      <p:sp>
        <p:nvSpPr>
          <p:cNvPr id="26" name="TextBox 25">
            <a:extLst>
              <a:ext uri="{FF2B5EF4-FFF2-40B4-BE49-F238E27FC236}">
                <a16:creationId xmlns:a16="http://schemas.microsoft.com/office/drawing/2014/main" id="{56B89625-6242-31C1-49BD-A6F426652DA0}"/>
              </a:ext>
            </a:extLst>
          </p:cNvPr>
          <p:cNvSpPr txBox="1"/>
          <p:nvPr/>
        </p:nvSpPr>
        <p:spPr>
          <a:xfrm rot="1706170">
            <a:off x="8391974" y="4023821"/>
            <a:ext cx="1611078" cy="646331"/>
          </a:xfrm>
          <a:prstGeom prst="rect">
            <a:avLst/>
          </a:prstGeom>
          <a:solidFill>
            <a:srgbClr val="FFC000"/>
          </a:solidFill>
        </p:spPr>
        <p:txBody>
          <a:bodyPr wrap="square" rtlCol="0">
            <a:spAutoFit/>
          </a:bodyPr>
          <a:lstStyle/>
          <a:p>
            <a:pPr algn="ctr"/>
            <a:r>
              <a:rPr lang="en-US" dirty="0"/>
              <a:t>High School Diploma</a:t>
            </a:r>
          </a:p>
        </p:txBody>
      </p:sp>
      <p:pic>
        <p:nvPicPr>
          <p:cNvPr id="4" name="Picture 2" descr="Maine Relocation | Quality of Life Statistics">
            <a:extLst>
              <a:ext uri="{FF2B5EF4-FFF2-40B4-BE49-F238E27FC236}">
                <a16:creationId xmlns:a16="http://schemas.microsoft.com/office/drawing/2014/main" id="{8EE15B88-CB36-63E4-316D-D52A16667F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44980" y="2318510"/>
            <a:ext cx="2188102" cy="197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6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1000"/>
                                        <p:tgtEl>
                                          <p:spTgt spid="45"/>
                                        </p:tgtEl>
                                      </p:cBhvr>
                                    </p:animEffect>
                                    <p:anim calcmode="lin" valueType="num">
                                      <p:cBhvr>
                                        <p:cTn id="25" dur="1000" fill="hold"/>
                                        <p:tgtEl>
                                          <p:spTgt spid="45"/>
                                        </p:tgtEl>
                                        <p:attrNameLst>
                                          <p:attrName>ppt_x</p:attrName>
                                        </p:attrNameLst>
                                      </p:cBhvr>
                                      <p:tavLst>
                                        <p:tav tm="0">
                                          <p:val>
                                            <p:strVal val="#ppt_x"/>
                                          </p:val>
                                        </p:tav>
                                        <p:tav tm="100000">
                                          <p:val>
                                            <p:strVal val="#ppt_x"/>
                                          </p:val>
                                        </p:tav>
                                      </p:tavLst>
                                    </p:anim>
                                    <p:anim calcmode="lin" valueType="num">
                                      <p:cBhvr>
                                        <p:cTn id="26" dur="1000" fill="hold"/>
                                        <p:tgtEl>
                                          <p:spTgt spid="4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1000"/>
                                        <p:tgtEl>
                                          <p:spTgt spid="37"/>
                                        </p:tgtEl>
                                      </p:cBhvr>
                                    </p:animEffect>
                                    <p:anim calcmode="lin" valueType="num">
                                      <p:cBhvr>
                                        <p:cTn id="45" dur="1000" fill="hold"/>
                                        <p:tgtEl>
                                          <p:spTgt spid="37"/>
                                        </p:tgtEl>
                                        <p:attrNameLst>
                                          <p:attrName>ppt_x</p:attrName>
                                        </p:attrNameLst>
                                      </p:cBhvr>
                                      <p:tavLst>
                                        <p:tav tm="0">
                                          <p:val>
                                            <p:strVal val="#ppt_x"/>
                                          </p:val>
                                        </p:tav>
                                        <p:tav tm="100000">
                                          <p:val>
                                            <p:strVal val="#ppt_x"/>
                                          </p:val>
                                        </p:tav>
                                      </p:tavLst>
                                    </p:anim>
                                    <p:anim calcmode="lin" valueType="num">
                                      <p:cBhvr>
                                        <p:cTn id="46" dur="1000" fill="hold"/>
                                        <p:tgtEl>
                                          <p:spTgt spid="3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1000" fill="hold"/>
                                        <p:tgtEl>
                                          <p:spTgt spid="5"/>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1000"/>
                                        <p:tgtEl>
                                          <p:spTgt spid="30"/>
                                        </p:tgtEl>
                                      </p:cBhvr>
                                    </p:animEffect>
                                    <p:anim calcmode="lin" valueType="num">
                                      <p:cBhvr>
                                        <p:cTn id="70" dur="1000" fill="hold"/>
                                        <p:tgtEl>
                                          <p:spTgt spid="30"/>
                                        </p:tgtEl>
                                        <p:attrNameLst>
                                          <p:attrName>ppt_x</p:attrName>
                                        </p:attrNameLst>
                                      </p:cBhvr>
                                      <p:tavLst>
                                        <p:tav tm="0">
                                          <p:val>
                                            <p:strVal val="#ppt_x"/>
                                          </p:val>
                                        </p:tav>
                                        <p:tav tm="100000">
                                          <p:val>
                                            <p:strVal val="#ppt_x"/>
                                          </p:val>
                                        </p:tav>
                                      </p:tavLst>
                                    </p:anim>
                                    <p:anim calcmode="lin" valueType="num">
                                      <p:cBhvr>
                                        <p:cTn id="71" dur="1000" fill="hold"/>
                                        <p:tgtEl>
                                          <p:spTgt spid="3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1000"/>
                                        <p:tgtEl>
                                          <p:spTgt spid="6"/>
                                        </p:tgtEl>
                                      </p:cBhvr>
                                    </p:animEffect>
                                    <p:anim calcmode="lin" valueType="num">
                                      <p:cBhvr>
                                        <p:cTn id="75" dur="1000" fill="hold"/>
                                        <p:tgtEl>
                                          <p:spTgt spid="6"/>
                                        </p:tgtEl>
                                        <p:attrNameLst>
                                          <p:attrName>ppt_x</p:attrName>
                                        </p:attrNameLst>
                                      </p:cBhvr>
                                      <p:tavLst>
                                        <p:tav tm="0">
                                          <p:val>
                                            <p:strVal val="#ppt_x"/>
                                          </p:val>
                                        </p:tav>
                                        <p:tav tm="100000">
                                          <p:val>
                                            <p:strVal val="#ppt_x"/>
                                          </p:val>
                                        </p:tav>
                                      </p:tavLst>
                                    </p:anim>
                                    <p:anim calcmode="lin" valueType="num">
                                      <p:cBhvr>
                                        <p:cTn id="7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1000"/>
                                        <p:tgtEl>
                                          <p:spTgt spid="38"/>
                                        </p:tgtEl>
                                      </p:cBhvr>
                                    </p:animEffect>
                                    <p:anim calcmode="lin" valueType="num">
                                      <p:cBhvr>
                                        <p:cTn id="82" dur="1000" fill="hold"/>
                                        <p:tgtEl>
                                          <p:spTgt spid="38"/>
                                        </p:tgtEl>
                                        <p:attrNameLst>
                                          <p:attrName>ppt_x</p:attrName>
                                        </p:attrNameLst>
                                      </p:cBhvr>
                                      <p:tavLst>
                                        <p:tav tm="0">
                                          <p:val>
                                            <p:strVal val="#ppt_x"/>
                                          </p:val>
                                        </p:tav>
                                        <p:tav tm="100000">
                                          <p:val>
                                            <p:strVal val="#ppt_x"/>
                                          </p:val>
                                        </p:tav>
                                      </p:tavLst>
                                    </p:anim>
                                    <p:anim calcmode="lin" valueType="num">
                                      <p:cBhvr>
                                        <p:cTn id="8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1000"/>
                                        <p:tgtEl>
                                          <p:spTgt spid="4"/>
                                        </p:tgtEl>
                                      </p:cBhvr>
                                    </p:animEffect>
                                    <p:anim calcmode="lin" valueType="num">
                                      <p:cBhvr>
                                        <p:cTn id="89" dur="1000" fill="hold"/>
                                        <p:tgtEl>
                                          <p:spTgt spid="4"/>
                                        </p:tgtEl>
                                        <p:attrNameLst>
                                          <p:attrName>ppt_x</p:attrName>
                                        </p:attrNameLst>
                                      </p:cBhvr>
                                      <p:tavLst>
                                        <p:tav tm="0">
                                          <p:val>
                                            <p:strVal val="#ppt_x"/>
                                          </p:val>
                                        </p:tav>
                                        <p:tav tm="100000">
                                          <p:val>
                                            <p:strVal val="#ppt_x"/>
                                          </p:val>
                                        </p:tav>
                                      </p:tavLst>
                                    </p:anim>
                                    <p:anim calcmode="lin" valueType="num">
                                      <p:cBhvr>
                                        <p:cTn id="9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1" grpId="0" animBg="1"/>
      <p:bldP spid="12"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667D9-C7B6-4B76-9B85-FFF1C5E4B815}"/>
              </a:ext>
            </a:extLst>
          </p:cNvPr>
          <p:cNvSpPr>
            <a:spLocks noGrp="1"/>
          </p:cNvSpPr>
          <p:nvPr>
            <p:ph type="title"/>
          </p:nvPr>
        </p:nvSpPr>
        <p:spPr>
          <a:xfrm>
            <a:off x="2778027" y="-164875"/>
            <a:ext cx="6635945" cy="1325563"/>
          </a:xfrm>
        </p:spPr>
        <p:txBody>
          <a:bodyPr/>
          <a:lstStyle/>
          <a:p>
            <a:pPr algn="ctr"/>
            <a:r>
              <a:rPr lang="en-US" dirty="0"/>
              <a:t> </a:t>
            </a:r>
          </a:p>
        </p:txBody>
      </p:sp>
      <p:sp>
        <p:nvSpPr>
          <p:cNvPr id="7" name="TextBox 6">
            <a:extLst>
              <a:ext uri="{FF2B5EF4-FFF2-40B4-BE49-F238E27FC236}">
                <a16:creationId xmlns:a16="http://schemas.microsoft.com/office/drawing/2014/main" id="{EDD9CF31-D2D1-4191-AC41-4BBA3136080C}"/>
              </a:ext>
            </a:extLst>
          </p:cNvPr>
          <p:cNvSpPr txBox="1"/>
          <p:nvPr/>
        </p:nvSpPr>
        <p:spPr>
          <a:xfrm>
            <a:off x="2638721" y="907158"/>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604" y="1273629"/>
            <a:ext cx="1661827" cy="13255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F64AA56-12D9-4BE9-BBC5-3A258E6567CD}"/>
              </a:ext>
            </a:extLst>
          </p:cNvPr>
          <p:cNvSpPr txBox="1"/>
          <p:nvPr/>
        </p:nvSpPr>
        <p:spPr>
          <a:xfrm>
            <a:off x="5288660" y="954477"/>
            <a:ext cx="1399294" cy="369332"/>
          </a:xfrm>
          <a:prstGeom prst="rect">
            <a:avLst/>
          </a:prstGeom>
          <a:noFill/>
        </p:spPr>
        <p:txBody>
          <a:bodyPr wrap="none" rtlCol="0">
            <a:spAutoFit/>
          </a:bodyPr>
          <a:lstStyle/>
          <a:p>
            <a:r>
              <a:rPr lang="en-US" dirty="0"/>
              <a:t>Tax Incentive</a:t>
            </a:r>
          </a:p>
        </p:txBody>
      </p:sp>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334" y="1440437"/>
            <a:ext cx="1815947" cy="100738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Dallas College offers free job skills program – The Brookhaven Courier">
            <a:extLst>
              <a:ext uri="{FF2B5EF4-FFF2-40B4-BE49-F238E27FC236}">
                <a16:creationId xmlns:a16="http://schemas.microsoft.com/office/drawing/2014/main" id="{E8EE1C46-0A37-49A4-BE03-4256F9503A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9634" y="1266840"/>
            <a:ext cx="1678572" cy="13428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F26C721-D40B-42ED-9C6E-2C329FBC692D}"/>
              </a:ext>
            </a:extLst>
          </p:cNvPr>
          <p:cNvSpPr txBox="1"/>
          <p:nvPr/>
        </p:nvSpPr>
        <p:spPr>
          <a:xfrm>
            <a:off x="7927023" y="791356"/>
            <a:ext cx="1013419" cy="369332"/>
          </a:xfrm>
          <a:prstGeom prst="rect">
            <a:avLst/>
          </a:prstGeom>
          <a:noFill/>
        </p:spPr>
        <p:txBody>
          <a:bodyPr wrap="none" rtlCol="0">
            <a:spAutoFit/>
          </a:bodyPr>
          <a:lstStyle/>
          <a:p>
            <a:r>
              <a:rPr lang="en-US" dirty="0"/>
              <a:t>Job Skills</a:t>
            </a:r>
          </a:p>
        </p:txBody>
      </p:sp>
      <p:grpSp>
        <p:nvGrpSpPr>
          <p:cNvPr id="14" name="Group 13">
            <a:extLst>
              <a:ext uri="{FF2B5EF4-FFF2-40B4-BE49-F238E27FC236}">
                <a16:creationId xmlns:a16="http://schemas.microsoft.com/office/drawing/2014/main" id="{514A54DA-A32E-4FD1-80E1-6A0F4384DF5A}"/>
              </a:ext>
            </a:extLst>
          </p:cNvPr>
          <p:cNvGrpSpPr/>
          <p:nvPr/>
        </p:nvGrpSpPr>
        <p:grpSpPr>
          <a:xfrm>
            <a:off x="10177654" y="767139"/>
            <a:ext cx="1544012" cy="1966508"/>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grpSp>
        <p:nvGrpSpPr>
          <p:cNvPr id="18" name="Group 17">
            <a:extLst>
              <a:ext uri="{FF2B5EF4-FFF2-40B4-BE49-F238E27FC236}">
                <a16:creationId xmlns:a16="http://schemas.microsoft.com/office/drawing/2014/main" id="{539B42AB-8179-4320-92DF-F3CC637188AF}"/>
              </a:ext>
            </a:extLst>
          </p:cNvPr>
          <p:cNvGrpSpPr/>
          <p:nvPr/>
        </p:nvGrpSpPr>
        <p:grpSpPr>
          <a:xfrm>
            <a:off x="1043374" y="4855540"/>
            <a:ext cx="2575213" cy="1944529"/>
            <a:chOff x="3431967" y="4712244"/>
            <a:chExt cx="2575213" cy="1944529"/>
          </a:xfrm>
        </p:grpSpPr>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1967" y="4712244"/>
              <a:ext cx="2575213" cy="1448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E70BDB-6667-4A30-807D-88299B0317EA}"/>
                </a:ext>
              </a:extLst>
            </p:cNvPr>
            <p:cNvSpPr txBox="1"/>
            <p:nvPr/>
          </p:nvSpPr>
          <p:spPr>
            <a:xfrm>
              <a:off x="4191287" y="6287441"/>
              <a:ext cx="1056572" cy="369332"/>
            </a:xfrm>
            <a:prstGeom prst="rect">
              <a:avLst/>
            </a:prstGeom>
            <a:noFill/>
          </p:spPr>
          <p:txBody>
            <a:bodyPr wrap="none" rtlCol="0">
              <a:spAutoFit/>
            </a:bodyPr>
            <a:lstStyle/>
            <a:p>
              <a:pPr algn="ctr"/>
              <a:r>
                <a:rPr lang="en-US" dirty="0"/>
                <a:t>Childcare</a:t>
              </a:r>
            </a:p>
          </p:txBody>
        </p:sp>
      </p:grpSp>
      <p:grpSp>
        <p:nvGrpSpPr>
          <p:cNvPr id="16" name="Group 15">
            <a:extLst>
              <a:ext uri="{FF2B5EF4-FFF2-40B4-BE49-F238E27FC236}">
                <a16:creationId xmlns:a16="http://schemas.microsoft.com/office/drawing/2014/main" id="{6C954C89-C1F9-418E-90E8-3DC4257F1C1C}"/>
              </a:ext>
            </a:extLst>
          </p:cNvPr>
          <p:cNvGrpSpPr/>
          <p:nvPr/>
        </p:nvGrpSpPr>
        <p:grpSpPr>
          <a:xfrm>
            <a:off x="8996065" y="4775238"/>
            <a:ext cx="2838723" cy="1714501"/>
            <a:chOff x="8906307" y="4643998"/>
            <a:chExt cx="2838723" cy="1714501"/>
          </a:xfrm>
        </p:grpSpPr>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06307" y="4643998"/>
              <a:ext cx="2838723" cy="11416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D90BA8-E80B-4B60-86A0-50F8B1AC2550}"/>
                </a:ext>
              </a:extLst>
            </p:cNvPr>
            <p:cNvSpPr txBox="1"/>
            <p:nvPr/>
          </p:nvSpPr>
          <p:spPr>
            <a:xfrm>
              <a:off x="9382941" y="5989167"/>
              <a:ext cx="1885453" cy="369332"/>
            </a:xfrm>
            <a:prstGeom prst="rect">
              <a:avLst/>
            </a:prstGeom>
            <a:noFill/>
          </p:spPr>
          <p:txBody>
            <a:bodyPr wrap="none" rtlCol="0">
              <a:spAutoFit/>
            </a:bodyPr>
            <a:lstStyle/>
            <a:p>
              <a:pPr algn="ctr"/>
              <a:r>
                <a:rPr lang="en-US" dirty="0"/>
                <a:t>Finish High School</a:t>
              </a:r>
            </a:p>
          </p:txBody>
        </p:sp>
      </p:grpSp>
      <p:grpSp>
        <p:nvGrpSpPr>
          <p:cNvPr id="8" name="Group 7">
            <a:extLst>
              <a:ext uri="{FF2B5EF4-FFF2-40B4-BE49-F238E27FC236}">
                <a16:creationId xmlns:a16="http://schemas.microsoft.com/office/drawing/2014/main" id="{050A35B6-BA17-491D-92D7-0D84498E40EB}"/>
              </a:ext>
            </a:extLst>
          </p:cNvPr>
          <p:cNvGrpSpPr/>
          <p:nvPr/>
        </p:nvGrpSpPr>
        <p:grpSpPr>
          <a:xfrm>
            <a:off x="222391" y="495033"/>
            <a:ext cx="1765670" cy="2176449"/>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pic>
        <p:nvPicPr>
          <p:cNvPr id="23" name="Picture 2" descr="5+ Logic Model Templates - Word, PDF | Free &amp;amp; Premium Templates">
            <a:extLst>
              <a:ext uri="{FF2B5EF4-FFF2-40B4-BE49-F238E27FC236}">
                <a16:creationId xmlns:a16="http://schemas.microsoft.com/office/drawing/2014/main" id="{F0317572-D104-4104-91F9-DA9E679161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0334" y="2893826"/>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5+ Logic Model Templates - Word, PDF | Free &amp;amp; Premium Templates">
            <a:extLst>
              <a:ext uri="{FF2B5EF4-FFF2-40B4-BE49-F238E27FC236}">
                <a16:creationId xmlns:a16="http://schemas.microsoft.com/office/drawing/2014/main" id="{DCB763A0-D7D1-4D8D-8024-34FE52E33B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9521" y="2890327"/>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5+ Logic Model Templates - Word, PDF | Free &amp;amp; Premium Templates">
            <a:extLst>
              <a:ext uri="{FF2B5EF4-FFF2-40B4-BE49-F238E27FC236}">
                <a16:creationId xmlns:a16="http://schemas.microsoft.com/office/drawing/2014/main" id="{261AA77A-1527-4CAD-98F5-42D12A1106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391" y="2890288"/>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5+ Logic Model Templates - Word, PDF | Free &amp;amp; Premium Templates">
            <a:extLst>
              <a:ext uri="{FF2B5EF4-FFF2-40B4-BE49-F238E27FC236}">
                <a16:creationId xmlns:a16="http://schemas.microsoft.com/office/drawing/2014/main" id="{6961E42E-04BA-4B65-AB25-40D1303C57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3564" y="2893826"/>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5+ Logic Model Templates - Word, PDF | Free &amp;amp; Premium Templates">
            <a:extLst>
              <a:ext uri="{FF2B5EF4-FFF2-40B4-BE49-F238E27FC236}">
                <a16:creationId xmlns:a16="http://schemas.microsoft.com/office/drawing/2014/main" id="{BC333D76-C5CD-4CA7-9705-79B61FB237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00066" y="2893825"/>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5+ Logic Model Templates - Word, PDF | Free &amp;amp; Premium Templates">
            <a:extLst>
              <a:ext uri="{FF2B5EF4-FFF2-40B4-BE49-F238E27FC236}">
                <a16:creationId xmlns:a16="http://schemas.microsoft.com/office/drawing/2014/main" id="{CE0D2E87-DD9A-4E02-A77D-EF95BC3A5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8177" y="4845643"/>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5+ Logic Model Templates - Word, PDF | Free &amp;amp; Premium Templates">
            <a:extLst>
              <a:ext uri="{FF2B5EF4-FFF2-40B4-BE49-F238E27FC236}">
                <a16:creationId xmlns:a16="http://schemas.microsoft.com/office/drawing/2014/main" id="{B5E73657-85AC-44BA-BD0A-B36A588C9F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3315" y="4847253"/>
            <a:ext cx="2025275" cy="151220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669E81AC-1D8B-45EF-9B4F-AC2DD6C040FB}"/>
              </a:ext>
            </a:extLst>
          </p:cNvPr>
          <p:cNvCxnSpPr>
            <a:stCxn id="26" idx="3"/>
            <a:endCxn id="25" idx="1"/>
          </p:cNvCxnSpPr>
          <p:nvPr/>
        </p:nvCxnSpPr>
        <p:spPr>
          <a:xfrm>
            <a:off x="2247666" y="3646391"/>
            <a:ext cx="381855" cy="3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CD591AA-510A-41AB-9531-0E7E0A75ECB8}"/>
              </a:ext>
            </a:extLst>
          </p:cNvPr>
          <p:cNvCxnSpPr>
            <a:cxnSpLocks/>
            <a:stCxn id="25" idx="3"/>
            <a:endCxn id="23" idx="1"/>
          </p:cNvCxnSpPr>
          <p:nvPr/>
        </p:nvCxnSpPr>
        <p:spPr>
          <a:xfrm>
            <a:off x="4654796" y="3646430"/>
            <a:ext cx="425538" cy="349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F87F8DC-E107-4FF1-B79D-4A5647D8D141}"/>
              </a:ext>
            </a:extLst>
          </p:cNvPr>
          <p:cNvCxnSpPr>
            <a:cxnSpLocks/>
            <a:stCxn id="23" idx="3"/>
            <a:endCxn id="27" idx="1"/>
          </p:cNvCxnSpPr>
          <p:nvPr/>
        </p:nvCxnSpPr>
        <p:spPr>
          <a:xfrm>
            <a:off x="7105609" y="3649929"/>
            <a:ext cx="417955"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4757CF5-BB87-4ABA-8830-22B39DA00C4C}"/>
              </a:ext>
            </a:extLst>
          </p:cNvPr>
          <p:cNvCxnSpPr>
            <a:cxnSpLocks/>
            <a:stCxn id="27" idx="3"/>
            <a:endCxn id="28" idx="1"/>
          </p:cNvCxnSpPr>
          <p:nvPr/>
        </p:nvCxnSpPr>
        <p:spPr>
          <a:xfrm flipV="1">
            <a:off x="9548839" y="3649928"/>
            <a:ext cx="451227" cy="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A0B4FF1-510C-4130-B9E0-4F22354B74A7}"/>
              </a:ext>
            </a:extLst>
          </p:cNvPr>
          <p:cNvCxnSpPr>
            <a:stCxn id="29" idx="0"/>
            <a:endCxn id="26" idx="2"/>
          </p:cNvCxnSpPr>
          <p:nvPr/>
        </p:nvCxnSpPr>
        <p:spPr>
          <a:xfrm flipH="1" flipV="1">
            <a:off x="1235029" y="4402493"/>
            <a:ext cx="3895786" cy="44315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1426E34-584E-44DD-A839-20588CC602E9}"/>
              </a:ext>
            </a:extLst>
          </p:cNvPr>
          <p:cNvCxnSpPr>
            <a:cxnSpLocks/>
            <a:stCxn id="29" idx="0"/>
            <a:endCxn id="25" idx="2"/>
          </p:cNvCxnSpPr>
          <p:nvPr/>
        </p:nvCxnSpPr>
        <p:spPr>
          <a:xfrm flipH="1" flipV="1">
            <a:off x="3642159" y="4402532"/>
            <a:ext cx="1488656" cy="44311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01E2602-EDB2-4580-94E7-25AEE81D64A9}"/>
              </a:ext>
            </a:extLst>
          </p:cNvPr>
          <p:cNvCxnSpPr>
            <a:cxnSpLocks/>
            <a:stCxn id="29" idx="0"/>
            <a:endCxn id="23" idx="2"/>
          </p:cNvCxnSpPr>
          <p:nvPr/>
        </p:nvCxnSpPr>
        <p:spPr>
          <a:xfrm flipV="1">
            <a:off x="5130815" y="4406031"/>
            <a:ext cx="962157" cy="43961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1DEFE3D-49E5-498D-BB55-E35EFFC7C497}"/>
              </a:ext>
            </a:extLst>
          </p:cNvPr>
          <p:cNvCxnSpPr>
            <a:cxnSpLocks/>
            <a:stCxn id="29" idx="0"/>
            <a:endCxn id="27" idx="2"/>
          </p:cNvCxnSpPr>
          <p:nvPr/>
        </p:nvCxnSpPr>
        <p:spPr>
          <a:xfrm flipV="1">
            <a:off x="5130815" y="4406031"/>
            <a:ext cx="3405387" cy="43961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155C7C2-62DC-4C1F-A31B-E97451F0B463}"/>
              </a:ext>
            </a:extLst>
          </p:cNvPr>
          <p:cNvCxnSpPr>
            <a:cxnSpLocks/>
            <a:stCxn id="29" idx="0"/>
            <a:endCxn id="28" idx="2"/>
          </p:cNvCxnSpPr>
          <p:nvPr/>
        </p:nvCxnSpPr>
        <p:spPr>
          <a:xfrm flipV="1">
            <a:off x="5130815" y="4406030"/>
            <a:ext cx="5881889" cy="43961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D9E55C8-236A-4369-BCAE-AFF237546A0D}"/>
              </a:ext>
            </a:extLst>
          </p:cNvPr>
          <p:cNvCxnSpPr>
            <a:cxnSpLocks/>
            <a:stCxn id="30" idx="0"/>
            <a:endCxn id="26" idx="2"/>
          </p:cNvCxnSpPr>
          <p:nvPr/>
        </p:nvCxnSpPr>
        <p:spPr>
          <a:xfrm flipH="1" flipV="1">
            <a:off x="1235029" y="4402493"/>
            <a:ext cx="6380924" cy="44476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D8A74F4-7015-4927-AA40-BF5BCFBA6A0C}"/>
              </a:ext>
            </a:extLst>
          </p:cNvPr>
          <p:cNvCxnSpPr>
            <a:cxnSpLocks/>
            <a:stCxn id="30" idx="0"/>
            <a:endCxn id="25" idx="2"/>
          </p:cNvCxnSpPr>
          <p:nvPr/>
        </p:nvCxnSpPr>
        <p:spPr>
          <a:xfrm flipH="1" flipV="1">
            <a:off x="3642159" y="4402532"/>
            <a:ext cx="3973794" cy="44472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94509AC-5595-4683-B7E8-FF611BEC38B6}"/>
              </a:ext>
            </a:extLst>
          </p:cNvPr>
          <p:cNvCxnSpPr>
            <a:cxnSpLocks/>
            <a:stCxn id="30" idx="0"/>
            <a:endCxn id="23" idx="2"/>
          </p:cNvCxnSpPr>
          <p:nvPr/>
        </p:nvCxnSpPr>
        <p:spPr>
          <a:xfrm flipH="1" flipV="1">
            <a:off x="6092972" y="4406031"/>
            <a:ext cx="1522981" cy="44122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50E83A5-31B1-4DB0-AD84-70FE4EADAB2F}"/>
              </a:ext>
            </a:extLst>
          </p:cNvPr>
          <p:cNvCxnSpPr>
            <a:cxnSpLocks/>
            <a:stCxn id="30" idx="0"/>
            <a:endCxn id="27" idx="2"/>
          </p:cNvCxnSpPr>
          <p:nvPr/>
        </p:nvCxnSpPr>
        <p:spPr>
          <a:xfrm flipV="1">
            <a:off x="7615953" y="4406031"/>
            <a:ext cx="920249" cy="44122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994919DC-C71A-4C0D-9267-E48A2935CA8B}"/>
              </a:ext>
            </a:extLst>
          </p:cNvPr>
          <p:cNvCxnSpPr>
            <a:cxnSpLocks/>
            <a:stCxn id="30" idx="0"/>
            <a:endCxn id="28" idx="2"/>
          </p:cNvCxnSpPr>
          <p:nvPr/>
        </p:nvCxnSpPr>
        <p:spPr>
          <a:xfrm flipV="1">
            <a:off x="7615953" y="4406030"/>
            <a:ext cx="3396751" cy="44122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D1F6996F-604A-48FC-9A8F-2033C91EA8CF}"/>
              </a:ext>
            </a:extLst>
          </p:cNvPr>
          <p:cNvCxnSpPr>
            <a:stCxn id="29" idx="3"/>
            <a:endCxn id="30" idx="1"/>
          </p:cNvCxnSpPr>
          <p:nvPr/>
        </p:nvCxnSpPr>
        <p:spPr>
          <a:xfrm>
            <a:off x="6143452" y="5601746"/>
            <a:ext cx="459863" cy="161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33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anim calcmode="lin" valueType="num">
                                      <p:cBhvr>
                                        <p:cTn id="18" dur="1000" fill="hold"/>
                                        <p:tgtEl>
                                          <p:spTgt spid="53"/>
                                        </p:tgtEl>
                                        <p:attrNameLst>
                                          <p:attrName>ppt_x</p:attrName>
                                        </p:attrNameLst>
                                      </p:cBhvr>
                                      <p:tavLst>
                                        <p:tav tm="0">
                                          <p:val>
                                            <p:strVal val="#ppt_x"/>
                                          </p:val>
                                        </p:tav>
                                        <p:tav tm="100000">
                                          <p:val>
                                            <p:strVal val="#ppt_x"/>
                                          </p:val>
                                        </p:tav>
                                      </p:tavLst>
                                    </p:anim>
                                    <p:anim calcmode="lin" valueType="num">
                                      <p:cBhvr>
                                        <p:cTn id="19" dur="1000" fill="hold"/>
                                        <p:tgtEl>
                                          <p:spTgt spid="5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1000"/>
                                        <p:tgtEl>
                                          <p:spTgt spid="56"/>
                                        </p:tgtEl>
                                      </p:cBhvr>
                                    </p:animEffect>
                                    <p:anim calcmode="lin" valueType="num">
                                      <p:cBhvr>
                                        <p:cTn id="23" dur="1000" fill="hold"/>
                                        <p:tgtEl>
                                          <p:spTgt spid="56"/>
                                        </p:tgtEl>
                                        <p:attrNameLst>
                                          <p:attrName>ppt_x</p:attrName>
                                        </p:attrNameLst>
                                      </p:cBhvr>
                                      <p:tavLst>
                                        <p:tav tm="0">
                                          <p:val>
                                            <p:strVal val="#ppt_x"/>
                                          </p:val>
                                        </p:tav>
                                        <p:tav tm="100000">
                                          <p:val>
                                            <p:strVal val="#ppt_x"/>
                                          </p:val>
                                        </p:tav>
                                      </p:tavLst>
                                    </p:anim>
                                    <p:anim calcmode="lin" valueType="num">
                                      <p:cBhvr>
                                        <p:cTn id="24" dur="1000" fill="hold"/>
                                        <p:tgtEl>
                                          <p:spTgt spid="5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1000"/>
                                        <p:tgtEl>
                                          <p:spTgt spid="62"/>
                                        </p:tgtEl>
                                      </p:cBhvr>
                                    </p:animEffect>
                                    <p:anim calcmode="lin" valueType="num">
                                      <p:cBhvr>
                                        <p:cTn id="33" dur="1000" fill="hold"/>
                                        <p:tgtEl>
                                          <p:spTgt spid="62"/>
                                        </p:tgtEl>
                                        <p:attrNameLst>
                                          <p:attrName>ppt_x</p:attrName>
                                        </p:attrNameLst>
                                      </p:cBhvr>
                                      <p:tavLst>
                                        <p:tav tm="0">
                                          <p:val>
                                            <p:strVal val="#ppt_x"/>
                                          </p:val>
                                        </p:tav>
                                        <p:tav tm="100000">
                                          <p:val>
                                            <p:strVal val="#ppt_x"/>
                                          </p:val>
                                        </p:tav>
                                      </p:tavLst>
                                    </p:anim>
                                    <p:anim calcmode="lin" valueType="num">
                                      <p:cBhvr>
                                        <p:cTn id="34" dur="1000" fill="hold"/>
                                        <p:tgtEl>
                                          <p:spTgt spid="6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1000"/>
                                        <p:tgtEl>
                                          <p:spTgt spid="65"/>
                                        </p:tgtEl>
                                      </p:cBhvr>
                                    </p:animEffect>
                                    <p:anim calcmode="lin" valueType="num">
                                      <p:cBhvr>
                                        <p:cTn id="38" dur="1000" fill="hold"/>
                                        <p:tgtEl>
                                          <p:spTgt spid="65"/>
                                        </p:tgtEl>
                                        <p:attrNameLst>
                                          <p:attrName>ppt_x</p:attrName>
                                        </p:attrNameLst>
                                      </p:cBhvr>
                                      <p:tavLst>
                                        <p:tav tm="0">
                                          <p:val>
                                            <p:strVal val="#ppt_x"/>
                                          </p:val>
                                        </p:tav>
                                        <p:tav tm="100000">
                                          <p:val>
                                            <p:strVal val="#ppt_x"/>
                                          </p:val>
                                        </p:tav>
                                      </p:tavLst>
                                    </p:anim>
                                    <p:anim calcmode="lin" valueType="num">
                                      <p:cBhvr>
                                        <p:cTn id="39" dur="1000" fill="hold"/>
                                        <p:tgtEl>
                                          <p:spTgt spid="6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1000"/>
                                        <p:tgtEl>
                                          <p:spTgt spid="68"/>
                                        </p:tgtEl>
                                      </p:cBhvr>
                                    </p:animEffect>
                                    <p:anim calcmode="lin" valueType="num">
                                      <p:cBhvr>
                                        <p:cTn id="43" dur="1000" fill="hold"/>
                                        <p:tgtEl>
                                          <p:spTgt spid="68"/>
                                        </p:tgtEl>
                                        <p:attrNameLst>
                                          <p:attrName>ppt_x</p:attrName>
                                        </p:attrNameLst>
                                      </p:cBhvr>
                                      <p:tavLst>
                                        <p:tav tm="0">
                                          <p:val>
                                            <p:strVal val="#ppt_x"/>
                                          </p:val>
                                        </p:tav>
                                        <p:tav tm="100000">
                                          <p:val>
                                            <p:strVal val="#ppt_x"/>
                                          </p:val>
                                        </p:tav>
                                      </p:tavLst>
                                    </p:anim>
                                    <p:anim calcmode="lin" valueType="num">
                                      <p:cBhvr>
                                        <p:cTn id="44" dur="1000" fill="hold"/>
                                        <p:tgtEl>
                                          <p:spTgt spid="6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1000"/>
                                        <p:tgtEl>
                                          <p:spTgt spid="71"/>
                                        </p:tgtEl>
                                      </p:cBhvr>
                                    </p:animEffect>
                                    <p:anim calcmode="lin" valueType="num">
                                      <p:cBhvr>
                                        <p:cTn id="48" dur="1000" fill="hold"/>
                                        <p:tgtEl>
                                          <p:spTgt spid="71"/>
                                        </p:tgtEl>
                                        <p:attrNameLst>
                                          <p:attrName>ppt_x</p:attrName>
                                        </p:attrNameLst>
                                      </p:cBhvr>
                                      <p:tavLst>
                                        <p:tav tm="0">
                                          <p:val>
                                            <p:strVal val="#ppt_x"/>
                                          </p:val>
                                        </p:tav>
                                        <p:tav tm="100000">
                                          <p:val>
                                            <p:strVal val="#ppt_x"/>
                                          </p:val>
                                        </p:tav>
                                      </p:tavLst>
                                    </p:anim>
                                    <p:anim calcmode="lin" valueType="num">
                                      <p:cBhvr>
                                        <p:cTn id="49" dur="1000" fill="hold"/>
                                        <p:tgtEl>
                                          <p:spTgt spid="7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fade">
                                      <p:cBhvr>
                                        <p:cTn id="52" dur="1000"/>
                                        <p:tgtEl>
                                          <p:spTgt spid="74"/>
                                        </p:tgtEl>
                                      </p:cBhvr>
                                    </p:animEffect>
                                    <p:anim calcmode="lin" valueType="num">
                                      <p:cBhvr>
                                        <p:cTn id="53" dur="1000" fill="hold"/>
                                        <p:tgtEl>
                                          <p:spTgt spid="74"/>
                                        </p:tgtEl>
                                        <p:attrNameLst>
                                          <p:attrName>ppt_x</p:attrName>
                                        </p:attrNameLst>
                                      </p:cBhvr>
                                      <p:tavLst>
                                        <p:tav tm="0">
                                          <p:val>
                                            <p:strVal val="#ppt_x"/>
                                          </p:val>
                                        </p:tav>
                                        <p:tav tm="100000">
                                          <p:val>
                                            <p:strVal val="#ppt_x"/>
                                          </p:val>
                                        </p:tav>
                                      </p:tavLst>
                                    </p:anim>
                                    <p:anim calcmode="lin" valueType="num">
                                      <p:cBhvr>
                                        <p:cTn id="54" dur="1000" fill="hold"/>
                                        <p:tgtEl>
                                          <p:spTgt spid="7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6"/>
                                        </p:tgtEl>
                                        <p:attrNameLst>
                                          <p:attrName>style.visibility</p:attrName>
                                        </p:attrNameLst>
                                      </p:cBhvr>
                                      <p:to>
                                        <p:strVal val="visible"/>
                                      </p:to>
                                    </p:set>
                                    <p:animEffect transition="in" filter="fade">
                                      <p:cBhvr>
                                        <p:cTn id="57" dur="1000"/>
                                        <p:tgtEl>
                                          <p:spTgt spid="86"/>
                                        </p:tgtEl>
                                      </p:cBhvr>
                                    </p:animEffect>
                                    <p:anim calcmode="lin" valueType="num">
                                      <p:cBhvr>
                                        <p:cTn id="58" dur="1000" fill="hold"/>
                                        <p:tgtEl>
                                          <p:spTgt spid="86"/>
                                        </p:tgtEl>
                                        <p:attrNameLst>
                                          <p:attrName>ppt_x</p:attrName>
                                        </p:attrNameLst>
                                      </p:cBhvr>
                                      <p:tavLst>
                                        <p:tav tm="0">
                                          <p:val>
                                            <p:strVal val="#ppt_x"/>
                                          </p:val>
                                        </p:tav>
                                        <p:tav tm="100000">
                                          <p:val>
                                            <p:strVal val="#ppt_x"/>
                                          </p:val>
                                        </p:tav>
                                      </p:tavLst>
                                    </p:anim>
                                    <p:anim calcmode="lin" valueType="num">
                                      <p:cBhvr>
                                        <p:cTn id="59" dur="1000" fill="hold"/>
                                        <p:tgtEl>
                                          <p:spTgt spid="8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anim calcmode="lin" valueType="num">
                                      <p:cBhvr>
                                        <p:cTn id="63" dur="1000" fill="hold"/>
                                        <p:tgtEl>
                                          <p:spTgt spid="4"/>
                                        </p:tgtEl>
                                        <p:attrNameLst>
                                          <p:attrName>ppt_x</p:attrName>
                                        </p:attrNameLst>
                                      </p:cBhvr>
                                      <p:tavLst>
                                        <p:tav tm="0">
                                          <p:val>
                                            <p:strVal val="#ppt_x"/>
                                          </p:val>
                                        </p:tav>
                                        <p:tav tm="100000">
                                          <p:val>
                                            <p:strVal val="#ppt_x"/>
                                          </p:val>
                                        </p:tav>
                                      </p:tavLst>
                                    </p:anim>
                                    <p:anim calcmode="lin" valueType="num">
                                      <p:cBhvr>
                                        <p:cTn id="64" dur="1000" fill="hold"/>
                                        <p:tgtEl>
                                          <p:spTgt spid="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1000"/>
                                        <p:tgtEl>
                                          <p:spTgt spid="33"/>
                                        </p:tgtEl>
                                      </p:cBhvr>
                                    </p:animEffect>
                                    <p:anim calcmode="lin" valueType="num">
                                      <p:cBhvr>
                                        <p:cTn id="73" dur="1000" fill="hold"/>
                                        <p:tgtEl>
                                          <p:spTgt spid="33"/>
                                        </p:tgtEl>
                                        <p:attrNameLst>
                                          <p:attrName>ppt_x</p:attrName>
                                        </p:attrNameLst>
                                      </p:cBhvr>
                                      <p:tavLst>
                                        <p:tav tm="0">
                                          <p:val>
                                            <p:strVal val="#ppt_x"/>
                                          </p:val>
                                        </p:tav>
                                        <p:tav tm="100000">
                                          <p:val>
                                            <p:strVal val="#ppt_x"/>
                                          </p:val>
                                        </p:tav>
                                      </p:tavLst>
                                    </p:anim>
                                    <p:anim calcmode="lin" valueType="num">
                                      <p:cBhvr>
                                        <p:cTn id="74" dur="1000" fill="hold"/>
                                        <p:tgtEl>
                                          <p:spTgt spid="33"/>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5E64FF7C-5771-3338-9899-7A16289DD1F5}"/>
              </a:ext>
            </a:extLst>
          </p:cNvPr>
          <p:cNvPicPr>
            <a:picLocks noChangeAspect="1"/>
          </p:cNvPicPr>
          <p:nvPr/>
        </p:nvPicPr>
        <p:blipFill rotWithShape="1">
          <a:blip r:embed="rId3">
            <a:extLst>
              <a:ext uri="{28A0092B-C50C-407E-A947-70E740481C1C}">
                <a14:useLocalDpi xmlns:a14="http://schemas.microsoft.com/office/drawing/2010/main" val="0"/>
              </a:ext>
            </a:extLst>
          </a:blip>
          <a:srcRect t="11868" r="44133"/>
          <a:stretch/>
        </p:blipFill>
        <p:spPr bwMode="auto">
          <a:xfrm>
            <a:off x="5569309" y="917138"/>
            <a:ext cx="4520916" cy="41465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F555E6-D972-5E8E-EACA-C70B4693099B}"/>
              </a:ext>
            </a:extLst>
          </p:cNvPr>
          <p:cNvSpPr txBox="1"/>
          <p:nvPr/>
        </p:nvSpPr>
        <p:spPr>
          <a:xfrm>
            <a:off x="2135567" y="1561888"/>
            <a:ext cx="1806053" cy="646331"/>
          </a:xfrm>
          <a:prstGeom prst="rect">
            <a:avLst/>
          </a:prstGeom>
          <a:noFill/>
          <a:ln w="28575">
            <a:solidFill>
              <a:schemeClr val="tx1"/>
            </a:solidFill>
          </a:ln>
        </p:spPr>
        <p:txBody>
          <a:bodyPr wrap="square" rtlCol="0">
            <a:spAutoFit/>
          </a:bodyPr>
          <a:lstStyle/>
          <a:p>
            <a:pPr algn="ctr"/>
            <a:r>
              <a:rPr lang="en-US" dirty="0"/>
              <a:t>Research Worldview</a:t>
            </a:r>
          </a:p>
        </p:txBody>
      </p:sp>
      <p:sp>
        <p:nvSpPr>
          <p:cNvPr id="6" name="TextBox 5">
            <a:extLst>
              <a:ext uri="{FF2B5EF4-FFF2-40B4-BE49-F238E27FC236}">
                <a16:creationId xmlns:a16="http://schemas.microsoft.com/office/drawing/2014/main" id="{ED023BAA-0EEA-6191-6879-FBD6F87A82FB}"/>
              </a:ext>
            </a:extLst>
          </p:cNvPr>
          <p:cNvSpPr txBox="1"/>
          <p:nvPr/>
        </p:nvSpPr>
        <p:spPr>
          <a:xfrm>
            <a:off x="1670905" y="5342364"/>
            <a:ext cx="2735375" cy="369332"/>
          </a:xfrm>
          <a:prstGeom prst="rect">
            <a:avLst/>
          </a:prstGeom>
          <a:noFill/>
          <a:ln w="28575">
            <a:solidFill>
              <a:schemeClr val="tx1"/>
            </a:solidFill>
          </a:ln>
        </p:spPr>
        <p:txBody>
          <a:bodyPr wrap="square" rtlCol="0">
            <a:spAutoFit/>
          </a:bodyPr>
          <a:lstStyle/>
          <a:p>
            <a:pPr algn="ctr"/>
            <a:r>
              <a:rPr lang="en-US" dirty="0"/>
              <a:t>Intervention Design</a:t>
            </a:r>
          </a:p>
        </p:txBody>
      </p:sp>
      <p:sp>
        <p:nvSpPr>
          <p:cNvPr id="7" name="TextBox 6">
            <a:extLst>
              <a:ext uri="{FF2B5EF4-FFF2-40B4-BE49-F238E27FC236}">
                <a16:creationId xmlns:a16="http://schemas.microsoft.com/office/drawing/2014/main" id="{B5E8F0CA-46CF-E083-3903-6BB15736CB8F}"/>
              </a:ext>
            </a:extLst>
          </p:cNvPr>
          <p:cNvSpPr txBox="1"/>
          <p:nvPr/>
        </p:nvSpPr>
        <p:spPr>
          <a:xfrm>
            <a:off x="1670906" y="6213062"/>
            <a:ext cx="2735374" cy="369332"/>
          </a:xfrm>
          <a:prstGeom prst="rect">
            <a:avLst/>
          </a:prstGeom>
          <a:noFill/>
          <a:ln w="28575">
            <a:solidFill>
              <a:schemeClr val="tx1"/>
            </a:solidFill>
          </a:ln>
        </p:spPr>
        <p:txBody>
          <a:bodyPr wrap="square" rtlCol="0">
            <a:spAutoFit/>
          </a:bodyPr>
          <a:lstStyle/>
          <a:p>
            <a:pPr algn="ctr"/>
            <a:r>
              <a:rPr lang="en-US" dirty="0"/>
              <a:t>Evaluation Approach</a:t>
            </a:r>
          </a:p>
        </p:txBody>
      </p:sp>
      <p:cxnSp>
        <p:nvCxnSpPr>
          <p:cNvPr id="8" name="Straight Arrow Connector 7">
            <a:extLst>
              <a:ext uri="{FF2B5EF4-FFF2-40B4-BE49-F238E27FC236}">
                <a16:creationId xmlns:a16="http://schemas.microsoft.com/office/drawing/2014/main" id="{EB7445AC-8A70-9B3A-C5C2-875D53B12002}"/>
              </a:ext>
            </a:extLst>
          </p:cNvPr>
          <p:cNvCxnSpPr>
            <a:cxnSpLocks/>
            <a:stCxn id="5" idx="2"/>
            <a:endCxn id="6" idx="0"/>
          </p:cNvCxnSpPr>
          <p:nvPr/>
        </p:nvCxnSpPr>
        <p:spPr>
          <a:xfrm flipH="1">
            <a:off x="3038593" y="2208219"/>
            <a:ext cx="1" cy="31341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04FCC19-29CB-3793-3570-0C84470D99A6}"/>
              </a:ext>
            </a:extLst>
          </p:cNvPr>
          <p:cNvCxnSpPr>
            <a:cxnSpLocks/>
            <a:stCxn id="6" idx="2"/>
            <a:endCxn id="7" idx="0"/>
          </p:cNvCxnSpPr>
          <p:nvPr/>
        </p:nvCxnSpPr>
        <p:spPr>
          <a:xfrm>
            <a:off x="3038593" y="5711696"/>
            <a:ext cx="0" cy="5013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F15486C-C6E5-7ADB-6FDE-0B24D43840BC}"/>
              </a:ext>
            </a:extLst>
          </p:cNvPr>
          <p:cNvSpPr txBox="1"/>
          <p:nvPr/>
        </p:nvSpPr>
        <p:spPr>
          <a:xfrm>
            <a:off x="8204500" y="5394637"/>
            <a:ext cx="2394803" cy="369332"/>
          </a:xfrm>
          <a:prstGeom prst="rect">
            <a:avLst/>
          </a:prstGeom>
          <a:noFill/>
          <a:ln w="28575">
            <a:solidFill>
              <a:schemeClr val="tx1"/>
            </a:solidFill>
          </a:ln>
        </p:spPr>
        <p:txBody>
          <a:bodyPr wrap="square" rtlCol="0">
            <a:spAutoFit/>
          </a:bodyPr>
          <a:lstStyle/>
          <a:p>
            <a:pPr algn="ctr"/>
            <a:r>
              <a:rPr lang="en-US" dirty="0"/>
              <a:t>Complex Interventions</a:t>
            </a:r>
          </a:p>
        </p:txBody>
      </p:sp>
      <p:sp>
        <p:nvSpPr>
          <p:cNvPr id="14" name="TextBox 13">
            <a:extLst>
              <a:ext uri="{FF2B5EF4-FFF2-40B4-BE49-F238E27FC236}">
                <a16:creationId xmlns:a16="http://schemas.microsoft.com/office/drawing/2014/main" id="{B70855F3-0A4E-CEBF-2E43-BB83CF2EF26B}"/>
              </a:ext>
            </a:extLst>
          </p:cNvPr>
          <p:cNvSpPr txBox="1"/>
          <p:nvPr/>
        </p:nvSpPr>
        <p:spPr>
          <a:xfrm>
            <a:off x="8204501" y="6172028"/>
            <a:ext cx="2394803" cy="369332"/>
          </a:xfrm>
          <a:prstGeom prst="rect">
            <a:avLst/>
          </a:prstGeom>
          <a:noFill/>
          <a:ln w="28575">
            <a:solidFill>
              <a:schemeClr val="tx1"/>
            </a:solidFill>
          </a:ln>
        </p:spPr>
        <p:txBody>
          <a:bodyPr wrap="square" rtlCol="0">
            <a:spAutoFit/>
          </a:bodyPr>
          <a:lstStyle/>
          <a:p>
            <a:pPr algn="ctr"/>
            <a:r>
              <a:rPr lang="en-US" dirty="0"/>
              <a:t>Stacking Logic Models</a:t>
            </a:r>
          </a:p>
        </p:txBody>
      </p:sp>
      <p:cxnSp>
        <p:nvCxnSpPr>
          <p:cNvPr id="15" name="Straight Arrow Connector 14">
            <a:extLst>
              <a:ext uri="{FF2B5EF4-FFF2-40B4-BE49-F238E27FC236}">
                <a16:creationId xmlns:a16="http://schemas.microsoft.com/office/drawing/2014/main" id="{5DA5B49F-D4DC-871C-DB08-17B7E0EE75CD}"/>
              </a:ext>
            </a:extLst>
          </p:cNvPr>
          <p:cNvCxnSpPr>
            <a:cxnSpLocks/>
            <a:stCxn id="13" idx="2"/>
            <a:endCxn id="14" idx="0"/>
          </p:cNvCxnSpPr>
          <p:nvPr/>
        </p:nvCxnSpPr>
        <p:spPr>
          <a:xfrm>
            <a:off x="9401902" y="5763969"/>
            <a:ext cx="1" cy="4080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C65C631-6083-67F2-1062-B5268AC20F72}"/>
              </a:ext>
            </a:extLst>
          </p:cNvPr>
          <p:cNvSpPr txBox="1"/>
          <p:nvPr/>
        </p:nvSpPr>
        <p:spPr>
          <a:xfrm>
            <a:off x="5112077" y="121958"/>
            <a:ext cx="1967846" cy="646331"/>
          </a:xfrm>
          <a:prstGeom prst="rect">
            <a:avLst/>
          </a:prstGeom>
          <a:noFill/>
        </p:spPr>
        <p:txBody>
          <a:bodyPr wrap="none" rtlCol="0">
            <a:spAutoFit/>
          </a:bodyPr>
          <a:lstStyle/>
          <a:p>
            <a:r>
              <a:rPr lang="en-US" sz="3600" dirty="0"/>
              <a:t>Summary</a:t>
            </a:r>
          </a:p>
        </p:txBody>
      </p:sp>
      <p:sp>
        <p:nvSpPr>
          <p:cNvPr id="3" name="TextBox 2">
            <a:extLst>
              <a:ext uri="{FF2B5EF4-FFF2-40B4-BE49-F238E27FC236}">
                <a16:creationId xmlns:a16="http://schemas.microsoft.com/office/drawing/2014/main" id="{F8C4A429-7100-1503-3BE6-03F5E37FFFE9}"/>
              </a:ext>
            </a:extLst>
          </p:cNvPr>
          <p:cNvSpPr txBox="1"/>
          <p:nvPr/>
        </p:nvSpPr>
        <p:spPr>
          <a:xfrm>
            <a:off x="5624971" y="5395970"/>
            <a:ext cx="2324813" cy="369332"/>
          </a:xfrm>
          <a:prstGeom prst="rect">
            <a:avLst/>
          </a:prstGeom>
          <a:noFill/>
          <a:ln w="28575">
            <a:solidFill>
              <a:schemeClr val="tx1"/>
            </a:solidFill>
          </a:ln>
        </p:spPr>
        <p:txBody>
          <a:bodyPr wrap="square" rtlCol="0">
            <a:spAutoFit/>
          </a:bodyPr>
          <a:lstStyle/>
          <a:p>
            <a:pPr algn="ctr"/>
            <a:r>
              <a:rPr lang="en-US" dirty="0"/>
              <a:t>Simple Interventions</a:t>
            </a:r>
          </a:p>
        </p:txBody>
      </p:sp>
      <p:sp>
        <p:nvSpPr>
          <p:cNvPr id="10" name="TextBox 9">
            <a:extLst>
              <a:ext uri="{FF2B5EF4-FFF2-40B4-BE49-F238E27FC236}">
                <a16:creationId xmlns:a16="http://schemas.microsoft.com/office/drawing/2014/main" id="{98075CC6-8F9B-E9DF-652D-F940840DB010}"/>
              </a:ext>
            </a:extLst>
          </p:cNvPr>
          <p:cNvSpPr txBox="1"/>
          <p:nvPr/>
        </p:nvSpPr>
        <p:spPr>
          <a:xfrm>
            <a:off x="5884352" y="6172028"/>
            <a:ext cx="1806053" cy="369332"/>
          </a:xfrm>
          <a:prstGeom prst="rect">
            <a:avLst/>
          </a:prstGeom>
          <a:noFill/>
          <a:ln w="28575">
            <a:solidFill>
              <a:schemeClr val="tx1"/>
            </a:solidFill>
          </a:ln>
        </p:spPr>
        <p:txBody>
          <a:bodyPr wrap="square" rtlCol="0">
            <a:spAutoFit/>
          </a:bodyPr>
          <a:lstStyle/>
          <a:p>
            <a:pPr algn="ctr"/>
            <a:r>
              <a:rPr lang="en-US" dirty="0"/>
              <a:t>Logic Model</a:t>
            </a:r>
          </a:p>
        </p:txBody>
      </p:sp>
      <p:cxnSp>
        <p:nvCxnSpPr>
          <p:cNvPr id="11" name="Straight Arrow Connector 10">
            <a:extLst>
              <a:ext uri="{FF2B5EF4-FFF2-40B4-BE49-F238E27FC236}">
                <a16:creationId xmlns:a16="http://schemas.microsoft.com/office/drawing/2014/main" id="{78DD8D0A-ACF3-FFBE-ADBD-F297DBE08F2D}"/>
              </a:ext>
            </a:extLst>
          </p:cNvPr>
          <p:cNvCxnSpPr>
            <a:cxnSpLocks/>
            <a:stCxn id="3" idx="2"/>
            <a:endCxn id="10" idx="0"/>
          </p:cNvCxnSpPr>
          <p:nvPr/>
        </p:nvCxnSpPr>
        <p:spPr>
          <a:xfrm>
            <a:off x="6787378" y="5765302"/>
            <a:ext cx="1" cy="4067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BEB4BD0-585E-78EB-9A3D-143535C44166}"/>
              </a:ext>
            </a:extLst>
          </p:cNvPr>
          <p:cNvCxnSpPr>
            <a:cxnSpLocks/>
            <a:endCxn id="3" idx="0"/>
          </p:cNvCxnSpPr>
          <p:nvPr/>
        </p:nvCxnSpPr>
        <p:spPr>
          <a:xfrm>
            <a:off x="6787378" y="4893681"/>
            <a:ext cx="0" cy="5022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8611ADF-8601-0388-789E-A67149DC174D}"/>
              </a:ext>
            </a:extLst>
          </p:cNvPr>
          <p:cNvCxnSpPr>
            <a:cxnSpLocks/>
          </p:cNvCxnSpPr>
          <p:nvPr/>
        </p:nvCxnSpPr>
        <p:spPr>
          <a:xfrm>
            <a:off x="9392665" y="4893681"/>
            <a:ext cx="0" cy="5022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570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B798E-D180-4AAC-9041-F6797532AE9F}"/>
              </a:ext>
            </a:extLst>
          </p:cNvPr>
          <p:cNvSpPr>
            <a:spLocks noGrp="1"/>
          </p:cNvSpPr>
          <p:nvPr>
            <p:ph type="title"/>
          </p:nvPr>
        </p:nvSpPr>
        <p:spPr>
          <a:xfrm>
            <a:off x="838200" y="762074"/>
            <a:ext cx="10515600" cy="1325563"/>
          </a:xfrm>
        </p:spPr>
        <p:txBody>
          <a:bodyPr>
            <a:normAutofit fontScale="90000"/>
          </a:bodyPr>
          <a:lstStyle/>
          <a:p>
            <a:pPr algn="ctr"/>
            <a:r>
              <a:rPr lang="en-US" dirty="0"/>
              <a:t>If more logic models are not the solution for evaluating complex interventions, then what is a better approach?</a:t>
            </a:r>
            <a:br>
              <a:rPr lang="en-US" dirty="0"/>
            </a:br>
            <a:endParaRPr lang="en-US" dirty="0"/>
          </a:p>
        </p:txBody>
      </p:sp>
      <p:pic>
        <p:nvPicPr>
          <p:cNvPr id="7170" name="Picture 2" descr="We Cannot Solve Our Problems With The Same Thinking That Created Them">
            <a:extLst>
              <a:ext uri="{FF2B5EF4-FFF2-40B4-BE49-F238E27FC236}">
                <a16:creationId xmlns:a16="http://schemas.microsoft.com/office/drawing/2014/main" id="{8340D1EC-5F19-4755-AA67-C5523E30A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187" y="2282455"/>
            <a:ext cx="8391626" cy="437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264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666E9773-B68C-A585-FA26-0DA7FBFE7765}"/>
              </a:ext>
            </a:extLst>
          </p:cNvPr>
          <p:cNvPicPr>
            <a:picLocks noChangeAspect="1"/>
          </p:cNvPicPr>
          <p:nvPr/>
        </p:nvPicPr>
        <p:blipFill rotWithShape="1">
          <a:blip r:embed="rId3">
            <a:extLst>
              <a:ext uri="{28A0092B-C50C-407E-A947-70E740481C1C}">
                <a14:useLocalDpi xmlns:a14="http://schemas.microsoft.com/office/drawing/2010/main" val="0"/>
              </a:ext>
            </a:extLst>
          </a:blip>
          <a:srcRect t="11868" r="44326"/>
          <a:stretch/>
        </p:blipFill>
        <p:spPr bwMode="auto">
          <a:xfrm>
            <a:off x="2084235" y="692940"/>
            <a:ext cx="4645765" cy="4275842"/>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6">
            <a:extLst>
              <a:ext uri="{FF2B5EF4-FFF2-40B4-BE49-F238E27FC236}">
                <a16:creationId xmlns:a16="http://schemas.microsoft.com/office/drawing/2014/main" id="{97AECC90-F2F5-9244-B51B-DB6F52746031}"/>
              </a:ext>
            </a:extLst>
          </p:cNvPr>
          <p:cNvPicPr>
            <a:picLocks noChangeAspect="1"/>
          </p:cNvPicPr>
          <p:nvPr/>
        </p:nvPicPr>
        <p:blipFill rotWithShape="1">
          <a:blip r:embed="rId3">
            <a:extLst>
              <a:ext uri="{28A0092B-C50C-407E-A947-70E740481C1C}">
                <a14:useLocalDpi xmlns:a14="http://schemas.microsoft.com/office/drawing/2010/main" val="0"/>
              </a:ext>
            </a:extLst>
          </a:blip>
          <a:srcRect l="55861" t="11868"/>
          <a:stretch/>
        </p:blipFill>
        <p:spPr bwMode="auto">
          <a:xfrm>
            <a:off x="6994805" y="920441"/>
            <a:ext cx="3438906" cy="39922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3CCD19-2BED-EED1-2DAA-336FA818C313}"/>
              </a:ext>
            </a:extLst>
          </p:cNvPr>
          <p:cNvSpPr txBox="1"/>
          <p:nvPr/>
        </p:nvSpPr>
        <p:spPr>
          <a:xfrm>
            <a:off x="4656849" y="5399579"/>
            <a:ext cx="2394803" cy="369332"/>
          </a:xfrm>
          <a:prstGeom prst="rect">
            <a:avLst/>
          </a:prstGeom>
          <a:noFill/>
          <a:ln w="28575">
            <a:solidFill>
              <a:schemeClr val="tx1"/>
            </a:solidFill>
          </a:ln>
        </p:spPr>
        <p:txBody>
          <a:bodyPr wrap="square" rtlCol="0">
            <a:spAutoFit/>
          </a:bodyPr>
          <a:lstStyle/>
          <a:p>
            <a:pPr algn="ctr"/>
            <a:r>
              <a:rPr lang="en-US" dirty="0"/>
              <a:t>Complex Interventions</a:t>
            </a:r>
          </a:p>
        </p:txBody>
      </p:sp>
      <p:sp>
        <p:nvSpPr>
          <p:cNvPr id="6" name="TextBox 5">
            <a:extLst>
              <a:ext uri="{FF2B5EF4-FFF2-40B4-BE49-F238E27FC236}">
                <a16:creationId xmlns:a16="http://schemas.microsoft.com/office/drawing/2014/main" id="{378AC7AB-760E-425C-8182-D5F9BF951A96}"/>
              </a:ext>
            </a:extLst>
          </p:cNvPr>
          <p:cNvSpPr txBox="1"/>
          <p:nvPr/>
        </p:nvSpPr>
        <p:spPr>
          <a:xfrm>
            <a:off x="4656850" y="6176970"/>
            <a:ext cx="2394803" cy="369332"/>
          </a:xfrm>
          <a:prstGeom prst="rect">
            <a:avLst/>
          </a:prstGeom>
          <a:noFill/>
          <a:ln w="28575">
            <a:solidFill>
              <a:schemeClr val="tx1"/>
            </a:solidFill>
          </a:ln>
        </p:spPr>
        <p:txBody>
          <a:bodyPr wrap="square" rtlCol="0">
            <a:spAutoFit/>
          </a:bodyPr>
          <a:lstStyle/>
          <a:p>
            <a:pPr algn="ctr"/>
            <a:r>
              <a:rPr lang="en-US" dirty="0"/>
              <a:t>Stacking Logic Models</a:t>
            </a:r>
          </a:p>
        </p:txBody>
      </p:sp>
      <p:cxnSp>
        <p:nvCxnSpPr>
          <p:cNvPr id="7" name="Straight Arrow Connector 6">
            <a:extLst>
              <a:ext uri="{FF2B5EF4-FFF2-40B4-BE49-F238E27FC236}">
                <a16:creationId xmlns:a16="http://schemas.microsoft.com/office/drawing/2014/main" id="{BE5BB36D-07D7-9D0E-2DE8-3B006F688736}"/>
              </a:ext>
            </a:extLst>
          </p:cNvPr>
          <p:cNvCxnSpPr>
            <a:cxnSpLocks/>
            <a:stCxn id="5" idx="2"/>
            <a:endCxn id="6" idx="0"/>
          </p:cNvCxnSpPr>
          <p:nvPr/>
        </p:nvCxnSpPr>
        <p:spPr>
          <a:xfrm>
            <a:off x="5854251" y="5768911"/>
            <a:ext cx="1" cy="4080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71273AC-2315-5D87-0754-7AA13C169021}"/>
              </a:ext>
            </a:extLst>
          </p:cNvPr>
          <p:cNvSpPr txBox="1"/>
          <p:nvPr/>
        </p:nvSpPr>
        <p:spPr>
          <a:xfrm>
            <a:off x="2077320" y="5400912"/>
            <a:ext cx="2324813" cy="369332"/>
          </a:xfrm>
          <a:prstGeom prst="rect">
            <a:avLst/>
          </a:prstGeom>
          <a:noFill/>
          <a:ln w="28575">
            <a:solidFill>
              <a:schemeClr val="tx1"/>
            </a:solidFill>
          </a:ln>
        </p:spPr>
        <p:txBody>
          <a:bodyPr wrap="square" rtlCol="0">
            <a:spAutoFit/>
          </a:bodyPr>
          <a:lstStyle/>
          <a:p>
            <a:pPr algn="ctr"/>
            <a:r>
              <a:rPr lang="en-US" dirty="0"/>
              <a:t>Simple Interventions</a:t>
            </a:r>
          </a:p>
        </p:txBody>
      </p:sp>
      <p:sp>
        <p:nvSpPr>
          <p:cNvPr id="9" name="TextBox 8">
            <a:extLst>
              <a:ext uri="{FF2B5EF4-FFF2-40B4-BE49-F238E27FC236}">
                <a16:creationId xmlns:a16="http://schemas.microsoft.com/office/drawing/2014/main" id="{9FA47A57-A625-42CF-2E94-8B12365BAF0F}"/>
              </a:ext>
            </a:extLst>
          </p:cNvPr>
          <p:cNvSpPr txBox="1"/>
          <p:nvPr/>
        </p:nvSpPr>
        <p:spPr>
          <a:xfrm>
            <a:off x="2336701" y="6176970"/>
            <a:ext cx="1806053" cy="369332"/>
          </a:xfrm>
          <a:prstGeom prst="rect">
            <a:avLst/>
          </a:prstGeom>
          <a:noFill/>
          <a:ln w="28575">
            <a:solidFill>
              <a:schemeClr val="tx1"/>
            </a:solidFill>
          </a:ln>
        </p:spPr>
        <p:txBody>
          <a:bodyPr wrap="square" rtlCol="0">
            <a:spAutoFit/>
          </a:bodyPr>
          <a:lstStyle/>
          <a:p>
            <a:pPr algn="ctr"/>
            <a:r>
              <a:rPr lang="en-US" dirty="0"/>
              <a:t>Logic Model</a:t>
            </a:r>
          </a:p>
        </p:txBody>
      </p:sp>
      <p:cxnSp>
        <p:nvCxnSpPr>
          <p:cNvPr id="10" name="Straight Arrow Connector 9">
            <a:extLst>
              <a:ext uri="{FF2B5EF4-FFF2-40B4-BE49-F238E27FC236}">
                <a16:creationId xmlns:a16="http://schemas.microsoft.com/office/drawing/2014/main" id="{92058F85-1DD4-7FCD-8736-F219FED7063A}"/>
              </a:ext>
            </a:extLst>
          </p:cNvPr>
          <p:cNvCxnSpPr>
            <a:cxnSpLocks/>
            <a:stCxn id="8" idx="2"/>
            <a:endCxn id="9" idx="0"/>
          </p:cNvCxnSpPr>
          <p:nvPr/>
        </p:nvCxnSpPr>
        <p:spPr>
          <a:xfrm>
            <a:off x="3239727" y="5770244"/>
            <a:ext cx="1" cy="4067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A0A3A16-A4D1-C65A-DF2A-AABE57C2C0DB}"/>
              </a:ext>
            </a:extLst>
          </p:cNvPr>
          <p:cNvCxnSpPr>
            <a:cxnSpLocks/>
            <a:endCxn id="8" idx="0"/>
          </p:cNvCxnSpPr>
          <p:nvPr/>
        </p:nvCxnSpPr>
        <p:spPr>
          <a:xfrm>
            <a:off x="3239727" y="4898623"/>
            <a:ext cx="0" cy="5022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DF8B1AC-0C43-831F-B1AE-42743AA8D906}"/>
              </a:ext>
            </a:extLst>
          </p:cNvPr>
          <p:cNvCxnSpPr>
            <a:cxnSpLocks/>
          </p:cNvCxnSpPr>
          <p:nvPr/>
        </p:nvCxnSpPr>
        <p:spPr>
          <a:xfrm>
            <a:off x="5845014" y="4898623"/>
            <a:ext cx="0" cy="5022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3507463-4A6C-EF49-D57E-E8DD772AC52D}"/>
              </a:ext>
            </a:extLst>
          </p:cNvPr>
          <p:cNvSpPr txBox="1"/>
          <p:nvPr/>
        </p:nvSpPr>
        <p:spPr>
          <a:xfrm>
            <a:off x="8393999" y="5413687"/>
            <a:ext cx="2394803" cy="369332"/>
          </a:xfrm>
          <a:prstGeom prst="rect">
            <a:avLst/>
          </a:prstGeom>
          <a:noFill/>
          <a:ln w="28575">
            <a:solidFill>
              <a:schemeClr val="tx1"/>
            </a:solidFill>
          </a:ln>
        </p:spPr>
        <p:txBody>
          <a:bodyPr wrap="square" rtlCol="0">
            <a:spAutoFit/>
          </a:bodyPr>
          <a:lstStyle/>
          <a:p>
            <a:pPr algn="ctr"/>
            <a:r>
              <a:rPr lang="en-US" dirty="0"/>
              <a:t>Complex Interventions</a:t>
            </a:r>
          </a:p>
        </p:txBody>
      </p:sp>
      <p:sp>
        <p:nvSpPr>
          <p:cNvPr id="14" name="TextBox 13">
            <a:extLst>
              <a:ext uri="{FF2B5EF4-FFF2-40B4-BE49-F238E27FC236}">
                <a16:creationId xmlns:a16="http://schemas.microsoft.com/office/drawing/2014/main" id="{31741389-2475-9BA1-2BF0-6B2E66CE81A9}"/>
              </a:ext>
            </a:extLst>
          </p:cNvPr>
          <p:cNvSpPr txBox="1"/>
          <p:nvPr/>
        </p:nvSpPr>
        <p:spPr>
          <a:xfrm>
            <a:off x="8393998" y="6191078"/>
            <a:ext cx="2394803" cy="369332"/>
          </a:xfrm>
          <a:prstGeom prst="rect">
            <a:avLst/>
          </a:prstGeom>
          <a:noFill/>
          <a:ln w="28575">
            <a:solidFill>
              <a:schemeClr val="tx1"/>
            </a:solidFill>
          </a:ln>
        </p:spPr>
        <p:txBody>
          <a:bodyPr wrap="square" rtlCol="0">
            <a:spAutoFit/>
          </a:bodyPr>
          <a:lstStyle/>
          <a:p>
            <a:pPr algn="ctr"/>
            <a:r>
              <a:rPr lang="en-US" dirty="0"/>
              <a:t>??????</a:t>
            </a:r>
          </a:p>
        </p:txBody>
      </p:sp>
      <p:cxnSp>
        <p:nvCxnSpPr>
          <p:cNvPr id="15" name="Straight Arrow Connector 14">
            <a:extLst>
              <a:ext uri="{FF2B5EF4-FFF2-40B4-BE49-F238E27FC236}">
                <a16:creationId xmlns:a16="http://schemas.microsoft.com/office/drawing/2014/main" id="{B8268FEB-C868-3DA8-6500-441E5A2FFD0B}"/>
              </a:ext>
            </a:extLst>
          </p:cNvPr>
          <p:cNvCxnSpPr>
            <a:cxnSpLocks/>
            <a:stCxn id="13" idx="2"/>
            <a:endCxn id="14" idx="0"/>
          </p:cNvCxnSpPr>
          <p:nvPr/>
        </p:nvCxnSpPr>
        <p:spPr>
          <a:xfrm flipH="1">
            <a:off x="9591400" y="5783019"/>
            <a:ext cx="1" cy="4080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A31E954-3E6A-C5CC-DEDE-C6A8295B8184}"/>
              </a:ext>
            </a:extLst>
          </p:cNvPr>
          <p:cNvCxnSpPr>
            <a:cxnSpLocks/>
            <a:endCxn id="13" idx="0"/>
          </p:cNvCxnSpPr>
          <p:nvPr/>
        </p:nvCxnSpPr>
        <p:spPr>
          <a:xfrm>
            <a:off x="9591400" y="4912731"/>
            <a:ext cx="1" cy="5009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64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ro to Systems Thinking for Workplace Performance Improvement - Vector  Solutions">
            <a:extLst>
              <a:ext uri="{FF2B5EF4-FFF2-40B4-BE49-F238E27FC236}">
                <a16:creationId xmlns:a16="http://schemas.microsoft.com/office/drawing/2014/main" id="{B72B6648-9FF5-BC63-514B-13DC3A15A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513" y="48535"/>
            <a:ext cx="6044974" cy="316241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3D49C5EE-C66C-F833-A907-6A9F4681DE6D}"/>
              </a:ext>
            </a:extLst>
          </p:cNvPr>
          <p:cNvSpPr>
            <a:spLocks noGrp="1"/>
          </p:cNvSpPr>
          <p:nvPr>
            <p:ph idx="1"/>
          </p:nvPr>
        </p:nvSpPr>
        <p:spPr>
          <a:xfrm>
            <a:off x="560314" y="3210952"/>
            <a:ext cx="11454809" cy="3399820"/>
          </a:xfrm>
        </p:spPr>
        <p:txBody>
          <a:bodyPr>
            <a:normAutofit/>
          </a:bodyPr>
          <a:lstStyle/>
          <a:p>
            <a:r>
              <a:rPr lang="en-US" dirty="0"/>
              <a:t>System thinking is holistic thinking.</a:t>
            </a:r>
          </a:p>
          <a:p>
            <a:endParaRPr lang="en-US" dirty="0"/>
          </a:p>
          <a:p>
            <a:r>
              <a:rPr lang="en-US" dirty="0"/>
              <a:t>Systems thinking is literally to think like a system.</a:t>
            </a:r>
          </a:p>
          <a:p>
            <a:endParaRPr lang="en-US" dirty="0"/>
          </a:p>
          <a:p>
            <a:r>
              <a:rPr lang="en-US" dirty="0"/>
              <a:t>It seemed reasonable to think that perhaps our understanding of systems could be used to develop an approach for evaluating complex interventions like a cardiac care response.</a:t>
            </a:r>
          </a:p>
          <a:p>
            <a:endParaRPr lang="en-US" dirty="0"/>
          </a:p>
          <a:p>
            <a:endParaRPr lang="en-US" dirty="0"/>
          </a:p>
        </p:txBody>
      </p:sp>
    </p:spTree>
    <p:extLst>
      <p:ext uri="{BB962C8B-B14F-4D97-AF65-F5344CB8AC3E}">
        <p14:creationId xmlns:p14="http://schemas.microsoft.com/office/powerpoint/2010/main" val="320684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051DA9-173C-C98E-C52F-C2AD6EC75476}"/>
              </a:ext>
            </a:extLst>
          </p:cNvPr>
          <p:cNvSpPr>
            <a:spLocks noGrp="1"/>
          </p:cNvSpPr>
          <p:nvPr>
            <p:ph idx="1"/>
          </p:nvPr>
        </p:nvSpPr>
        <p:spPr>
          <a:xfrm>
            <a:off x="749139" y="321575"/>
            <a:ext cx="10515600" cy="1558925"/>
          </a:xfrm>
        </p:spPr>
        <p:txBody>
          <a:bodyPr>
            <a:normAutofit lnSpcReduction="10000"/>
          </a:bodyPr>
          <a:lstStyle/>
          <a:p>
            <a:pPr lvl="1"/>
            <a:endParaRPr lang="en-US" dirty="0">
              <a:latin typeface="Calibri" panose="020F0502020204030204" pitchFamily="34" charset="0"/>
              <a:ea typeface="Calibri" panose="020F0502020204030204" pitchFamily="34" charset="0"/>
              <a:cs typeface="Times New Roman" panose="02020603050405020304" pitchFamily="18" charset="0"/>
            </a:endParaRPr>
          </a:p>
          <a:p>
            <a:pPr marL="2457450" indent="-2457450">
              <a:buNone/>
            </a:pPr>
            <a:r>
              <a:rPr lang="en-US" dirty="0">
                <a:latin typeface="Calibri" panose="020F0502020204030204" pitchFamily="34" charset="0"/>
                <a:ea typeface="Calibri" panose="020F0502020204030204" pitchFamily="34" charset="0"/>
                <a:cs typeface="Times New Roman" panose="02020603050405020304" pitchFamily="18" charset="0"/>
              </a:rPr>
              <a:t>System defined:  A</a:t>
            </a:r>
            <a:r>
              <a:rPr lang="en-US" dirty="0">
                <a:effectLst/>
                <a:latin typeface="Calibri" panose="020F0502020204030204" pitchFamily="34" charset="0"/>
                <a:ea typeface="Calibri" panose="020F0502020204030204" pitchFamily="34" charset="0"/>
                <a:cs typeface="Times New Roman" panose="02020603050405020304" pitchFamily="18" charset="0"/>
              </a:rPr>
              <a:t>n integrated whole whose essential properties </a:t>
            </a:r>
            <a:r>
              <a:rPr lang="en-US" b="1" u="sng" dirty="0">
                <a:latin typeface="Calibri" panose="020F0502020204030204" pitchFamily="34" charset="0"/>
                <a:ea typeface="Calibri" panose="020F0502020204030204" pitchFamily="34" charset="0"/>
                <a:cs typeface="Times New Roman" panose="02020603050405020304" pitchFamily="18" charset="0"/>
              </a:rPr>
              <a:t>emerge </a:t>
            </a:r>
            <a:r>
              <a:rPr lang="en-US" dirty="0">
                <a:effectLst/>
                <a:latin typeface="Calibri" panose="020F0502020204030204" pitchFamily="34" charset="0"/>
                <a:ea typeface="Calibri" panose="020F0502020204030204" pitchFamily="34" charset="0"/>
                <a:cs typeface="Times New Roman" panose="02020603050405020304" pitchFamily="18" charset="0"/>
              </a:rPr>
              <a:t>from the </a:t>
            </a:r>
            <a:r>
              <a:rPr lang="en-US" b="1" u="sng" dirty="0">
                <a:latin typeface="Calibri" panose="020F0502020204030204" pitchFamily="34" charset="0"/>
                <a:ea typeface="Calibri" panose="020F0502020204030204" pitchFamily="34" charset="0"/>
                <a:cs typeface="Times New Roman" panose="02020603050405020304" pitchFamily="18" charset="0"/>
              </a:rPr>
              <a:t>i</a:t>
            </a:r>
            <a:r>
              <a:rPr lang="en-US" b="1" u="sng" dirty="0">
                <a:effectLst/>
                <a:latin typeface="Calibri" panose="020F0502020204030204" pitchFamily="34" charset="0"/>
                <a:ea typeface="Calibri" panose="020F0502020204030204" pitchFamily="34" charset="0"/>
                <a:cs typeface="Times New Roman" panose="02020603050405020304" pitchFamily="18" charset="0"/>
              </a:rPr>
              <a:t>nterdependence</a:t>
            </a:r>
            <a:r>
              <a:rPr lang="en-US" dirty="0">
                <a:effectLst/>
                <a:latin typeface="Calibri" panose="020F0502020204030204" pitchFamily="34" charset="0"/>
                <a:ea typeface="Calibri" panose="020F0502020204030204" pitchFamily="34" charset="0"/>
                <a:cs typeface="Times New Roman" panose="02020603050405020304" pitchFamily="18" charset="0"/>
              </a:rPr>
              <a:t> between its </a:t>
            </a:r>
            <a:r>
              <a:rPr lang="en-US" b="1" u="sng" dirty="0">
                <a:latin typeface="Calibri" panose="020F0502020204030204" pitchFamily="34" charset="0"/>
                <a:ea typeface="Calibri" panose="020F0502020204030204" pitchFamily="34" charset="0"/>
                <a:cs typeface="Times New Roman" panose="02020603050405020304" pitchFamily="18" charset="0"/>
              </a:rPr>
              <a:t>parts</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Ison</a:t>
            </a:r>
            <a:r>
              <a:rPr lang="en-US" dirty="0">
                <a:effectLst/>
                <a:latin typeface="Calibri" panose="020F0502020204030204" pitchFamily="34" charset="0"/>
                <a:ea typeface="Calibri" panose="020F0502020204030204" pitchFamily="34" charset="0"/>
                <a:cs typeface="Times New Roman" panose="02020603050405020304" pitchFamily="18" charset="0"/>
              </a:rPr>
              <a:t>, 2008). </a:t>
            </a:r>
          </a:p>
          <a:p>
            <a:endParaRPr lang="en-US" dirty="0"/>
          </a:p>
        </p:txBody>
      </p:sp>
      <p:pic>
        <p:nvPicPr>
          <p:cNvPr id="2" name="Picture 4" descr="Key components of a community response to out-of-hospital cardiac arrest |  Nature Reviews Cardiology">
            <a:extLst>
              <a:ext uri="{FF2B5EF4-FFF2-40B4-BE49-F238E27FC236}">
                <a16:creationId xmlns:a16="http://schemas.microsoft.com/office/drawing/2014/main" id="{A5DF872E-FEB7-522C-03CF-314A2D3E5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2357627"/>
            <a:ext cx="7673815" cy="304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83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051DA9-173C-C98E-C52F-C2AD6EC75476}"/>
              </a:ext>
            </a:extLst>
          </p:cNvPr>
          <p:cNvSpPr>
            <a:spLocks noGrp="1"/>
          </p:cNvSpPr>
          <p:nvPr>
            <p:ph idx="1"/>
          </p:nvPr>
        </p:nvSpPr>
        <p:spPr>
          <a:xfrm>
            <a:off x="749139" y="321575"/>
            <a:ext cx="10515600" cy="1558925"/>
          </a:xfrm>
        </p:spPr>
        <p:txBody>
          <a:bodyPr>
            <a:normAutofit/>
          </a:bodyPr>
          <a:lstStyle/>
          <a:p>
            <a:pPr lvl="1"/>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 name="Picture 4" descr="Key components of a community response to out-of-hospital cardiac arrest |  Nature Reviews Cardiology">
            <a:extLst>
              <a:ext uri="{FF2B5EF4-FFF2-40B4-BE49-F238E27FC236}">
                <a16:creationId xmlns:a16="http://schemas.microsoft.com/office/drawing/2014/main" id="{A5DF872E-FEB7-522C-03CF-314A2D3E5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2357627"/>
            <a:ext cx="7673815" cy="304054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114A1494-01B7-702F-620F-0E276E24D143}"/>
              </a:ext>
            </a:extLst>
          </p:cNvPr>
          <p:cNvCxnSpPr/>
          <p:nvPr/>
        </p:nvCxnSpPr>
        <p:spPr>
          <a:xfrm flipV="1">
            <a:off x="4171950" y="5124450"/>
            <a:ext cx="0" cy="15716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AB40042-AD30-67CF-6DCC-24F756C52A71}"/>
              </a:ext>
            </a:extLst>
          </p:cNvPr>
          <p:cNvCxnSpPr/>
          <p:nvPr/>
        </p:nvCxnSpPr>
        <p:spPr>
          <a:xfrm flipV="1">
            <a:off x="7753350" y="5191125"/>
            <a:ext cx="0" cy="15716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A7611FB-A525-0C3B-9804-E38256B962CD}"/>
              </a:ext>
            </a:extLst>
          </p:cNvPr>
          <p:cNvCxnSpPr/>
          <p:nvPr/>
        </p:nvCxnSpPr>
        <p:spPr>
          <a:xfrm flipV="1">
            <a:off x="8505825" y="5191125"/>
            <a:ext cx="0" cy="15716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054A551-EF90-9ABC-B872-2C24580FEF77}"/>
              </a:ext>
            </a:extLst>
          </p:cNvPr>
          <p:cNvCxnSpPr/>
          <p:nvPr/>
        </p:nvCxnSpPr>
        <p:spPr>
          <a:xfrm flipV="1">
            <a:off x="9105900" y="5191125"/>
            <a:ext cx="0" cy="15716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2308E72-E5C7-B8FB-88E3-23519D4F4FFD}"/>
              </a:ext>
            </a:extLst>
          </p:cNvPr>
          <p:cNvCxnSpPr/>
          <p:nvPr/>
        </p:nvCxnSpPr>
        <p:spPr>
          <a:xfrm flipV="1">
            <a:off x="9601200" y="5191125"/>
            <a:ext cx="0" cy="15716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A572F328-F6B0-8D60-7501-3C4D50E26320}"/>
              </a:ext>
            </a:extLst>
          </p:cNvPr>
          <p:cNvSpPr txBox="1">
            <a:spLocks/>
          </p:cNvSpPr>
          <p:nvPr/>
        </p:nvSpPr>
        <p:spPr>
          <a:xfrm>
            <a:off x="901539" y="473975"/>
            <a:ext cx="10515600" cy="15589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latin typeface="Calibri" panose="020F0502020204030204" pitchFamily="34" charset="0"/>
              <a:ea typeface="Calibri" panose="020F0502020204030204" pitchFamily="34" charset="0"/>
              <a:cs typeface="Times New Roman" panose="02020603050405020304" pitchFamily="18" charset="0"/>
            </a:endParaRPr>
          </a:p>
          <a:p>
            <a:pPr marL="2457450" indent="-2457450">
              <a:buFont typeface="Arial" panose="020B0604020202020204" pitchFamily="34" charset="0"/>
              <a:buNone/>
            </a:pPr>
            <a:r>
              <a:rPr lang="en-US" dirty="0">
                <a:latin typeface="Calibri" panose="020F0502020204030204" pitchFamily="34" charset="0"/>
                <a:ea typeface="Calibri" panose="020F0502020204030204" pitchFamily="34" charset="0"/>
                <a:cs typeface="Times New Roman" panose="02020603050405020304" pitchFamily="18" charset="0"/>
              </a:rPr>
              <a:t>System defined:  An integrated whole whose essential properties </a:t>
            </a:r>
            <a:r>
              <a:rPr lang="en-US" b="1" u="sng" dirty="0">
                <a:latin typeface="Calibri" panose="020F0502020204030204" pitchFamily="34" charset="0"/>
                <a:ea typeface="Calibri" panose="020F0502020204030204" pitchFamily="34" charset="0"/>
                <a:cs typeface="Times New Roman" panose="02020603050405020304" pitchFamily="18" charset="0"/>
              </a:rPr>
              <a:t>emerge </a:t>
            </a:r>
            <a:r>
              <a:rPr lang="en-US" dirty="0">
                <a:latin typeface="Calibri" panose="020F0502020204030204" pitchFamily="34" charset="0"/>
                <a:ea typeface="Calibri" panose="020F0502020204030204" pitchFamily="34" charset="0"/>
                <a:cs typeface="Times New Roman" panose="02020603050405020304" pitchFamily="18" charset="0"/>
              </a:rPr>
              <a:t>from the </a:t>
            </a:r>
            <a:r>
              <a:rPr lang="en-US" b="1" u="sng" dirty="0">
                <a:latin typeface="Calibri" panose="020F0502020204030204" pitchFamily="34" charset="0"/>
                <a:ea typeface="Calibri" panose="020F0502020204030204" pitchFamily="34" charset="0"/>
                <a:cs typeface="Times New Roman" panose="02020603050405020304" pitchFamily="18" charset="0"/>
              </a:rPr>
              <a:t>interdependence</a:t>
            </a:r>
            <a:r>
              <a:rPr lang="en-US" dirty="0">
                <a:latin typeface="Calibri" panose="020F0502020204030204" pitchFamily="34" charset="0"/>
                <a:ea typeface="Calibri" panose="020F0502020204030204" pitchFamily="34" charset="0"/>
                <a:cs typeface="Times New Roman" panose="02020603050405020304" pitchFamily="18" charset="0"/>
              </a:rPr>
              <a:t> between its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parts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Ison</a:t>
            </a:r>
            <a:r>
              <a:rPr lang="en-US" dirty="0">
                <a:latin typeface="Calibri" panose="020F0502020204030204" pitchFamily="34" charset="0"/>
                <a:ea typeface="Calibri" panose="020F0502020204030204" pitchFamily="34" charset="0"/>
                <a:cs typeface="Times New Roman" panose="02020603050405020304" pitchFamily="18" charset="0"/>
              </a:rPr>
              <a:t>, 2008). </a:t>
            </a:r>
          </a:p>
          <a:p>
            <a:endParaRPr lang="en-US" dirty="0"/>
          </a:p>
        </p:txBody>
      </p:sp>
    </p:spTree>
    <p:extLst>
      <p:ext uri="{BB962C8B-B14F-4D97-AF65-F5344CB8AC3E}">
        <p14:creationId xmlns:p14="http://schemas.microsoft.com/office/powerpoint/2010/main" val="109412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ey components of a community response to out-of-hospital cardiac arrest |  Nature Reviews Cardiology">
            <a:extLst>
              <a:ext uri="{FF2B5EF4-FFF2-40B4-BE49-F238E27FC236}">
                <a16:creationId xmlns:a16="http://schemas.microsoft.com/office/drawing/2014/main" id="{A5DF872E-FEB7-522C-03CF-314A2D3E5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2357627"/>
            <a:ext cx="7673815" cy="304054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860FA106-9CEB-4E0B-ADF3-69AC8C206314}"/>
              </a:ext>
            </a:extLst>
          </p:cNvPr>
          <p:cNvCxnSpPr>
            <a:cxnSpLocks/>
          </p:cNvCxnSpPr>
          <p:nvPr/>
        </p:nvCxnSpPr>
        <p:spPr>
          <a:xfrm flipV="1">
            <a:off x="4514850" y="3674151"/>
            <a:ext cx="0" cy="2552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2469B9F-1B14-C72E-50A7-EFCD033EC452}"/>
              </a:ext>
            </a:extLst>
          </p:cNvPr>
          <p:cNvCxnSpPr>
            <a:cxnSpLocks/>
          </p:cNvCxnSpPr>
          <p:nvPr/>
        </p:nvCxnSpPr>
        <p:spPr>
          <a:xfrm flipV="1">
            <a:off x="5876925" y="3674151"/>
            <a:ext cx="0" cy="2552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3BB1FFD-9E23-A9FB-51DB-8CB0BC78E244}"/>
              </a:ext>
            </a:extLst>
          </p:cNvPr>
          <p:cNvCxnSpPr>
            <a:cxnSpLocks/>
          </p:cNvCxnSpPr>
          <p:nvPr/>
        </p:nvCxnSpPr>
        <p:spPr>
          <a:xfrm flipV="1">
            <a:off x="7191375" y="3674151"/>
            <a:ext cx="0" cy="2552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18A0CEF-1D1D-804E-A598-94F1FD3A0FC6}"/>
              </a:ext>
            </a:extLst>
          </p:cNvPr>
          <p:cNvCxnSpPr>
            <a:cxnSpLocks/>
          </p:cNvCxnSpPr>
          <p:nvPr/>
        </p:nvCxnSpPr>
        <p:spPr>
          <a:xfrm flipV="1">
            <a:off x="8515350" y="3674151"/>
            <a:ext cx="0" cy="2552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C0E4E894-C76B-C3FB-DFE9-F6A85AF86B6F}"/>
              </a:ext>
            </a:extLst>
          </p:cNvPr>
          <p:cNvSpPr>
            <a:spLocks noGrp="1"/>
          </p:cNvSpPr>
          <p:nvPr>
            <p:ph idx="1"/>
          </p:nvPr>
        </p:nvSpPr>
        <p:spPr/>
        <p:txBody>
          <a:bodyPr/>
          <a:lstStyle/>
          <a:p>
            <a:endParaRPr lang="en-US"/>
          </a:p>
        </p:txBody>
      </p:sp>
      <p:sp>
        <p:nvSpPr>
          <p:cNvPr id="11" name="Content Placeholder 2">
            <a:extLst>
              <a:ext uri="{FF2B5EF4-FFF2-40B4-BE49-F238E27FC236}">
                <a16:creationId xmlns:a16="http://schemas.microsoft.com/office/drawing/2014/main" id="{40384DB4-C02C-8337-EE78-A4546B8E43E2}"/>
              </a:ext>
            </a:extLst>
          </p:cNvPr>
          <p:cNvSpPr txBox="1">
            <a:spLocks/>
          </p:cNvSpPr>
          <p:nvPr/>
        </p:nvSpPr>
        <p:spPr>
          <a:xfrm>
            <a:off x="749139" y="321575"/>
            <a:ext cx="10515600" cy="15589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latin typeface="Calibri" panose="020F0502020204030204" pitchFamily="34" charset="0"/>
              <a:ea typeface="Calibri" panose="020F0502020204030204" pitchFamily="34" charset="0"/>
              <a:cs typeface="Times New Roman" panose="02020603050405020304" pitchFamily="18" charset="0"/>
            </a:endParaRPr>
          </a:p>
          <a:p>
            <a:pPr marL="2457450" indent="-2457450">
              <a:buFont typeface="Arial" panose="020B0604020202020204" pitchFamily="34" charset="0"/>
              <a:buNone/>
            </a:pPr>
            <a:r>
              <a:rPr lang="en-US" dirty="0">
                <a:latin typeface="Calibri" panose="020F0502020204030204" pitchFamily="34" charset="0"/>
                <a:ea typeface="Calibri" panose="020F0502020204030204" pitchFamily="34" charset="0"/>
                <a:cs typeface="Times New Roman" panose="02020603050405020304" pitchFamily="18" charset="0"/>
              </a:rPr>
              <a:t>System defined:  An integrated whole whose essential properties </a:t>
            </a:r>
            <a:r>
              <a:rPr lang="en-US" b="1" u="sng" dirty="0">
                <a:latin typeface="Calibri" panose="020F0502020204030204" pitchFamily="34" charset="0"/>
                <a:ea typeface="Calibri" panose="020F0502020204030204" pitchFamily="34" charset="0"/>
                <a:cs typeface="Times New Roman" panose="02020603050405020304" pitchFamily="18" charset="0"/>
              </a:rPr>
              <a:t>emerge </a:t>
            </a:r>
            <a:r>
              <a:rPr lang="en-US" dirty="0">
                <a:latin typeface="Calibri" panose="020F0502020204030204" pitchFamily="34" charset="0"/>
                <a:ea typeface="Calibri" panose="020F0502020204030204" pitchFamily="34" charset="0"/>
                <a:cs typeface="Times New Roman" panose="02020603050405020304" pitchFamily="18" charset="0"/>
              </a:rPr>
              <a:t>from the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interdependence</a:t>
            </a:r>
            <a:r>
              <a:rPr lang="en-US" dirty="0">
                <a:latin typeface="Calibri" panose="020F0502020204030204" pitchFamily="34" charset="0"/>
                <a:ea typeface="Calibri" panose="020F0502020204030204" pitchFamily="34" charset="0"/>
                <a:cs typeface="Times New Roman" panose="02020603050405020304" pitchFamily="18" charset="0"/>
              </a:rPr>
              <a:t> between its </a:t>
            </a:r>
            <a:r>
              <a:rPr lang="en-US" b="1" u="sng" dirty="0">
                <a:latin typeface="Calibri" panose="020F0502020204030204" pitchFamily="34" charset="0"/>
                <a:ea typeface="Calibri" panose="020F0502020204030204" pitchFamily="34" charset="0"/>
                <a:cs typeface="Times New Roman" panose="02020603050405020304" pitchFamily="18" charset="0"/>
              </a:rPr>
              <a:t>parts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Ison</a:t>
            </a:r>
            <a:r>
              <a:rPr lang="en-US" dirty="0">
                <a:latin typeface="Calibri" panose="020F0502020204030204" pitchFamily="34" charset="0"/>
                <a:ea typeface="Calibri" panose="020F0502020204030204" pitchFamily="34" charset="0"/>
                <a:cs typeface="Times New Roman" panose="02020603050405020304" pitchFamily="18" charset="0"/>
              </a:rPr>
              <a:t>, 2008). </a:t>
            </a:r>
          </a:p>
          <a:p>
            <a:endParaRPr lang="en-US" dirty="0"/>
          </a:p>
        </p:txBody>
      </p:sp>
    </p:spTree>
    <p:extLst>
      <p:ext uri="{BB962C8B-B14F-4D97-AF65-F5344CB8AC3E}">
        <p14:creationId xmlns:p14="http://schemas.microsoft.com/office/powerpoint/2010/main" val="424498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ey components of a community response to out-of-hospital cardiac arrest |  Nature Reviews Cardiology">
            <a:extLst>
              <a:ext uri="{FF2B5EF4-FFF2-40B4-BE49-F238E27FC236}">
                <a16:creationId xmlns:a16="http://schemas.microsoft.com/office/drawing/2014/main" id="{A5DF872E-FEB7-522C-03CF-314A2D3E5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2357627"/>
            <a:ext cx="7673815" cy="30405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aving Lives Together">
            <a:extLst>
              <a:ext uri="{FF2B5EF4-FFF2-40B4-BE49-F238E27FC236}">
                <a16:creationId xmlns:a16="http://schemas.microsoft.com/office/drawing/2014/main" id="{2C3D13E5-631D-1F34-C92F-AD3DF4F11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241" y="4725292"/>
            <a:ext cx="2085731" cy="213270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1AD82D15-0FA6-D722-21B6-839C0B822B2F}"/>
              </a:ext>
            </a:extLst>
          </p:cNvPr>
          <p:cNvCxnSpPr>
            <a:cxnSpLocks/>
            <a:endCxn id="4" idx="0"/>
          </p:cNvCxnSpPr>
          <p:nvPr/>
        </p:nvCxnSpPr>
        <p:spPr>
          <a:xfrm>
            <a:off x="4038600" y="3924300"/>
            <a:ext cx="2160507" cy="8009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395442E-7C62-31F7-9771-559B37B9494E}"/>
              </a:ext>
            </a:extLst>
          </p:cNvPr>
          <p:cNvCxnSpPr>
            <a:cxnSpLocks/>
            <a:endCxn id="4" idx="0"/>
          </p:cNvCxnSpPr>
          <p:nvPr/>
        </p:nvCxnSpPr>
        <p:spPr>
          <a:xfrm>
            <a:off x="5267325" y="3857625"/>
            <a:ext cx="931782" cy="8676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AEC87CF-FC25-8D56-E9A2-753BA08AA6F8}"/>
              </a:ext>
            </a:extLst>
          </p:cNvPr>
          <p:cNvCxnSpPr>
            <a:cxnSpLocks/>
            <a:endCxn id="4" idx="0"/>
          </p:cNvCxnSpPr>
          <p:nvPr/>
        </p:nvCxnSpPr>
        <p:spPr>
          <a:xfrm flipH="1">
            <a:off x="6199107" y="3857625"/>
            <a:ext cx="373143" cy="8676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43FA4DE-E718-825D-6147-B5E7512EDA36}"/>
              </a:ext>
            </a:extLst>
          </p:cNvPr>
          <p:cNvCxnSpPr>
            <a:cxnSpLocks/>
            <a:endCxn id="4" idx="0"/>
          </p:cNvCxnSpPr>
          <p:nvPr/>
        </p:nvCxnSpPr>
        <p:spPr>
          <a:xfrm flipH="1">
            <a:off x="6199107" y="3857625"/>
            <a:ext cx="1706643" cy="8676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FFC07A-5AF0-74BA-EDB0-3CAC1C7090CF}"/>
              </a:ext>
            </a:extLst>
          </p:cNvPr>
          <p:cNvCxnSpPr>
            <a:cxnSpLocks/>
            <a:endCxn id="4" idx="0"/>
          </p:cNvCxnSpPr>
          <p:nvPr/>
        </p:nvCxnSpPr>
        <p:spPr>
          <a:xfrm flipH="1">
            <a:off x="6199107" y="3857625"/>
            <a:ext cx="2867025" cy="8676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Content Placeholder 20">
            <a:extLst>
              <a:ext uri="{FF2B5EF4-FFF2-40B4-BE49-F238E27FC236}">
                <a16:creationId xmlns:a16="http://schemas.microsoft.com/office/drawing/2014/main" id="{0B3B6450-0AAD-1E56-097A-D7BD0C377991}"/>
              </a:ext>
            </a:extLst>
          </p:cNvPr>
          <p:cNvSpPr>
            <a:spLocks noGrp="1"/>
          </p:cNvSpPr>
          <p:nvPr>
            <p:ph idx="1"/>
          </p:nvPr>
        </p:nvSpPr>
        <p:spPr/>
        <p:txBody>
          <a:bodyPr/>
          <a:lstStyle/>
          <a:p>
            <a:endParaRPr lang="en-US"/>
          </a:p>
        </p:txBody>
      </p:sp>
      <p:sp>
        <p:nvSpPr>
          <p:cNvPr id="22" name="Content Placeholder 2">
            <a:extLst>
              <a:ext uri="{FF2B5EF4-FFF2-40B4-BE49-F238E27FC236}">
                <a16:creationId xmlns:a16="http://schemas.microsoft.com/office/drawing/2014/main" id="{7F1753EF-D4FC-7222-B873-CCE0D122FF90}"/>
              </a:ext>
            </a:extLst>
          </p:cNvPr>
          <p:cNvSpPr txBox="1">
            <a:spLocks/>
          </p:cNvSpPr>
          <p:nvPr/>
        </p:nvSpPr>
        <p:spPr>
          <a:xfrm>
            <a:off x="749139" y="321575"/>
            <a:ext cx="10515600" cy="15589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latin typeface="Calibri" panose="020F0502020204030204" pitchFamily="34" charset="0"/>
              <a:ea typeface="Calibri" panose="020F0502020204030204" pitchFamily="34" charset="0"/>
              <a:cs typeface="Times New Roman" panose="02020603050405020304" pitchFamily="18" charset="0"/>
            </a:endParaRPr>
          </a:p>
          <a:p>
            <a:pPr marL="2457450" indent="-2457450">
              <a:buFont typeface="Arial" panose="020B0604020202020204" pitchFamily="34" charset="0"/>
              <a:buNone/>
            </a:pPr>
            <a:r>
              <a:rPr lang="en-US" dirty="0">
                <a:latin typeface="Calibri" panose="020F0502020204030204" pitchFamily="34" charset="0"/>
                <a:ea typeface="Calibri" panose="020F0502020204030204" pitchFamily="34" charset="0"/>
                <a:cs typeface="Times New Roman" panose="02020603050405020304" pitchFamily="18" charset="0"/>
              </a:rPr>
              <a:t>System defined:  An integrated whole whose essential properties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emerge</a:t>
            </a:r>
            <a:r>
              <a:rPr lang="en-US" b="1" u="sng"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from the </a:t>
            </a:r>
            <a:r>
              <a:rPr lang="en-US" b="1" u="sng" dirty="0">
                <a:latin typeface="Calibri" panose="020F0502020204030204" pitchFamily="34" charset="0"/>
                <a:ea typeface="Calibri" panose="020F0502020204030204" pitchFamily="34" charset="0"/>
                <a:cs typeface="Times New Roman" panose="02020603050405020304" pitchFamily="18" charset="0"/>
              </a:rPr>
              <a:t>interdependence</a:t>
            </a:r>
            <a:r>
              <a:rPr lang="en-US" dirty="0">
                <a:latin typeface="Calibri" panose="020F0502020204030204" pitchFamily="34" charset="0"/>
                <a:ea typeface="Calibri" panose="020F0502020204030204" pitchFamily="34" charset="0"/>
                <a:cs typeface="Times New Roman" panose="02020603050405020304" pitchFamily="18" charset="0"/>
              </a:rPr>
              <a:t> between its </a:t>
            </a:r>
            <a:r>
              <a:rPr lang="en-US" b="1" u="sng" dirty="0">
                <a:latin typeface="Calibri" panose="020F0502020204030204" pitchFamily="34" charset="0"/>
                <a:ea typeface="Calibri" panose="020F0502020204030204" pitchFamily="34" charset="0"/>
                <a:cs typeface="Times New Roman" panose="02020603050405020304" pitchFamily="18" charset="0"/>
              </a:rPr>
              <a:t>parts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Ison</a:t>
            </a:r>
            <a:r>
              <a:rPr lang="en-US" dirty="0">
                <a:latin typeface="Calibri" panose="020F0502020204030204" pitchFamily="34" charset="0"/>
                <a:ea typeface="Calibri" panose="020F0502020204030204" pitchFamily="34" charset="0"/>
                <a:cs typeface="Times New Roman" panose="02020603050405020304" pitchFamily="18" charset="0"/>
              </a:rPr>
              <a:t>, 2008). </a:t>
            </a:r>
          </a:p>
          <a:p>
            <a:endParaRPr lang="en-US" dirty="0"/>
          </a:p>
        </p:txBody>
      </p:sp>
    </p:spTree>
    <p:extLst>
      <p:ext uri="{BB962C8B-B14F-4D97-AF65-F5344CB8AC3E}">
        <p14:creationId xmlns:p14="http://schemas.microsoft.com/office/powerpoint/2010/main" val="241217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3B4CB-3D61-244A-5CD2-C62884A650CC}"/>
              </a:ext>
            </a:extLst>
          </p:cNvPr>
          <p:cNvPicPr>
            <a:picLocks noChangeAspect="1"/>
          </p:cNvPicPr>
          <p:nvPr/>
        </p:nvPicPr>
        <p:blipFill>
          <a:blip r:embed="rId2"/>
          <a:stretch>
            <a:fillRect/>
          </a:stretch>
        </p:blipFill>
        <p:spPr>
          <a:xfrm rot="1748271">
            <a:off x="1290710" y="883920"/>
            <a:ext cx="3263710" cy="4637054"/>
          </a:xfrm>
          <a:prstGeom prst="rect">
            <a:avLst/>
          </a:prstGeom>
        </p:spPr>
      </p:pic>
      <p:pic>
        <p:nvPicPr>
          <p:cNvPr id="5" name="Picture 4">
            <a:extLst>
              <a:ext uri="{FF2B5EF4-FFF2-40B4-BE49-F238E27FC236}">
                <a16:creationId xmlns:a16="http://schemas.microsoft.com/office/drawing/2014/main" id="{09E536E9-67AD-D7EA-4D7B-0C24672BAA3D}"/>
              </a:ext>
            </a:extLst>
          </p:cNvPr>
          <p:cNvPicPr>
            <a:picLocks noChangeAspect="1"/>
          </p:cNvPicPr>
          <p:nvPr/>
        </p:nvPicPr>
        <p:blipFill>
          <a:blip r:embed="rId3"/>
          <a:stretch>
            <a:fillRect/>
          </a:stretch>
        </p:blipFill>
        <p:spPr>
          <a:xfrm rot="19167306">
            <a:off x="4813320" y="396240"/>
            <a:ext cx="3427911" cy="4987583"/>
          </a:xfrm>
          <a:prstGeom prst="rect">
            <a:avLst/>
          </a:prstGeom>
        </p:spPr>
      </p:pic>
      <p:pic>
        <p:nvPicPr>
          <p:cNvPr id="7" name="Picture 6">
            <a:extLst>
              <a:ext uri="{FF2B5EF4-FFF2-40B4-BE49-F238E27FC236}">
                <a16:creationId xmlns:a16="http://schemas.microsoft.com/office/drawing/2014/main" id="{97A99008-1C06-3AEF-F367-A3C8CAEF203D}"/>
              </a:ext>
            </a:extLst>
          </p:cNvPr>
          <p:cNvPicPr>
            <a:picLocks noChangeAspect="1"/>
          </p:cNvPicPr>
          <p:nvPr/>
        </p:nvPicPr>
        <p:blipFill>
          <a:blip r:embed="rId4"/>
          <a:stretch>
            <a:fillRect/>
          </a:stretch>
        </p:blipFill>
        <p:spPr>
          <a:xfrm rot="991952">
            <a:off x="7237246" y="440951"/>
            <a:ext cx="3906592" cy="5557520"/>
          </a:xfrm>
          <a:prstGeom prst="rect">
            <a:avLst/>
          </a:prstGeom>
        </p:spPr>
      </p:pic>
      <p:sp>
        <p:nvSpPr>
          <p:cNvPr id="8" name="TextBox 7">
            <a:extLst>
              <a:ext uri="{FF2B5EF4-FFF2-40B4-BE49-F238E27FC236}">
                <a16:creationId xmlns:a16="http://schemas.microsoft.com/office/drawing/2014/main" id="{006AF892-4A51-74DD-8BAF-150BE72E36CF}"/>
              </a:ext>
            </a:extLst>
          </p:cNvPr>
          <p:cNvSpPr txBox="1"/>
          <p:nvPr/>
        </p:nvSpPr>
        <p:spPr>
          <a:xfrm>
            <a:off x="649373" y="6070090"/>
            <a:ext cx="6136052" cy="369332"/>
          </a:xfrm>
          <a:prstGeom prst="rect">
            <a:avLst/>
          </a:prstGeom>
          <a:noFill/>
        </p:spPr>
        <p:txBody>
          <a:bodyPr wrap="square" rtlCol="0">
            <a:spAutoFit/>
          </a:bodyPr>
          <a:lstStyle/>
          <a:p>
            <a:r>
              <a:rPr lang="en-AU" dirty="0">
                <a:hlinkClick r:id="rId5"/>
              </a:rPr>
              <a:t>https://www.justevaluation.com/system-evaluation</a:t>
            </a:r>
            <a:r>
              <a:rPr lang="en-AU" dirty="0"/>
              <a:t> </a:t>
            </a:r>
          </a:p>
        </p:txBody>
      </p:sp>
    </p:spTree>
    <p:extLst>
      <p:ext uri="{BB962C8B-B14F-4D97-AF65-F5344CB8AC3E}">
        <p14:creationId xmlns:p14="http://schemas.microsoft.com/office/powerpoint/2010/main" val="242998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20A37-62FE-DCFA-22B3-7641F810C518}"/>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178F9731-C35D-5993-9FB6-304643928F2B}"/>
              </a:ext>
            </a:extLst>
          </p:cNvPr>
          <p:cNvGrpSpPr/>
          <p:nvPr/>
        </p:nvGrpSpPr>
        <p:grpSpPr>
          <a:xfrm>
            <a:off x="4675854" y="158335"/>
            <a:ext cx="4171923" cy="3134256"/>
            <a:chOff x="4675854" y="158335"/>
            <a:chExt cx="4171923" cy="3134256"/>
          </a:xfrm>
        </p:grpSpPr>
        <p:sp>
          <p:nvSpPr>
            <p:cNvPr id="2" name="TextBox 1">
              <a:extLst>
                <a:ext uri="{FF2B5EF4-FFF2-40B4-BE49-F238E27FC236}">
                  <a16:creationId xmlns:a16="http://schemas.microsoft.com/office/drawing/2014/main" id="{09F354EC-E63F-2C7A-CE4B-30DDF40D5FE4}"/>
                </a:ext>
              </a:extLst>
            </p:cNvPr>
            <p:cNvSpPr txBox="1"/>
            <p:nvPr/>
          </p:nvSpPr>
          <p:spPr>
            <a:xfrm>
              <a:off x="4675854" y="158335"/>
              <a:ext cx="1806053" cy="646331"/>
            </a:xfrm>
            <a:prstGeom prst="rect">
              <a:avLst/>
            </a:prstGeom>
            <a:noFill/>
            <a:ln w="28575">
              <a:solidFill>
                <a:schemeClr val="tx1"/>
              </a:solidFill>
            </a:ln>
          </p:spPr>
          <p:txBody>
            <a:bodyPr wrap="square" rtlCol="0">
              <a:spAutoFit/>
            </a:bodyPr>
            <a:lstStyle/>
            <a:p>
              <a:pPr algn="ctr"/>
              <a:r>
                <a:rPr lang="en-US" dirty="0"/>
                <a:t>Research Worldview</a:t>
              </a:r>
            </a:p>
          </p:txBody>
        </p:sp>
        <p:sp>
          <p:nvSpPr>
            <p:cNvPr id="3" name="TextBox 2">
              <a:extLst>
                <a:ext uri="{FF2B5EF4-FFF2-40B4-BE49-F238E27FC236}">
                  <a16:creationId xmlns:a16="http://schemas.microsoft.com/office/drawing/2014/main" id="{48E05315-BC28-CFF5-8F55-5003E19B5D4A}"/>
                </a:ext>
              </a:extLst>
            </p:cNvPr>
            <p:cNvSpPr txBox="1"/>
            <p:nvPr/>
          </p:nvSpPr>
          <p:spPr>
            <a:xfrm>
              <a:off x="4675854" y="1252430"/>
              <a:ext cx="1806053" cy="646331"/>
            </a:xfrm>
            <a:prstGeom prst="rect">
              <a:avLst/>
            </a:prstGeom>
            <a:noFill/>
            <a:ln w="28575">
              <a:solidFill>
                <a:schemeClr val="tx1"/>
              </a:solidFill>
            </a:ln>
          </p:spPr>
          <p:txBody>
            <a:bodyPr wrap="square" rtlCol="0">
              <a:spAutoFit/>
            </a:bodyPr>
            <a:lstStyle/>
            <a:p>
              <a:pPr algn="ctr"/>
              <a:r>
                <a:rPr lang="en-US" dirty="0"/>
                <a:t>Intervention Design</a:t>
              </a:r>
            </a:p>
          </p:txBody>
        </p:sp>
        <p:sp>
          <p:nvSpPr>
            <p:cNvPr id="4" name="TextBox 3">
              <a:extLst>
                <a:ext uri="{FF2B5EF4-FFF2-40B4-BE49-F238E27FC236}">
                  <a16:creationId xmlns:a16="http://schemas.microsoft.com/office/drawing/2014/main" id="{36B244D2-4222-4A82-5C6A-91090E3FCA72}"/>
                </a:ext>
              </a:extLst>
            </p:cNvPr>
            <p:cNvSpPr txBox="1"/>
            <p:nvPr/>
          </p:nvSpPr>
          <p:spPr>
            <a:xfrm>
              <a:off x="4675854" y="2646260"/>
              <a:ext cx="1806053" cy="646331"/>
            </a:xfrm>
            <a:prstGeom prst="rect">
              <a:avLst/>
            </a:prstGeom>
            <a:noFill/>
            <a:ln w="28575">
              <a:solidFill>
                <a:schemeClr val="tx1"/>
              </a:solidFill>
            </a:ln>
          </p:spPr>
          <p:txBody>
            <a:bodyPr wrap="square" rtlCol="0">
              <a:spAutoFit/>
            </a:bodyPr>
            <a:lstStyle/>
            <a:p>
              <a:pPr algn="ctr"/>
              <a:r>
                <a:rPr lang="en-US" dirty="0"/>
                <a:t>Evaluation Approach</a:t>
              </a:r>
            </a:p>
          </p:txBody>
        </p:sp>
        <p:cxnSp>
          <p:nvCxnSpPr>
            <p:cNvPr id="6" name="Straight Arrow Connector 5">
              <a:extLst>
                <a:ext uri="{FF2B5EF4-FFF2-40B4-BE49-F238E27FC236}">
                  <a16:creationId xmlns:a16="http://schemas.microsoft.com/office/drawing/2014/main" id="{5EF7A7CD-EF90-3565-E72D-49BF80C400CD}"/>
                </a:ext>
              </a:extLst>
            </p:cNvPr>
            <p:cNvCxnSpPr>
              <a:cxnSpLocks/>
              <a:stCxn id="2" idx="2"/>
              <a:endCxn id="3" idx="0"/>
            </p:cNvCxnSpPr>
            <p:nvPr/>
          </p:nvCxnSpPr>
          <p:spPr>
            <a:xfrm>
              <a:off x="5578881" y="804666"/>
              <a:ext cx="0" cy="4477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72322B2-326C-30C7-666B-0874A31E9C73}"/>
                </a:ext>
              </a:extLst>
            </p:cNvPr>
            <p:cNvCxnSpPr>
              <a:cxnSpLocks/>
              <a:stCxn id="3" idx="2"/>
              <a:endCxn id="4" idx="0"/>
            </p:cNvCxnSpPr>
            <p:nvPr/>
          </p:nvCxnSpPr>
          <p:spPr>
            <a:xfrm>
              <a:off x="5578881" y="1898761"/>
              <a:ext cx="0" cy="7474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4063C5-9D10-1B4C-448F-E7E48361C03D}"/>
                </a:ext>
              </a:extLst>
            </p:cNvPr>
            <p:cNvSpPr txBox="1"/>
            <p:nvPr/>
          </p:nvSpPr>
          <p:spPr>
            <a:xfrm>
              <a:off x="7041724" y="158335"/>
              <a:ext cx="1806053" cy="646331"/>
            </a:xfrm>
            <a:prstGeom prst="rect">
              <a:avLst/>
            </a:prstGeom>
            <a:noFill/>
            <a:ln w="28575">
              <a:solidFill>
                <a:schemeClr val="tx1"/>
              </a:solidFill>
            </a:ln>
          </p:spPr>
          <p:txBody>
            <a:bodyPr wrap="square" rtlCol="0">
              <a:spAutoFit/>
            </a:bodyPr>
            <a:lstStyle/>
            <a:p>
              <a:pPr algn="ctr"/>
              <a:r>
                <a:rPr lang="en-US" dirty="0"/>
                <a:t>Reductionist Research</a:t>
              </a:r>
            </a:p>
          </p:txBody>
        </p:sp>
        <p:sp>
          <p:nvSpPr>
            <p:cNvPr id="14" name="TextBox 13">
              <a:extLst>
                <a:ext uri="{FF2B5EF4-FFF2-40B4-BE49-F238E27FC236}">
                  <a16:creationId xmlns:a16="http://schemas.microsoft.com/office/drawing/2014/main" id="{B1726AEB-E8CE-C0BC-6FC7-B7E0AD2EECD9}"/>
                </a:ext>
              </a:extLst>
            </p:cNvPr>
            <p:cNvSpPr txBox="1"/>
            <p:nvPr/>
          </p:nvSpPr>
          <p:spPr>
            <a:xfrm>
              <a:off x="7041724" y="1252430"/>
              <a:ext cx="1806053" cy="646331"/>
            </a:xfrm>
            <a:prstGeom prst="rect">
              <a:avLst/>
            </a:prstGeom>
            <a:noFill/>
            <a:ln w="28575">
              <a:solidFill>
                <a:schemeClr val="tx1"/>
              </a:solidFill>
            </a:ln>
          </p:spPr>
          <p:txBody>
            <a:bodyPr wrap="square" rtlCol="0">
              <a:spAutoFit/>
            </a:bodyPr>
            <a:lstStyle/>
            <a:p>
              <a:pPr algn="ctr"/>
              <a:r>
                <a:rPr lang="en-US" dirty="0"/>
                <a:t>Simple Interventions</a:t>
              </a:r>
            </a:p>
          </p:txBody>
        </p:sp>
        <p:sp>
          <p:nvSpPr>
            <p:cNvPr id="15" name="TextBox 14">
              <a:extLst>
                <a:ext uri="{FF2B5EF4-FFF2-40B4-BE49-F238E27FC236}">
                  <a16:creationId xmlns:a16="http://schemas.microsoft.com/office/drawing/2014/main" id="{0B9D2054-A043-8015-6E0C-74C3FE631796}"/>
                </a:ext>
              </a:extLst>
            </p:cNvPr>
            <p:cNvSpPr txBox="1"/>
            <p:nvPr/>
          </p:nvSpPr>
          <p:spPr>
            <a:xfrm>
              <a:off x="7041724" y="2646260"/>
              <a:ext cx="1806053" cy="369332"/>
            </a:xfrm>
            <a:prstGeom prst="rect">
              <a:avLst/>
            </a:prstGeom>
            <a:noFill/>
            <a:ln w="28575">
              <a:solidFill>
                <a:schemeClr val="tx1"/>
              </a:solidFill>
            </a:ln>
          </p:spPr>
          <p:txBody>
            <a:bodyPr wrap="square" rtlCol="0">
              <a:spAutoFit/>
            </a:bodyPr>
            <a:lstStyle/>
            <a:p>
              <a:pPr algn="ctr"/>
              <a:r>
                <a:rPr lang="en-US" dirty="0"/>
                <a:t>Logic Model</a:t>
              </a:r>
            </a:p>
          </p:txBody>
        </p:sp>
        <p:cxnSp>
          <p:nvCxnSpPr>
            <p:cNvPr id="16" name="Straight Arrow Connector 15">
              <a:extLst>
                <a:ext uri="{FF2B5EF4-FFF2-40B4-BE49-F238E27FC236}">
                  <a16:creationId xmlns:a16="http://schemas.microsoft.com/office/drawing/2014/main" id="{5E4644D8-38C4-8794-38A2-6BCD00992C21}"/>
                </a:ext>
              </a:extLst>
            </p:cNvPr>
            <p:cNvCxnSpPr>
              <a:cxnSpLocks/>
              <a:stCxn id="13" idx="2"/>
              <a:endCxn id="14" idx="0"/>
            </p:cNvCxnSpPr>
            <p:nvPr/>
          </p:nvCxnSpPr>
          <p:spPr>
            <a:xfrm>
              <a:off x="7944751" y="804666"/>
              <a:ext cx="0" cy="4477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1CC859C-6F27-52DB-5F74-1DC81975ABDE}"/>
                </a:ext>
              </a:extLst>
            </p:cNvPr>
            <p:cNvCxnSpPr>
              <a:cxnSpLocks/>
              <a:stCxn id="14" idx="2"/>
              <a:endCxn id="15" idx="0"/>
            </p:cNvCxnSpPr>
            <p:nvPr/>
          </p:nvCxnSpPr>
          <p:spPr>
            <a:xfrm>
              <a:off x="7944751" y="1898761"/>
              <a:ext cx="0" cy="7474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2FF9DB57-E0C4-076C-A302-B087C4507A62}"/>
              </a:ext>
            </a:extLst>
          </p:cNvPr>
          <p:cNvSpPr txBox="1"/>
          <p:nvPr/>
        </p:nvSpPr>
        <p:spPr>
          <a:xfrm>
            <a:off x="9527310" y="180976"/>
            <a:ext cx="1806053" cy="646331"/>
          </a:xfrm>
          <a:prstGeom prst="rect">
            <a:avLst/>
          </a:prstGeom>
          <a:noFill/>
          <a:ln w="28575">
            <a:solidFill>
              <a:schemeClr val="tx1"/>
            </a:solidFill>
          </a:ln>
        </p:spPr>
        <p:txBody>
          <a:bodyPr wrap="square" rtlCol="0">
            <a:spAutoFit/>
          </a:bodyPr>
          <a:lstStyle/>
          <a:p>
            <a:pPr algn="ctr"/>
            <a:r>
              <a:rPr lang="en-US" dirty="0"/>
              <a:t>Holistic</a:t>
            </a:r>
          </a:p>
          <a:p>
            <a:pPr algn="ctr"/>
            <a:r>
              <a:rPr lang="en-US" dirty="0"/>
              <a:t>Research</a:t>
            </a:r>
          </a:p>
        </p:txBody>
      </p:sp>
      <p:sp>
        <p:nvSpPr>
          <p:cNvPr id="19" name="TextBox 18">
            <a:extLst>
              <a:ext uri="{FF2B5EF4-FFF2-40B4-BE49-F238E27FC236}">
                <a16:creationId xmlns:a16="http://schemas.microsoft.com/office/drawing/2014/main" id="{E5959D8F-BB04-192B-AB64-857EA7E4251C}"/>
              </a:ext>
            </a:extLst>
          </p:cNvPr>
          <p:cNvSpPr txBox="1"/>
          <p:nvPr/>
        </p:nvSpPr>
        <p:spPr>
          <a:xfrm>
            <a:off x="9083650" y="1217582"/>
            <a:ext cx="2693373" cy="923330"/>
          </a:xfrm>
          <a:prstGeom prst="rect">
            <a:avLst/>
          </a:prstGeom>
          <a:noFill/>
          <a:ln w="28575">
            <a:solidFill>
              <a:schemeClr val="tx1"/>
            </a:solidFill>
          </a:ln>
        </p:spPr>
        <p:txBody>
          <a:bodyPr wrap="square" rtlCol="0">
            <a:spAutoFit/>
          </a:bodyPr>
          <a:lstStyle/>
          <a:p>
            <a:pPr algn="ctr"/>
            <a:r>
              <a:rPr lang="en-US" dirty="0"/>
              <a:t>Complex Interventions Designed to Operate and Function as a System</a:t>
            </a:r>
          </a:p>
        </p:txBody>
      </p:sp>
      <p:sp>
        <p:nvSpPr>
          <p:cNvPr id="20" name="TextBox 19">
            <a:extLst>
              <a:ext uri="{FF2B5EF4-FFF2-40B4-BE49-F238E27FC236}">
                <a16:creationId xmlns:a16="http://schemas.microsoft.com/office/drawing/2014/main" id="{60132234-B23D-D48E-B225-E148820C07DB}"/>
              </a:ext>
            </a:extLst>
          </p:cNvPr>
          <p:cNvSpPr txBox="1"/>
          <p:nvPr/>
        </p:nvSpPr>
        <p:spPr>
          <a:xfrm>
            <a:off x="9527309" y="2646260"/>
            <a:ext cx="1806053" cy="369332"/>
          </a:xfrm>
          <a:prstGeom prst="rect">
            <a:avLst/>
          </a:prstGeom>
          <a:noFill/>
          <a:ln w="28575">
            <a:solidFill>
              <a:schemeClr val="tx1"/>
            </a:solidFill>
          </a:ln>
        </p:spPr>
        <p:txBody>
          <a:bodyPr wrap="square" rtlCol="0">
            <a:spAutoFit/>
          </a:bodyPr>
          <a:lstStyle/>
          <a:p>
            <a:pPr algn="ctr"/>
            <a:r>
              <a:rPr lang="en-US" dirty="0"/>
              <a:t>?????</a:t>
            </a:r>
          </a:p>
        </p:txBody>
      </p:sp>
      <p:cxnSp>
        <p:nvCxnSpPr>
          <p:cNvPr id="21" name="Straight Arrow Connector 20">
            <a:extLst>
              <a:ext uri="{FF2B5EF4-FFF2-40B4-BE49-F238E27FC236}">
                <a16:creationId xmlns:a16="http://schemas.microsoft.com/office/drawing/2014/main" id="{0F6DE2B8-1E35-D3A3-DC6E-D6979C4B229A}"/>
              </a:ext>
            </a:extLst>
          </p:cNvPr>
          <p:cNvCxnSpPr>
            <a:cxnSpLocks/>
            <a:stCxn id="18" idx="2"/>
            <a:endCxn id="19" idx="0"/>
          </p:cNvCxnSpPr>
          <p:nvPr/>
        </p:nvCxnSpPr>
        <p:spPr>
          <a:xfrm>
            <a:off x="10430337" y="827307"/>
            <a:ext cx="0" cy="3902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45ABC8C-3BB5-7854-390C-50E9EC589D77}"/>
              </a:ext>
            </a:extLst>
          </p:cNvPr>
          <p:cNvCxnSpPr>
            <a:cxnSpLocks/>
            <a:stCxn id="19" idx="2"/>
            <a:endCxn id="20" idx="0"/>
          </p:cNvCxnSpPr>
          <p:nvPr/>
        </p:nvCxnSpPr>
        <p:spPr>
          <a:xfrm flipH="1">
            <a:off x="10430336" y="2140912"/>
            <a:ext cx="1" cy="5053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Content Placeholder 3">
            <a:extLst>
              <a:ext uri="{FF2B5EF4-FFF2-40B4-BE49-F238E27FC236}">
                <a16:creationId xmlns:a16="http://schemas.microsoft.com/office/drawing/2014/main" id="{D6F7D89F-1D40-B26D-9F65-83CED1EBF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3016" y="3112269"/>
            <a:ext cx="1682462" cy="2981014"/>
          </a:xfrm>
          <a:prstGeom prst="rect">
            <a:avLst/>
          </a:prstGeom>
        </p:spPr>
      </p:pic>
      <p:sp>
        <p:nvSpPr>
          <p:cNvPr id="8" name="TextBox 7">
            <a:extLst>
              <a:ext uri="{FF2B5EF4-FFF2-40B4-BE49-F238E27FC236}">
                <a16:creationId xmlns:a16="http://schemas.microsoft.com/office/drawing/2014/main" id="{1317142B-2395-9D89-7181-09B36C338DB6}"/>
              </a:ext>
            </a:extLst>
          </p:cNvPr>
          <p:cNvSpPr txBox="1"/>
          <p:nvPr/>
        </p:nvSpPr>
        <p:spPr>
          <a:xfrm>
            <a:off x="6096000" y="6007167"/>
            <a:ext cx="6096000" cy="646331"/>
          </a:xfrm>
          <a:prstGeom prst="rect">
            <a:avLst/>
          </a:prstGeom>
          <a:noFill/>
        </p:spPr>
        <p:txBody>
          <a:bodyPr wrap="square">
            <a:spAutoFit/>
          </a:bodyPr>
          <a:lstStyle/>
          <a:p>
            <a:pPr algn="ctr"/>
            <a:r>
              <a:rPr lang="en-US" sz="1800" dirty="0"/>
              <a:t>A blueprint for evaluators to evaluate complex interventions designed to operate and function as systems</a:t>
            </a:r>
            <a:endParaRPr lang="en-US" dirty="0"/>
          </a:p>
        </p:txBody>
      </p:sp>
      <p:pic>
        <p:nvPicPr>
          <p:cNvPr id="9" name="Picture 2" descr="A curves ahead road sign with the caption 'Best evaluation approach?'">
            <a:extLst>
              <a:ext uri="{FF2B5EF4-FFF2-40B4-BE49-F238E27FC236}">
                <a16:creationId xmlns:a16="http://schemas.microsoft.com/office/drawing/2014/main" id="{311CFBC8-06FE-047C-07EA-1E5452901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71" y="134030"/>
            <a:ext cx="3529461" cy="352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65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70420-F039-C2AF-F3C7-CEFDCF0AB4F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0E85838-0EE5-555C-A0FB-22F3B2F06E7B}"/>
              </a:ext>
            </a:extLst>
          </p:cNvPr>
          <p:cNvSpPr txBox="1"/>
          <p:nvPr/>
        </p:nvSpPr>
        <p:spPr>
          <a:xfrm>
            <a:off x="5581213" y="3371312"/>
            <a:ext cx="2642097" cy="646331"/>
          </a:xfrm>
          <a:prstGeom prst="rect">
            <a:avLst/>
          </a:prstGeom>
          <a:solidFill>
            <a:srgbClr val="FFC000"/>
          </a:solidFill>
          <a:ln>
            <a:solidFill>
              <a:schemeClr val="tx1"/>
            </a:solidFill>
          </a:ln>
        </p:spPr>
        <p:txBody>
          <a:bodyPr wrap="square" rtlCol="0">
            <a:spAutoFit/>
          </a:bodyPr>
          <a:lstStyle/>
          <a:p>
            <a:pPr marL="684213" indent="-684213"/>
            <a:r>
              <a:rPr lang="en-US" dirty="0"/>
              <a:t>Step 2: Evaluate Interdependencies</a:t>
            </a:r>
          </a:p>
        </p:txBody>
      </p:sp>
      <p:sp>
        <p:nvSpPr>
          <p:cNvPr id="8" name="TextBox 7">
            <a:extLst>
              <a:ext uri="{FF2B5EF4-FFF2-40B4-BE49-F238E27FC236}">
                <a16:creationId xmlns:a16="http://schemas.microsoft.com/office/drawing/2014/main" id="{20CE976A-C60D-36AE-6523-71277F959AB2}"/>
              </a:ext>
            </a:extLst>
          </p:cNvPr>
          <p:cNvSpPr txBox="1"/>
          <p:nvPr/>
        </p:nvSpPr>
        <p:spPr>
          <a:xfrm>
            <a:off x="9086207" y="4101437"/>
            <a:ext cx="1634037" cy="369332"/>
          </a:xfrm>
          <a:prstGeom prst="rect">
            <a:avLst/>
          </a:prstGeom>
          <a:noFill/>
        </p:spPr>
        <p:txBody>
          <a:bodyPr wrap="none" rtlCol="0">
            <a:spAutoFit/>
          </a:bodyPr>
          <a:lstStyle/>
          <a:p>
            <a:r>
              <a:rPr lang="en-US" dirty="0"/>
              <a:t>Feedback loops</a:t>
            </a:r>
          </a:p>
        </p:txBody>
      </p:sp>
      <p:sp>
        <p:nvSpPr>
          <p:cNvPr id="10" name="TextBox 9">
            <a:extLst>
              <a:ext uri="{FF2B5EF4-FFF2-40B4-BE49-F238E27FC236}">
                <a16:creationId xmlns:a16="http://schemas.microsoft.com/office/drawing/2014/main" id="{47B89437-5E50-A9B4-552D-28816405C6BE}"/>
              </a:ext>
            </a:extLst>
          </p:cNvPr>
          <p:cNvSpPr txBox="1"/>
          <p:nvPr/>
        </p:nvSpPr>
        <p:spPr>
          <a:xfrm>
            <a:off x="9086207" y="2182526"/>
            <a:ext cx="1791452" cy="369332"/>
          </a:xfrm>
          <a:prstGeom prst="rect">
            <a:avLst/>
          </a:prstGeom>
          <a:noFill/>
        </p:spPr>
        <p:txBody>
          <a:bodyPr wrap="none" rtlCol="0">
            <a:spAutoFit/>
          </a:bodyPr>
          <a:lstStyle/>
          <a:p>
            <a:r>
              <a:rPr lang="en-US" dirty="0"/>
              <a:t>Cascading events</a:t>
            </a:r>
          </a:p>
        </p:txBody>
      </p:sp>
      <p:sp>
        <p:nvSpPr>
          <p:cNvPr id="12" name="TextBox 11">
            <a:extLst>
              <a:ext uri="{FF2B5EF4-FFF2-40B4-BE49-F238E27FC236}">
                <a16:creationId xmlns:a16="http://schemas.microsoft.com/office/drawing/2014/main" id="{A70A026E-A555-D8A6-8DE7-97FC9804D36B}"/>
              </a:ext>
            </a:extLst>
          </p:cNvPr>
          <p:cNvSpPr txBox="1"/>
          <p:nvPr/>
        </p:nvSpPr>
        <p:spPr>
          <a:xfrm>
            <a:off x="9109778" y="2961124"/>
            <a:ext cx="976742" cy="369332"/>
          </a:xfrm>
          <a:prstGeom prst="rect">
            <a:avLst/>
          </a:prstGeom>
          <a:noFill/>
        </p:spPr>
        <p:txBody>
          <a:bodyPr wrap="none" rtlCol="0">
            <a:spAutoFit/>
          </a:bodyPr>
          <a:lstStyle/>
          <a:p>
            <a:r>
              <a:rPr lang="en-US" dirty="0"/>
              <a:t>Reworks</a:t>
            </a:r>
          </a:p>
        </p:txBody>
      </p:sp>
      <p:sp>
        <p:nvSpPr>
          <p:cNvPr id="14" name="TextBox 13">
            <a:extLst>
              <a:ext uri="{FF2B5EF4-FFF2-40B4-BE49-F238E27FC236}">
                <a16:creationId xmlns:a16="http://schemas.microsoft.com/office/drawing/2014/main" id="{F679D3BB-44F3-8061-2E5D-3A7615D138A8}"/>
              </a:ext>
            </a:extLst>
          </p:cNvPr>
          <p:cNvSpPr txBox="1"/>
          <p:nvPr/>
        </p:nvSpPr>
        <p:spPr>
          <a:xfrm>
            <a:off x="9086207" y="3498926"/>
            <a:ext cx="1204048" cy="369332"/>
          </a:xfrm>
          <a:prstGeom prst="rect">
            <a:avLst/>
          </a:prstGeom>
          <a:noFill/>
        </p:spPr>
        <p:txBody>
          <a:bodyPr wrap="none" rtlCol="0">
            <a:spAutoFit/>
          </a:bodyPr>
          <a:lstStyle/>
          <a:p>
            <a:r>
              <a:rPr lang="en-US" dirty="0"/>
              <a:t>Reflex Arcs</a:t>
            </a:r>
          </a:p>
        </p:txBody>
      </p:sp>
      <p:sp>
        <p:nvSpPr>
          <p:cNvPr id="18" name="TextBox 17">
            <a:extLst>
              <a:ext uri="{FF2B5EF4-FFF2-40B4-BE49-F238E27FC236}">
                <a16:creationId xmlns:a16="http://schemas.microsoft.com/office/drawing/2014/main" id="{78DB20DD-707D-3BF9-8BE7-C95C27CCCF7B}"/>
              </a:ext>
            </a:extLst>
          </p:cNvPr>
          <p:cNvSpPr txBox="1"/>
          <p:nvPr/>
        </p:nvSpPr>
        <p:spPr>
          <a:xfrm>
            <a:off x="5523315" y="5706498"/>
            <a:ext cx="2778196" cy="369332"/>
          </a:xfrm>
          <a:prstGeom prst="rect">
            <a:avLst/>
          </a:prstGeom>
          <a:solidFill>
            <a:srgbClr val="FFC000"/>
          </a:solidFill>
          <a:ln>
            <a:solidFill>
              <a:schemeClr val="tx1"/>
            </a:solidFill>
          </a:ln>
        </p:spPr>
        <p:txBody>
          <a:bodyPr wrap="none" rtlCol="0">
            <a:spAutoFit/>
          </a:bodyPr>
          <a:lstStyle/>
          <a:p>
            <a:r>
              <a:rPr lang="en-US" dirty="0"/>
              <a:t>Step 3: Evaluate Emergence</a:t>
            </a:r>
          </a:p>
        </p:txBody>
      </p:sp>
      <p:sp>
        <p:nvSpPr>
          <p:cNvPr id="20" name="TextBox 19">
            <a:extLst>
              <a:ext uri="{FF2B5EF4-FFF2-40B4-BE49-F238E27FC236}">
                <a16:creationId xmlns:a16="http://schemas.microsoft.com/office/drawing/2014/main" id="{9A1C33FD-14E3-8827-F026-FBC39AF0F892}"/>
              </a:ext>
            </a:extLst>
          </p:cNvPr>
          <p:cNvSpPr txBox="1"/>
          <p:nvPr/>
        </p:nvSpPr>
        <p:spPr>
          <a:xfrm>
            <a:off x="8905184" y="5706498"/>
            <a:ext cx="830677" cy="369332"/>
          </a:xfrm>
          <a:prstGeom prst="rect">
            <a:avLst/>
          </a:prstGeom>
          <a:noFill/>
        </p:spPr>
        <p:txBody>
          <a:bodyPr wrap="none" rtlCol="0">
            <a:spAutoFit/>
          </a:bodyPr>
          <a:lstStyle/>
          <a:p>
            <a:r>
              <a:rPr lang="en-US" dirty="0"/>
              <a:t>Holism</a:t>
            </a:r>
          </a:p>
        </p:txBody>
      </p:sp>
      <p:sp>
        <p:nvSpPr>
          <p:cNvPr id="22" name="TextBox 21">
            <a:extLst>
              <a:ext uri="{FF2B5EF4-FFF2-40B4-BE49-F238E27FC236}">
                <a16:creationId xmlns:a16="http://schemas.microsoft.com/office/drawing/2014/main" id="{44BEC755-9FF5-FF7F-C764-579CA561E984}"/>
              </a:ext>
            </a:extLst>
          </p:cNvPr>
          <p:cNvSpPr txBox="1"/>
          <p:nvPr/>
        </p:nvSpPr>
        <p:spPr>
          <a:xfrm>
            <a:off x="227560" y="3295300"/>
            <a:ext cx="2221145" cy="923330"/>
          </a:xfrm>
          <a:prstGeom prst="rect">
            <a:avLst/>
          </a:prstGeom>
          <a:solidFill>
            <a:srgbClr val="FFC000"/>
          </a:solidFill>
          <a:ln>
            <a:solidFill>
              <a:schemeClr val="tx1"/>
            </a:solidFill>
          </a:ln>
        </p:spPr>
        <p:txBody>
          <a:bodyPr wrap="square" rtlCol="0">
            <a:spAutoFit/>
          </a:bodyPr>
          <a:lstStyle/>
          <a:p>
            <a:pPr marL="684213" indent="-684213"/>
            <a:r>
              <a:rPr lang="en-US" dirty="0"/>
              <a:t>Step 1: Define the Complex Intervention</a:t>
            </a:r>
          </a:p>
        </p:txBody>
      </p:sp>
      <p:sp>
        <p:nvSpPr>
          <p:cNvPr id="24" name="TextBox 23">
            <a:extLst>
              <a:ext uri="{FF2B5EF4-FFF2-40B4-BE49-F238E27FC236}">
                <a16:creationId xmlns:a16="http://schemas.microsoft.com/office/drawing/2014/main" id="{976FA5FE-5E97-3FC7-36F2-DCA0A699C03C}"/>
              </a:ext>
            </a:extLst>
          </p:cNvPr>
          <p:cNvSpPr txBox="1"/>
          <p:nvPr/>
        </p:nvSpPr>
        <p:spPr>
          <a:xfrm>
            <a:off x="2769328" y="4444391"/>
            <a:ext cx="1245854" cy="369332"/>
          </a:xfrm>
          <a:prstGeom prst="rect">
            <a:avLst/>
          </a:prstGeom>
          <a:noFill/>
        </p:spPr>
        <p:txBody>
          <a:bodyPr wrap="none" rtlCol="0">
            <a:spAutoFit/>
          </a:bodyPr>
          <a:lstStyle/>
          <a:p>
            <a:r>
              <a:rPr lang="en-US" dirty="0"/>
              <a:t>Boundaries</a:t>
            </a:r>
          </a:p>
        </p:txBody>
      </p:sp>
      <p:cxnSp>
        <p:nvCxnSpPr>
          <p:cNvPr id="32" name="Straight Arrow Connector 31">
            <a:extLst>
              <a:ext uri="{FF2B5EF4-FFF2-40B4-BE49-F238E27FC236}">
                <a16:creationId xmlns:a16="http://schemas.microsoft.com/office/drawing/2014/main" id="{480EDD4E-9EAE-2AA9-3D34-338F69CC7317}"/>
              </a:ext>
            </a:extLst>
          </p:cNvPr>
          <p:cNvCxnSpPr>
            <a:cxnSpLocks/>
            <a:stCxn id="22" idx="3"/>
            <a:endCxn id="60" idx="1"/>
          </p:cNvCxnSpPr>
          <p:nvPr/>
        </p:nvCxnSpPr>
        <p:spPr>
          <a:xfrm flipV="1">
            <a:off x="2448705" y="2794815"/>
            <a:ext cx="402218" cy="96215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E34E7BD-D0D0-A27D-B932-97C5DC71B9D4}"/>
              </a:ext>
            </a:extLst>
          </p:cNvPr>
          <p:cNvCxnSpPr>
            <a:cxnSpLocks/>
            <a:stCxn id="6" idx="3"/>
            <a:endCxn id="8" idx="1"/>
          </p:cNvCxnSpPr>
          <p:nvPr/>
        </p:nvCxnSpPr>
        <p:spPr>
          <a:xfrm>
            <a:off x="8223310" y="3694478"/>
            <a:ext cx="862897" cy="59162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2A278B9-38C1-AD04-2737-0FA4217122AA}"/>
              </a:ext>
            </a:extLst>
          </p:cNvPr>
          <p:cNvCxnSpPr>
            <a:cxnSpLocks/>
            <a:stCxn id="6" idx="3"/>
            <a:endCxn id="10" idx="1"/>
          </p:cNvCxnSpPr>
          <p:nvPr/>
        </p:nvCxnSpPr>
        <p:spPr>
          <a:xfrm flipV="1">
            <a:off x="8223310" y="2367192"/>
            <a:ext cx="862897" cy="132728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0F5F9FD-BE4F-034A-D308-D2A0615A2604}"/>
              </a:ext>
            </a:extLst>
          </p:cNvPr>
          <p:cNvCxnSpPr>
            <a:cxnSpLocks/>
            <a:stCxn id="6" idx="3"/>
            <a:endCxn id="12" idx="1"/>
          </p:cNvCxnSpPr>
          <p:nvPr/>
        </p:nvCxnSpPr>
        <p:spPr>
          <a:xfrm flipV="1">
            <a:off x="8223310" y="3145790"/>
            <a:ext cx="886468" cy="54868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CDD003B-B1C3-4F3B-A118-BDB4F8A4BFEC}"/>
              </a:ext>
            </a:extLst>
          </p:cNvPr>
          <p:cNvCxnSpPr>
            <a:cxnSpLocks/>
            <a:stCxn id="6" idx="3"/>
            <a:endCxn id="14" idx="1"/>
          </p:cNvCxnSpPr>
          <p:nvPr/>
        </p:nvCxnSpPr>
        <p:spPr>
          <a:xfrm flipV="1">
            <a:off x="8223310" y="3683592"/>
            <a:ext cx="862897" cy="1088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3ABD60C-4E68-3DFA-5F90-49BEE15A434F}"/>
              </a:ext>
            </a:extLst>
          </p:cNvPr>
          <p:cNvCxnSpPr>
            <a:cxnSpLocks/>
            <a:stCxn id="99" idx="1"/>
            <a:endCxn id="6" idx="1"/>
          </p:cNvCxnSpPr>
          <p:nvPr/>
        </p:nvCxnSpPr>
        <p:spPr>
          <a:xfrm flipV="1">
            <a:off x="4210631" y="3694478"/>
            <a:ext cx="1370582" cy="9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E242BD5-2E63-CBEB-73F6-4212FD9C4AEA}"/>
              </a:ext>
            </a:extLst>
          </p:cNvPr>
          <p:cNvCxnSpPr>
            <a:cxnSpLocks/>
            <a:stCxn id="6" idx="2"/>
            <a:endCxn id="18" idx="0"/>
          </p:cNvCxnSpPr>
          <p:nvPr/>
        </p:nvCxnSpPr>
        <p:spPr>
          <a:xfrm>
            <a:off x="6902262" y="4017643"/>
            <a:ext cx="10151" cy="16888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EC3E8BD-12A6-6509-02DA-C3CE2C1614CA}"/>
              </a:ext>
            </a:extLst>
          </p:cNvPr>
          <p:cNvCxnSpPr>
            <a:cxnSpLocks/>
            <a:stCxn id="22" idx="3"/>
            <a:endCxn id="24" idx="1"/>
          </p:cNvCxnSpPr>
          <p:nvPr/>
        </p:nvCxnSpPr>
        <p:spPr>
          <a:xfrm>
            <a:off x="2448705" y="3756965"/>
            <a:ext cx="320623" cy="87209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60A4608-8B9C-BB8F-3F7F-6C000DE238A3}"/>
              </a:ext>
            </a:extLst>
          </p:cNvPr>
          <p:cNvCxnSpPr>
            <a:cxnSpLocks/>
            <a:stCxn id="6" idx="3"/>
            <a:endCxn id="27" idx="1"/>
          </p:cNvCxnSpPr>
          <p:nvPr/>
        </p:nvCxnSpPr>
        <p:spPr>
          <a:xfrm>
            <a:off x="8223310" y="3694478"/>
            <a:ext cx="886468" cy="135025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BA205F5-F858-DEDC-F6E7-0B0C1D3C4DCE}"/>
              </a:ext>
            </a:extLst>
          </p:cNvPr>
          <p:cNvSpPr txBox="1"/>
          <p:nvPr/>
        </p:nvSpPr>
        <p:spPr>
          <a:xfrm>
            <a:off x="9109778" y="4860071"/>
            <a:ext cx="817083" cy="369332"/>
          </a:xfrm>
          <a:prstGeom prst="rect">
            <a:avLst/>
          </a:prstGeom>
          <a:noFill/>
        </p:spPr>
        <p:txBody>
          <a:bodyPr wrap="none" rtlCol="0">
            <a:spAutoFit/>
          </a:bodyPr>
          <a:lstStyle/>
          <a:p>
            <a:r>
              <a:rPr lang="en-US" dirty="0"/>
              <a:t>Others</a:t>
            </a:r>
          </a:p>
        </p:txBody>
      </p:sp>
      <p:cxnSp>
        <p:nvCxnSpPr>
          <p:cNvPr id="52" name="Straight Arrow Connector 51">
            <a:extLst>
              <a:ext uri="{FF2B5EF4-FFF2-40B4-BE49-F238E27FC236}">
                <a16:creationId xmlns:a16="http://schemas.microsoft.com/office/drawing/2014/main" id="{C62DBEB7-7E7F-AB14-32F3-83BC4B6191DF}"/>
              </a:ext>
            </a:extLst>
          </p:cNvPr>
          <p:cNvCxnSpPr>
            <a:cxnSpLocks/>
            <a:stCxn id="22" idx="3"/>
            <a:endCxn id="55" idx="1"/>
          </p:cNvCxnSpPr>
          <p:nvPr/>
        </p:nvCxnSpPr>
        <p:spPr>
          <a:xfrm>
            <a:off x="2448705" y="3756965"/>
            <a:ext cx="499894" cy="26067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F5D756C-0611-F820-4C00-6C33A11BE1C7}"/>
              </a:ext>
            </a:extLst>
          </p:cNvPr>
          <p:cNvSpPr txBox="1"/>
          <p:nvPr/>
        </p:nvSpPr>
        <p:spPr>
          <a:xfrm>
            <a:off x="2948599" y="3832977"/>
            <a:ext cx="665247" cy="369332"/>
          </a:xfrm>
          <a:prstGeom prst="rect">
            <a:avLst/>
          </a:prstGeom>
          <a:noFill/>
        </p:spPr>
        <p:txBody>
          <a:bodyPr wrap="none" rtlCol="0">
            <a:spAutoFit/>
          </a:bodyPr>
          <a:lstStyle/>
          <a:p>
            <a:r>
              <a:rPr lang="en-US" dirty="0"/>
              <a:t>Scale</a:t>
            </a:r>
          </a:p>
        </p:txBody>
      </p:sp>
      <p:cxnSp>
        <p:nvCxnSpPr>
          <p:cNvPr id="39" name="Straight Arrow Connector 38">
            <a:extLst>
              <a:ext uri="{FF2B5EF4-FFF2-40B4-BE49-F238E27FC236}">
                <a16:creationId xmlns:a16="http://schemas.microsoft.com/office/drawing/2014/main" id="{716D1D43-417E-24F4-1536-0A7A0FF78033}"/>
              </a:ext>
            </a:extLst>
          </p:cNvPr>
          <p:cNvCxnSpPr>
            <a:cxnSpLocks/>
            <a:stCxn id="22" idx="3"/>
            <a:endCxn id="43" idx="1"/>
          </p:cNvCxnSpPr>
          <p:nvPr/>
        </p:nvCxnSpPr>
        <p:spPr>
          <a:xfrm flipV="1">
            <a:off x="2448705" y="3406229"/>
            <a:ext cx="499894" cy="35073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522702A-5BFB-963F-395C-895D808A2545}"/>
              </a:ext>
            </a:extLst>
          </p:cNvPr>
          <p:cNvSpPr txBox="1"/>
          <p:nvPr/>
        </p:nvSpPr>
        <p:spPr>
          <a:xfrm>
            <a:off x="2948599" y="3221563"/>
            <a:ext cx="756746" cy="369332"/>
          </a:xfrm>
          <a:prstGeom prst="rect">
            <a:avLst/>
          </a:prstGeom>
          <a:noFill/>
        </p:spPr>
        <p:txBody>
          <a:bodyPr wrap="none" rtlCol="0">
            <a:spAutoFit/>
          </a:bodyPr>
          <a:lstStyle/>
          <a:p>
            <a:r>
              <a:rPr lang="en-US" dirty="0"/>
              <a:t>Levels</a:t>
            </a:r>
          </a:p>
        </p:txBody>
      </p:sp>
      <p:sp>
        <p:nvSpPr>
          <p:cNvPr id="60" name="TextBox 59">
            <a:extLst>
              <a:ext uri="{FF2B5EF4-FFF2-40B4-BE49-F238E27FC236}">
                <a16:creationId xmlns:a16="http://schemas.microsoft.com/office/drawing/2014/main" id="{A48FA54A-A1CE-43F7-138C-3DDC24B2AD60}"/>
              </a:ext>
            </a:extLst>
          </p:cNvPr>
          <p:cNvSpPr txBox="1"/>
          <p:nvPr/>
        </p:nvSpPr>
        <p:spPr>
          <a:xfrm>
            <a:off x="2850923" y="2610149"/>
            <a:ext cx="704732" cy="369332"/>
          </a:xfrm>
          <a:prstGeom prst="rect">
            <a:avLst/>
          </a:prstGeom>
          <a:noFill/>
        </p:spPr>
        <p:txBody>
          <a:bodyPr wrap="square" rtlCol="0">
            <a:spAutoFit/>
          </a:bodyPr>
          <a:lstStyle/>
          <a:p>
            <a:r>
              <a:rPr lang="en-US" dirty="0"/>
              <a:t>Parts</a:t>
            </a:r>
          </a:p>
        </p:txBody>
      </p:sp>
      <p:sp>
        <p:nvSpPr>
          <p:cNvPr id="99" name="Right Brace 98">
            <a:extLst>
              <a:ext uri="{FF2B5EF4-FFF2-40B4-BE49-F238E27FC236}">
                <a16:creationId xmlns:a16="http://schemas.microsoft.com/office/drawing/2014/main" id="{5C9013C4-42FE-0F78-3E59-35A760E6A8A5}"/>
              </a:ext>
            </a:extLst>
          </p:cNvPr>
          <p:cNvSpPr/>
          <p:nvPr/>
        </p:nvSpPr>
        <p:spPr>
          <a:xfrm>
            <a:off x="3845941" y="2626164"/>
            <a:ext cx="364690" cy="2233907"/>
          </a:xfrm>
          <a:prstGeom prst="rightBrace">
            <a:avLst>
              <a:gd name="adj1" fmla="val 112847"/>
              <a:gd name="adj2" fmla="val 47864"/>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sp>
        <p:nvSpPr>
          <p:cNvPr id="33" name="Title 1">
            <a:extLst>
              <a:ext uri="{FF2B5EF4-FFF2-40B4-BE49-F238E27FC236}">
                <a16:creationId xmlns:a16="http://schemas.microsoft.com/office/drawing/2014/main" id="{C7BBFE5A-BD0E-D64F-1065-A42F44481C6F}"/>
              </a:ext>
            </a:extLst>
          </p:cNvPr>
          <p:cNvSpPr>
            <a:spLocks noGrp="1"/>
          </p:cNvSpPr>
          <p:nvPr>
            <p:ph type="title"/>
          </p:nvPr>
        </p:nvSpPr>
        <p:spPr>
          <a:xfrm>
            <a:off x="838200" y="47483"/>
            <a:ext cx="10515600" cy="1325563"/>
          </a:xfrm>
        </p:spPr>
        <p:txBody>
          <a:bodyPr/>
          <a:lstStyle/>
          <a:p>
            <a:pPr algn="ctr"/>
            <a:r>
              <a:rPr lang="en-US" dirty="0"/>
              <a:t>Rationale of System Evaluation Theory (SET)</a:t>
            </a:r>
          </a:p>
        </p:txBody>
      </p:sp>
      <p:cxnSp>
        <p:nvCxnSpPr>
          <p:cNvPr id="66" name="Straight Arrow Connector 65">
            <a:extLst>
              <a:ext uri="{FF2B5EF4-FFF2-40B4-BE49-F238E27FC236}">
                <a16:creationId xmlns:a16="http://schemas.microsoft.com/office/drawing/2014/main" id="{BC1C5319-A2D6-EE2B-F9D5-93476C00C2FF}"/>
              </a:ext>
            </a:extLst>
          </p:cNvPr>
          <p:cNvCxnSpPr>
            <a:cxnSpLocks/>
            <a:stCxn id="18" idx="3"/>
            <a:endCxn id="20" idx="1"/>
          </p:cNvCxnSpPr>
          <p:nvPr/>
        </p:nvCxnSpPr>
        <p:spPr>
          <a:xfrm>
            <a:off x="8301511" y="5891164"/>
            <a:ext cx="603673"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FA1DAA80-7A78-B699-D25F-7833636D273E}"/>
              </a:ext>
            </a:extLst>
          </p:cNvPr>
          <p:cNvCxnSpPr>
            <a:cxnSpLocks/>
            <a:stCxn id="18" idx="2"/>
            <a:endCxn id="22" idx="2"/>
          </p:cNvCxnSpPr>
          <p:nvPr/>
        </p:nvCxnSpPr>
        <p:spPr>
          <a:xfrm rot="5400000" flipH="1">
            <a:off x="3196673" y="2360090"/>
            <a:ext cx="1857200" cy="5574280"/>
          </a:xfrm>
          <a:prstGeom prst="bentConnector3">
            <a:avLst>
              <a:gd name="adj1" fmla="val -1230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54BA2755-6010-5069-67A1-7FED58CAA2E0}"/>
              </a:ext>
            </a:extLst>
          </p:cNvPr>
          <p:cNvCxnSpPr>
            <a:cxnSpLocks/>
            <a:stCxn id="6" idx="0"/>
            <a:endCxn id="22" idx="0"/>
          </p:cNvCxnSpPr>
          <p:nvPr/>
        </p:nvCxnSpPr>
        <p:spPr>
          <a:xfrm rot="16200000" flipV="1">
            <a:off x="4082192" y="551241"/>
            <a:ext cx="76012" cy="5564129"/>
          </a:xfrm>
          <a:prstGeom prst="bentConnector3">
            <a:avLst>
              <a:gd name="adj1" fmla="val 1415746"/>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90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1000"/>
                                        <p:tgtEl>
                                          <p:spTgt spid="60"/>
                                        </p:tgtEl>
                                      </p:cBhvr>
                                    </p:animEffect>
                                    <p:anim calcmode="lin" valueType="num">
                                      <p:cBhvr>
                                        <p:cTn id="15" dur="1000" fill="hold"/>
                                        <p:tgtEl>
                                          <p:spTgt spid="60"/>
                                        </p:tgtEl>
                                        <p:attrNameLst>
                                          <p:attrName>ppt_x</p:attrName>
                                        </p:attrNameLst>
                                      </p:cBhvr>
                                      <p:tavLst>
                                        <p:tav tm="0">
                                          <p:val>
                                            <p:strVal val="#ppt_x"/>
                                          </p:val>
                                        </p:tav>
                                        <p:tav tm="100000">
                                          <p:val>
                                            <p:strVal val="#ppt_x"/>
                                          </p:val>
                                        </p:tav>
                                      </p:tavLst>
                                    </p:anim>
                                    <p:anim calcmode="lin" valueType="num">
                                      <p:cBhvr>
                                        <p:cTn id="16" dur="1000" fill="hold"/>
                                        <p:tgtEl>
                                          <p:spTgt spid="6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1000"/>
                                        <p:tgtEl>
                                          <p:spTgt spid="69"/>
                                        </p:tgtEl>
                                      </p:cBhvr>
                                    </p:animEffect>
                                    <p:anim calcmode="lin" valueType="num">
                                      <p:cBhvr>
                                        <p:cTn id="35" dur="1000" fill="hold"/>
                                        <p:tgtEl>
                                          <p:spTgt spid="69"/>
                                        </p:tgtEl>
                                        <p:attrNameLst>
                                          <p:attrName>ppt_x</p:attrName>
                                        </p:attrNameLst>
                                      </p:cBhvr>
                                      <p:tavLst>
                                        <p:tav tm="0">
                                          <p:val>
                                            <p:strVal val="#ppt_x"/>
                                          </p:val>
                                        </p:tav>
                                        <p:tav tm="100000">
                                          <p:val>
                                            <p:strVal val="#ppt_x"/>
                                          </p:val>
                                        </p:tav>
                                      </p:tavLst>
                                    </p:anim>
                                    <p:anim calcmode="lin" valueType="num">
                                      <p:cBhvr>
                                        <p:cTn id="36" dur="1000" fill="hold"/>
                                        <p:tgtEl>
                                          <p:spTgt spid="6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1000"/>
                                        <p:tgtEl>
                                          <p:spTgt spid="52"/>
                                        </p:tgtEl>
                                      </p:cBhvr>
                                    </p:animEffect>
                                    <p:anim calcmode="lin" valueType="num">
                                      <p:cBhvr>
                                        <p:cTn id="40" dur="1000" fill="hold"/>
                                        <p:tgtEl>
                                          <p:spTgt spid="52"/>
                                        </p:tgtEl>
                                        <p:attrNameLst>
                                          <p:attrName>ppt_x</p:attrName>
                                        </p:attrNameLst>
                                      </p:cBhvr>
                                      <p:tavLst>
                                        <p:tav tm="0">
                                          <p:val>
                                            <p:strVal val="#ppt_x"/>
                                          </p:val>
                                        </p:tav>
                                        <p:tav tm="100000">
                                          <p:val>
                                            <p:strVal val="#ppt_x"/>
                                          </p:val>
                                        </p:tav>
                                      </p:tavLst>
                                    </p:anim>
                                    <p:anim calcmode="lin" valueType="num">
                                      <p:cBhvr>
                                        <p:cTn id="41" dur="1000" fill="hold"/>
                                        <p:tgtEl>
                                          <p:spTgt spid="5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1000"/>
                                        <p:tgtEl>
                                          <p:spTgt spid="39"/>
                                        </p:tgtEl>
                                      </p:cBhvr>
                                    </p:animEffect>
                                    <p:anim calcmode="lin" valueType="num">
                                      <p:cBhvr>
                                        <p:cTn id="45" dur="1000" fill="hold"/>
                                        <p:tgtEl>
                                          <p:spTgt spid="39"/>
                                        </p:tgtEl>
                                        <p:attrNameLst>
                                          <p:attrName>ppt_x</p:attrName>
                                        </p:attrNameLst>
                                      </p:cBhvr>
                                      <p:tavLst>
                                        <p:tav tm="0">
                                          <p:val>
                                            <p:strVal val="#ppt_x"/>
                                          </p:val>
                                        </p:tav>
                                        <p:tav tm="100000">
                                          <p:val>
                                            <p:strVal val="#ppt_x"/>
                                          </p:val>
                                        </p:tav>
                                      </p:tavLst>
                                    </p:anim>
                                    <p:anim calcmode="lin" valueType="num">
                                      <p:cBhvr>
                                        <p:cTn id="46" dur="1000" fill="hold"/>
                                        <p:tgtEl>
                                          <p:spTgt spid="3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fade">
                                      <p:cBhvr>
                                        <p:cTn id="56" dur="1000"/>
                                        <p:tgtEl>
                                          <p:spTgt spid="99"/>
                                        </p:tgtEl>
                                      </p:cBhvr>
                                    </p:animEffect>
                                    <p:anim calcmode="lin" valueType="num">
                                      <p:cBhvr>
                                        <p:cTn id="57" dur="1000" fill="hold"/>
                                        <p:tgtEl>
                                          <p:spTgt spid="99"/>
                                        </p:tgtEl>
                                        <p:attrNameLst>
                                          <p:attrName>ppt_x</p:attrName>
                                        </p:attrNameLst>
                                      </p:cBhvr>
                                      <p:tavLst>
                                        <p:tav tm="0">
                                          <p:val>
                                            <p:strVal val="#ppt_x"/>
                                          </p:val>
                                        </p:tav>
                                        <p:tav tm="100000">
                                          <p:val>
                                            <p:strVal val="#ppt_x"/>
                                          </p:val>
                                        </p:tav>
                                      </p:tavLst>
                                    </p:anim>
                                    <p:anim calcmode="lin" valueType="num">
                                      <p:cBhvr>
                                        <p:cTn id="58" dur="1000" fill="hold"/>
                                        <p:tgtEl>
                                          <p:spTgt spid="9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1000"/>
                                        <p:tgtEl>
                                          <p:spTgt spid="58"/>
                                        </p:tgtEl>
                                      </p:cBhvr>
                                    </p:animEffect>
                                    <p:anim calcmode="lin" valueType="num">
                                      <p:cBhvr>
                                        <p:cTn id="62" dur="1000" fill="hold"/>
                                        <p:tgtEl>
                                          <p:spTgt spid="58"/>
                                        </p:tgtEl>
                                        <p:attrNameLst>
                                          <p:attrName>ppt_x</p:attrName>
                                        </p:attrNameLst>
                                      </p:cBhvr>
                                      <p:tavLst>
                                        <p:tav tm="0">
                                          <p:val>
                                            <p:strVal val="#ppt_x"/>
                                          </p:val>
                                        </p:tav>
                                        <p:tav tm="100000">
                                          <p:val>
                                            <p:strVal val="#ppt_x"/>
                                          </p:val>
                                        </p:tav>
                                      </p:tavLst>
                                    </p:anim>
                                    <p:anim calcmode="lin" valueType="num">
                                      <p:cBhvr>
                                        <p:cTn id="63" dur="1000" fill="hold"/>
                                        <p:tgtEl>
                                          <p:spTgt spid="5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1000"/>
                                        <p:tgtEl>
                                          <p:spTgt spid="6"/>
                                        </p:tgtEl>
                                      </p:cBhvr>
                                    </p:animEffect>
                                    <p:anim calcmode="lin" valueType="num">
                                      <p:cBhvr>
                                        <p:cTn id="67" dur="1000" fill="hold"/>
                                        <p:tgtEl>
                                          <p:spTgt spid="6"/>
                                        </p:tgtEl>
                                        <p:attrNameLst>
                                          <p:attrName>ppt_x</p:attrName>
                                        </p:attrNameLst>
                                      </p:cBhvr>
                                      <p:tavLst>
                                        <p:tav tm="0">
                                          <p:val>
                                            <p:strVal val="#ppt_x"/>
                                          </p:val>
                                        </p:tav>
                                        <p:tav tm="100000">
                                          <p:val>
                                            <p:strVal val="#ppt_x"/>
                                          </p:val>
                                        </p:tav>
                                      </p:tavLst>
                                    </p:anim>
                                    <p:anim calcmode="lin" valueType="num">
                                      <p:cBhvr>
                                        <p:cTn id="6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1000"/>
                                        <p:tgtEl>
                                          <p:spTgt spid="8"/>
                                        </p:tgtEl>
                                      </p:cBhvr>
                                    </p:animEffect>
                                    <p:anim calcmode="lin" valueType="num">
                                      <p:cBhvr>
                                        <p:cTn id="74" dur="1000" fill="hold"/>
                                        <p:tgtEl>
                                          <p:spTgt spid="8"/>
                                        </p:tgtEl>
                                        <p:attrNameLst>
                                          <p:attrName>ppt_x</p:attrName>
                                        </p:attrNameLst>
                                      </p:cBhvr>
                                      <p:tavLst>
                                        <p:tav tm="0">
                                          <p:val>
                                            <p:strVal val="#ppt_x"/>
                                          </p:val>
                                        </p:tav>
                                        <p:tav tm="100000">
                                          <p:val>
                                            <p:strVal val="#ppt_x"/>
                                          </p:val>
                                        </p:tav>
                                      </p:tavLst>
                                    </p:anim>
                                    <p:anim calcmode="lin" valueType="num">
                                      <p:cBhvr>
                                        <p:cTn id="75" dur="1000" fill="hold"/>
                                        <p:tgtEl>
                                          <p:spTgt spid="8"/>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1000"/>
                                        <p:tgtEl>
                                          <p:spTgt spid="12"/>
                                        </p:tgtEl>
                                      </p:cBhvr>
                                    </p:animEffect>
                                    <p:anim calcmode="lin" valueType="num">
                                      <p:cBhvr>
                                        <p:cTn id="84" dur="1000" fill="hold"/>
                                        <p:tgtEl>
                                          <p:spTgt spid="12"/>
                                        </p:tgtEl>
                                        <p:attrNameLst>
                                          <p:attrName>ppt_x</p:attrName>
                                        </p:attrNameLst>
                                      </p:cBhvr>
                                      <p:tavLst>
                                        <p:tav tm="0">
                                          <p:val>
                                            <p:strVal val="#ppt_x"/>
                                          </p:val>
                                        </p:tav>
                                        <p:tav tm="100000">
                                          <p:val>
                                            <p:strVal val="#ppt_x"/>
                                          </p:val>
                                        </p:tav>
                                      </p:tavLst>
                                    </p:anim>
                                    <p:anim calcmode="lin" valueType="num">
                                      <p:cBhvr>
                                        <p:cTn id="85" dur="1000" fill="hold"/>
                                        <p:tgtEl>
                                          <p:spTgt spid="12"/>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1000"/>
                                        <p:tgtEl>
                                          <p:spTgt spid="14"/>
                                        </p:tgtEl>
                                      </p:cBhvr>
                                    </p:animEffect>
                                    <p:anim calcmode="lin" valueType="num">
                                      <p:cBhvr>
                                        <p:cTn id="89" dur="1000" fill="hold"/>
                                        <p:tgtEl>
                                          <p:spTgt spid="14"/>
                                        </p:tgtEl>
                                        <p:attrNameLst>
                                          <p:attrName>ppt_x</p:attrName>
                                        </p:attrNameLst>
                                      </p:cBhvr>
                                      <p:tavLst>
                                        <p:tav tm="0">
                                          <p:val>
                                            <p:strVal val="#ppt_x"/>
                                          </p:val>
                                        </p:tav>
                                        <p:tav tm="100000">
                                          <p:val>
                                            <p:strVal val="#ppt_x"/>
                                          </p:val>
                                        </p:tav>
                                      </p:tavLst>
                                    </p:anim>
                                    <p:anim calcmode="lin" valueType="num">
                                      <p:cBhvr>
                                        <p:cTn id="90" dur="1000" fill="hold"/>
                                        <p:tgtEl>
                                          <p:spTgt spid="14"/>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1000"/>
                                        <p:tgtEl>
                                          <p:spTgt spid="40"/>
                                        </p:tgtEl>
                                      </p:cBhvr>
                                    </p:animEffect>
                                    <p:anim calcmode="lin" valueType="num">
                                      <p:cBhvr>
                                        <p:cTn id="94" dur="1000" fill="hold"/>
                                        <p:tgtEl>
                                          <p:spTgt spid="40"/>
                                        </p:tgtEl>
                                        <p:attrNameLst>
                                          <p:attrName>ppt_x</p:attrName>
                                        </p:attrNameLst>
                                      </p:cBhvr>
                                      <p:tavLst>
                                        <p:tav tm="0">
                                          <p:val>
                                            <p:strVal val="#ppt_x"/>
                                          </p:val>
                                        </p:tav>
                                        <p:tav tm="100000">
                                          <p:val>
                                            <p:strVal val="#ppt_x"/>
                                          </p:val>
                                        </p:tav>
                                      </p:tavLst>
                                    </p:anim>
                                    <p:anim calcmode="lin" valueType="num">
                                      <p:cBhvr>
                                        <p:cTn id="95" dur="1000" fill="hold"/>
                                        <p:tgtEl>
                                          <p:spTgt spid="40"/>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42"/>
                                        </p:tgtEl>
                                        <p:attrNameLst>
                                          <p:attrName>style.visibility</p:attrName>
                                        </p:attrNameLst>
                                      </p:cBhvr>
                                      <p:to>
                                        <p:strVal val="visible"/>
                                      </p:to>
                                    </p:set>
                                    <p:animEffect transition="in" filter="fade">
                                      <p:cBhvr>
                                        <p:cTn id="98" dur="1000"/>
                                        <p:tgtEl>
                                          <p:spTgt spid="42"/>
                                        </p:tgtEl>
                                      </p:cBhvr>
                                    </p:animEffect>
                                    <p:anim calcmode="lin" valueType="num">
                                      <p:cBhvr>
                                        <p:cTn id="99" dur="1000" fill="hold"/>
                                        <p:tgtEl>
                                          <p:spTgt spid="42"/>
                                        </p:tgtEl>
                                        <p:attrNameLst>
                                          <p:attrName>ppt_x</p:attrName>
                                        </p:attrNameLst>
                                      </p:cBhvr>
                                      <p:tavLst>
                                        <p:tav tm="0">
                                          <p:val>
                                            <p:strVal val="#ppt_x"/>
                                          </p:val>
                                        </p:tav>
                                        <p:tav tm="100000">
                                          <p:val>
                                            <p:strVal val="#ppt_x"/>
                                          </p:val>
                                        </p:tav>
                                      </p:tavLst>
                                    </p:anim>
                                    <p:anim calcmode="lin" valueType="num">
                                      <p:cBhvr>
                                        <p:cTn id="100" dur="1000" fill="hold"/>
                                        <p:tgtEl>
                                          <p:spTgt spid="42"/>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1000"/>
                                        <p:tgtEl>
                                          <p:spTgt spid="44"/>
                                        </p:tgtEl>
                                      </p:cBhvr>
                                    </p:animEffect>
                                    <p:anim calcmode="lin" valueType="num">
                                      <p:cBhvr>
                                        <p:cTn id="104" dur="1000" fill="hold"/>
                                        <p:tgtEl>
                                          <p:spTgt spid="44"/>
                                        </p:tgtEl>
                                        <p:attrNameLst>
                                          <p:attrName>ppt_x</p:attrName>
                                        </p:attrNameLst>
                                      </p:cBhvr>
                                      <p:tavLst>
                                        <p:tav tm="0">
                                          <p:val>
                                            <p:strVal val="#ppt_x"/>
                                          </p:val>
                                        </p:tav>
                                        <p:tav tm="100000">
                                          <p:val>
                                            <p:strVal val="#ppt_x"/>
                                          </p:val>
                                        </p:tav>
                                      </p:tavLst>
                                    </p:anim>
                                    <p:anim calcmode="lin" valueType="num">
                                      <p:cBhvr>
                                        <p:cTn id="105" dur="1000" fill="hold"/>
                                        <p:tgtEl>
                                          <p:spTgt spid="44"/>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fade">
                                      <p:cBhvr>
                                        <p:cTn id="108" dur="1000"/>
                                        <p:tgtEl>
                                          <p:spTgt spid="46"/>
                                        </p:tgtEl>
                                      </p:cBhvr>
                                    </p:animEffect>
                                    <p:anim calcmode="lin" valueType="num">
                                      <p:cBhvr>
                                        <p:cTn id="109" dur="1000" fill="hold"/>
                                        <p:tgtEl>
                                          <p:spTgt spid="46"/>
                                        </p:tgtEl>
                                        <p:attrNameLst>
                                          <p:attrName>ppt_x</p:attrName>
                                        </p:attrNameLst>
                                      </p:cBhvr>
                                      <p:tavLst>
                                        <p:tav tm="0">
                                          <p:val>
                                            <p:strVal val="#ppt_x"/>
                                          </p:val>
                                        </p:tav>
                                        <p:tav tm="100000">
                                          <p:val>
                                            <p:strVal val="#ppt_x"/>
                                          </p:val>
                                        </p:tav>
                                      </p:tavLst>
                                    </p:anim>
                                    <p:anim calcmode="lin" valueType="num">
                                      <p:cBhvr>
                                        <p:cTn id="110" dur="1000" fill="hold"/>
                                        <p:tgtEl>
                                          <p:spTgt spid="46"/>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fade">
                                      <p:cBhvr>
                                        <p:cTn id="113" dur="1000"/>
                                        <p:tgtEl>
                                          <p:spTgt spid="25"/>
                                        </p:tgtEl>
                                      </p:cBhvr>
                                    </p:animEffect>
                                    <p:anim calcmode="lin" valueType="num">
                                      <p:cBhvr>
                                        <p:cTn id="114" dur="1000" fill="hold"/>
                                        <p:tgtEl>
                                          <p:spTgt spid="25"/>
                                        </p:tgtEl>
                                        <p:attrNameLst>
                                          <p:attrName>ppt_x</p:attrName>
                                        </p:attrNameLst>
                                      </p:cBhvr>
                                      <p:tavLst>
                                        <p:tav tm="0">
                                          <p:val>
                                            <p:strVal val="#ppt_x"/>
                                          </p:val>
                                        </p:tav>
                                        <p:tav tm="100000">
                                          <p:val>
                                            <p:strVal val="#ppt_x"/>
                                          </p:val>
                                        </p:tav>
                                      </p:tavLst>
                                    </p:anim>
                                    <p:anim calcmode="lin" valueType="num">
                                      <p:cBhvr>
                                        <p:cTn id="115" dur="1000" fill="hold"/>
                                        <p:tgtEl>
                                          <p:spTgt spid="25"/>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1000"/>
                                        <p:tgtEl>
                                          <p:spTgt spid="27"/>
                                        </p:tgtEl>
                                      </p:cBhvr>
                                    </p:animEffect>
                                    <p:anim calcmode="lin" valueType="num">
                                      <p:cBhvr>
                                        <p:cTn id="119" dur="1000" fill="hold"/>
                                        <p:tgtEl>
                                          <p:spTgt spid="27"/>
                                        </p:tgtEl>
                                        <p:attrNameLst>
                                          <p:attrName>ppt_x</p:attrName>
                                        </p:attrNameLst>
                                      </p:cBhvr>
                                      <p:tavLst>
                                        <p:tav tm="0">
                                          <p:val>
                                            <p:strVal val="#ppt_x"/>
                                          </p:val>
                                        </p:tav>
                                        <p:tav tm="100000">
                                          <p:val>
                                            <p:strVal val="#ppt_x"/>
                                          </p:val>
                                        </p:tav>
                                      </p:tavLst>
                                    </p:anim>
                                    <p:anim calcmode="lin" valueType="num">
                                      <p:cBhvr>
                                        <p:cTn id="1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nodeType="clickEffect">
                                  <p:stCondLst>
                                    <p:cond delay="0"/>
                                  </p:stCondLst>
                                  <p:childTnLst>
                                    <p:set>
                                      <p:cBhvr>
                                        <p:cTn id="124" dur="1" fill="hold">
                                          <p:stCondLst>
                                            <p:cond delay="0"/>
                                          </p:stCondLst>
                                        </p:cTn>
                                        <p:tgtEl>
                                          <p:spTgt spid="72"/>
                                        </p:tgtEl>
                                        <p:attrNameLst>
                                          <p:attrName>style.visibility</p:attrName>
                                        </p:attrNameLst>
                                      </p:cBhvr>
                                      <p:to>
                                        <p:strVal val="visible"/>
                                      </p:to>
                                    </p:set>
                                    <p:animEffect transition="in" filter="fade">
                                      <p:cBhvr>
                                        <p:cTn id="125" dur="1000"/>
                                        <p:tgtEl>
                                          <p:spTgt spid="72"/>
                                        </p:tgtEl>
                                      </p:cBhvr>
                                    </p:animEffect>
                                    <p:anim calcmode="lin" valueType="num">
                                      <p:cBhvr>
                                        <p:cTn id="126" dur="1000" fill="hold"/>
                                        <p:tgtEl>
                                          <p:spTgt spid="72"/>
                                        </p:tgtEl>
                                        <p:attrNameLst>
                                          <p:attrName>ppt_x</p:attrName>
                                        </p:attrNameLst>
                                      </p:cBhvr>
                                      <p:tavLst>
                                        <p:tav tm="0">
                                          <p:val>
                                            <p:strVal val="#ppt_x"/>
                                          </p:val>
                                        </p:tav>
                                        <p:tav tm="100000">
                                          <p:val>
                                            <p:strVal val="#ppt_x"/>
                                          </p:val>
                                        </p:tav>
                                      </p:tavLst>
                                    </p:anim>
                                    <p:anim calcmode="lin" valueType="num">
                                      <p:cBhvr>
                                        <p:cTn id="127"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nodeType="clickEffect">
                                  <p:stCondLst>
                                    <p:cond delay="0"/>
                                  </p:stCondLst>
                                  <p:childTnLst>
                                    <p:set>
                                      <p:cBhvr>
                                        <p:cTn id="131" dur="1" fill="hold">
                                          <p:stCondLst>
                                            <p:cond delay="0"/>
                                          </p:stCondLst>
                                        </p:cTn>
                                        <p:tgtEl>
                                          <p:spTgt spid="62"/>
                                        </p:tgtEl>
                                        <p:attrNameLst>
                                          <p:attrName>style.visibility</p:attrName>
                                        </p:attrNameLst>
                                      </p:cBhvr>
                                      <p:to>
                                        <p:strVal val="visible"/>
                                      </p:to>
                                    </p:set>
                                    <p:animEffect transition="in" filter="fade">
                                      <p:cBhvr>
                                        <p:cTn id="132" dur="1000"/>
                                        <p:tgtEl>
                                          <p:spTgt spid="62"/>
                                        </p:tgtEl>
                                      </p:cBhvr>
                                    </p:animEffect>
                                    <p:anim calcmode="lin" valueType="num">
                                      <p:cBhvr>
                                        <p:cTn id="133" dur="1000" fill="hold"/>
                                        <p:tgtEl>
                                          <p:spTgt spid="62"/>
                                        </p:tgtEl>
                                        <p:attrNameLst>
                                          <p:attrName>ppt_x</p:attrName>
                                        </p:attrNameLst>
                                      </p:cBhvr>
                                      <p:tavLst>
                                        <p:tav tm="0">
                                          <p:val>
                                            <p:strVal val="#ppt_x"/>
                                          </p:val>
                                        </p:tav>
                                        <p:tav tm="100000">
                                          <p:val>
                                            <p:strVal val="#ppt_x"/>
                                          </p:val>
                                        </p:tav>
                                      </p:tavLst>
                                    </p:anim>
                                    <p:anim calcmode="lin" valueType="num">
                                      <p:cBhvr>
                                        <p:cTn id="134" dur="1000" fill="hold"/>
                                        <p:tgtEl>
                                          <p:spTgt spid="62"/>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18"/>
                                        </p:tgtEl>
                                        <p:attrNameLst>
                                          <p:attrName>style.visibility</p:attrName>
                                        </p:attrNameLst>
                                      </p:cBhvr>
                                      <p:to>
                                        <p:strVal val="visible"/>
                                      </p:to>
                                    </p:set>
                                    <p:animEffect transition="in" filter="fade">
                                      <p:cBhvr>
                                        <p:cTn id="137" dur="1000"/>
                                        <p:tgtEl>
                                          <p:spTgt spid="18"/>
                                        </p:tgtEl>
                                      </p:cBhvr>
                                    </p:animEffect>
                                    <p:anim calcmode="lin" valueType="num">
                                      <p:cBhvr>
                                        <p:cTn id="138" dur="1000" fill="hold"/>
                                        <p:tgtEl>
                                          <p:spTgt spid="18"/>
                                        </p:tgtEl>
                                        <p:attrNameLst>
                                          <p:attrName>ppt_x</p:attrName>
                                        </p:attrNameLst>
                                      </p:cBhvr>
                                      <p:tavLst>
                                        <p:tav tm="0">
                                          <p:val>
                                            <p:strVal val="#ppt_x"/>
                                          </p:val>
                                        </p:tav>
                                        <p:tav tm="100000">
                                          <p:val>
                                            <p:strVal val="#ppt_x"/>
                                          </p:val>
                                        </p:tav>
                                      </p:tavLst>
                                    </p:anim>
                                    <p:anim calcmode="lin" valueType="num">
                                      <p:cBhvr>
                                        <p:cTn id="1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nodeType="clickEffect">
                                  <p:stCondLst>
                                    <p:cond delay="0"/>
                                  </p:stCondLst>
                                  <p:childTnLst>
                                    <p:set>
                                      <p:cBhvr>
                                        <p:cTn id="143" dur="1" fill="hold">
                                          <p:stCondLst>
                                            <p:cond delay="0"/>
                                          </p:stCondLst>
                                        </p:cTn>
                                        <p:tgtEl>
                                          <p:spTgt spid="66"/>
                                        </p:tgtEl>
                                        <p:attrNameLst>
                                          <p:attrName>style.visibility</p:attrName>
                                        </p:attrNameLst>
                                      </p:cBhvr>
                                      <p:to>
                                        <p:strVal val="visible"/>
                                      </p:to>
                                    </p:set>
                                    <p:animEffect transition="in" filter="fade">
                                      <p:cBhvr>
                                        <p:cTn id="144" dur="1000"/>
                                        <p:tgtEl>
                                          <p:spTgt spid="66"/>
                                        </p:tgtEl>
                                      </p:cBhvr>
                                    </p:animEffect>
                                    <p:anim calcmode="lin" valueType="num">
                                      <p:cBhvr>
                                        <p:cTn id="145" dur="1000" fill="hold"/>
                                        <p:tgtEl>
                                          <p:spTgt spid="66"/>
                                        </p:tgtEl>
                                        <p:attrNameLst>
                                          <p:attrName>ppt_x</p:attrName>
                                        </p:attrNameLst>
                                      </p:cBhvr>
                                      <p:tavLst>
                                        <p:tav tm="0">
                                          <p:val>
                                            <p:strVal val="#ppt_x"/>
                                          </p:val>
                                        </p:tav>
                                        <p:tav tm="100000">
                                          <p:val>
                                            <p:strVal val="#ppt_x"/>
                                          </p:val>
                                        </p:tav>
                                      </p:tavLst>
                                    </p:anim>
                                    <p:anim calcmode="lin" valueType="num">
                                      <p:cBhvr>
                                        <p:cTn id="146" dur="1000" fill="hold"/>
                                        <p:tgtEl>
                                          <p:spTgt spid="66"/>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20"/>
                                        </p:tgtEl>
                                        <p:attrNameLst>
                                          <p:attrName>style.visibility</p:attrName>
                                        </p:attrNameLst>
                                      </p:cBhvr>
                                      <p:to>
                                        <p:strVal val="visible"/>
                                      </p:to>
                                    </p:set>
                                    <p:animEffect transition="in" filter="fade">
                                      <p:cBhvr>
                                        <p:cTn id="149" dur="1000"/>
                                        <p:tgtEl>
                                          <p:spTgt spid="20"/>
                                        </p:tgtEl>
                                      </p:cBhvr>
                                    </p:animEffect>
                                    <p:anim calcmode="lin" valueType="num">
                                      <p:cBhvr>
                                        <p:cTn id="150" dur="1000" fill="hold"/>
                                        <p:tgtEl>
                                          <p:spTgt spid="20"/>
                                        </p:tgtEl>
                                        <p:attrNameLst>
                                          <p:attrName>ppt_x</p:attrName>
                                        </p:attrNameLst>
                                      </p:cBhvr>
                                      <p:tavLst>
                                        <p:tav tm="0">
                                          <p:val>
                                            <p:strVal val="#ppt_x"/>
                                          </p:val>
                                        </p:tav>
                                        <p:tav tm="100000">
                                          <p:val>
                                            <p:strVal val="#ppt_x"/>
                                          </p:val>
                                        </p:tav>
                                      </p:tavLst>
                                    </p:anim>
                                    <p:anim calcmode="lin" valueType="num">
                                      <p:cBhvr>
                                        <p:cTn id="1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nodeType="clickEffect">
                                  <p:stCondLst>
                                    <p:cond delay="0"/>
                                  </p:stCondLst>
                                  <p:childTnLst>
                                    <p:set>
                                      <p:cBhvr>
                                        <p:cTn id="155" dur="1" fill="hold">
                                          <p:stCondLst>
                                            <p:cond delay="0"/>
                                          </p:stCondLst>
                                        </p:cTn>
                                        <p:tgtEl>
                                          <p:spTgt spid="71"/>
                                        </p:tgtEl>
                                        <p:attrNameLst>
                                          <p:attrName>style.visibility</p:attrName>
                                        </p:attrNameLst>
                                      </p:cBhvr>
                                      <p:to>
                                        <p:strVal val="visible"/>
                                      </p:to>
                                    </p:set>
                                    <p:animEffect transition="in" filter="fade">
                                      <p:cBhvr>
                                        <p:cTn id="156" dur="1000"/>
                                        <p:tgtEl>
                                          <p:spTgt spid="71"/>
                                        </p:tgtEl>
                                      </p:cBhvr>
                                    </p:animEffect>
                                    <p:anim calcmode="lin" valueType="num">
                                      <p:cBhvr>
                                        <p:cTn id="157" dur="1000" fill="hold"/>
                                        <p:tgtEl>
                                          <p:spTgt spid="71"/>
                                        </p:tgtEl>
                                        <p:attrNameLst>
                                          <p:attrName>ppt_x</p:attrName>
                                        </p:attrNameLst>
                                      </p:cBhvr>
                                      <p:tavLst>
                                        <p:tav tm="0">
                                          <p:val>
                                            <p:strVal val="#ppt_x"/>
                                          </p:val>
                                        </p:tav>
                                        <p:tav tm="100000">
                                          <p:val>
                                            <p:strVal val="#ppt_x"/>
                                          </p:val>
                                        </p:tav>
                                      </p:tavLst>
                                    </p:anim>
                                    <p:anim calcmode="lin" valueType="num">
                                      <p:cBhvr>
                                        <p:cTn id="15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p:bldP spid="12" grpId="0"/>
      <p:bldP spid="14" grpId="0"/>
      <p:bldP spid="18" grpId="0" animBg="1"/>
      <p:bldP spid="20" grpId="0"/>
      <p:bldP spid="22" grpId="0" animBg="1"/>
      <p:bldP spid="24" grpId="0"/>
      <p:bldP spid="27" grpId="0"/>
      <p:bldP spid="55" grpId="0"/>
      <p:bldP spid="43" grpId="0"/>
      <p:bldP spid="60" grpId="0"/>
      <p:bldP spid="9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49CC-B8B2-4A58-3C8D-D86051E0996C}"/>
              </a:ext>
            </a:extLst>
          </p:cNvPr>
          <p:cNvSpPr>
            <a:spLocks noGrp="1"/>
          </p:cNvSpPr>
          <p:nvPr>
            <p:ph type="title"/>
          </p:nvPr>
        </p:nvSpPr>
        <p:spPr/>
        <p:txBody>
          <a:bodyPr/>
          <a:lstStyle/>
          <a:p>
            <a:pPr algn="ctr"/>
            <a:r>
              <a:rPr lang="en-US" dirty="0"/>
              <a:t>Summary</a:t>
            </a:r>
          </a:p>
        </p:txBody>
      </p:sp>
      <p:sp>
        <p:nvSpPr>
          <p:cNvPr id="3" name="Content Placeholder 2">
            <a:extLst>
              <a:ext uri="{FF2B5EF4-FFF2-40B4-BE49-F238E27FC236}">
                <a16:creationId xmlns:a16="http://schemas.microsoft.com/office/drawing/2014/main" id="{D312AE31-39CB-02DA-5FA2-7C5433DF9F31}"/>
              </a:ext>
            </a:extLst>
          </p:cNvPr>
          <p:cNvSpPr>
            <a:spLocks noGrp="1"/>
          </p:cNvSpPr>
          <p:nvPr>
            <p:ph idx="1"/>
          </p:nvPr>
        </p:nvSpPr>
        <p:spPr>
          <a:xfrm>
            <a:off x="381000" y="1849071"/>
            <a:ext cx="6793523" cy="4351338"/>
          </a:xfrm>
        </p:spPr>
        <p:txBody>
          <a:bodyPr>
            <a:normAutofit fontScale="92500"/>
          </a:bodyPr>
          <a:lstStyle/>
          <a:p>
            <a:r>
              <a:rPr lang="en-US" dirty="0"/>
              <a:t>The best evaluation approach is one aligned with the research worldview giving rise to the intervention design.</a:t>
            </a:r>
          </a:p>
          <a:p>
            <a:endParaRPr lang="en-US" dirty="0"/>
          </a:p>
          <a:p>
            <a:r>
              <a:rPr lang="en-US" dirty="0"/>
              <a:t>Logic models are good for evaluating simple interventions based on reductionist research.</a:t>
            </a:r>
          </a:p>
          <a:p>
            <a:endParaRPr lang="en-US" dirty="0"/>
          </a:p>
          <a:p>
            <a:r>
              <a:rPr lang="en-US" dirty="0"/>
              <a:t>System approaches like SET are needed for evaluating holistically-driven interventions designed to operate and function as a system.</a:t>
            </a:r>
          </a:p>
        </p:txBody>
      </p:sp>
      <p:pic>
        <p:nvPicPr>
          <p:cNvPr id="5" name="Picture 6" descr="Framework Step 3 Checklist | Program Evaluation | CDC">
            <a:extLst>
              <a:ext uri="{FF2B5EF4-FFF2-40B4-BE49-F238E27FC236}">
                <a16:creationId xmlns:a16="http://schemas.microsoft.com/office/drawing/2014/main" id="{A16B448C-D3DF-7C95-6A9B-7EA54D35E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113" y="2196467"/>
            <a:ext cx="3829396" cy="38293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4E066ED-8621-8882-F038-CF16E4C92D02}"/>
              </a:ext>
            </a:extLst>
          </p:cNvPr>
          <p:cNvSpPr/>
          <p:nvPr/>
        </p:nvSpPr>
        <p:spPr>
          <a:xfrm>
            <a:off x="9427051" y="3703320"/>
            <a:ext cx="731520" cy="27154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6E0824-6906-8E60-620F-9B285FB3F343}"/>
              </a:ext>
            </a:extLst>
          </p:cNvPr>
          <p:cNvSpPr/>
          <p:nvPr/>
        </p:nvSpPr>
        <p:spPr>
          <a:xfrm rot="1419732">
            <a:off x="10505970" y="3892760"/>
            <a:ext cx="1133302" cy="170639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61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reak time. Concept time off. Words BREAK TIME in note on the working table  with cup of coffee and keyboard. Top view Stock Photo - Alamy">
            <a:extLst>
              <a:ext uri="{FF2B5EF4-FFF2-40B4-BE49-F238E27FC236}">
                <a16:creationId xmlns:a16="http://schemas.microsoft.com/office/drawing/2014/main" id="{1A590D11-089A-7A87-10FC-84A7524E83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514"/>
          <a:stretch/>
        </p:blipFill>
        <p:spPr bwMode="auto">
          <a:xfrm>
            <a:off x="2057005" y="846475"/>
            <a:ext cx="8161592" cy="525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933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4C56-DA6F-870D-4038-9E626FB71E59}"/>
              </a:ext>
            </a:extLst>
          </p:cNvPr>
          <p:cNvSpPr>
            <a:spLocks noGrp="1"/>
          </p:cNvSpPr>
          <p:nvPr>
            <p:ph type="title"/>
          </p:nvPr>
        </p:nvSpPr>
        <p:spPr/>
        <p:txBody>
          <a:bodyPr/>
          <a:lstStyle/>
          <a:p>
            <a:pPr algn="ctr"/>
            <a:r>
              <a:rPr lang="en-US" dirty="0"/>
              <a:t>Applying SET – Step 1</a:t>
            </a:r>
          </a:p>
        </p:txBody>
      </p:sp>
      <p:pic>
        <p:nvPicPr>
          <p:cNvPr id="4" name="Picture 3" descr="A diagram of a system&#10;&#10;Description automatically generated">
            <a:extLst>
              <a:ext uri="{FF2B5EF4-FFF2-40B4-BE49-F238E27FC236}">
                <a16:creationId xmlns:a16="http://schemas.microsoft.com/office/drawing/2014/main" id="{ABA0DDD8-D049-7724-9953-827FDE5D5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4EB30FCA-1B91-85DD-B39D-8EC0AF68228E}"/>
              </a:ext>
            </a:extLst>
          </p:cNvPr>
          <p:cNvSpPr/>
          <p:nvPr/>
        </p:nvSpPr>
        <p:spPr>
          <a:xfrm>
            <a:off x="117231" y="1826602"/>
            <a:ext cx="4806461" cy="3563815"/>
          </a:xfrm>
          <a:prstGeom prst="roundRect">
            <a:avLst/>
          </a:prstGeom>
          <a:solidFill>
            <a:srgbClr val="4472C4">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524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4C56-DA6F-870D-4038-9E626FB71E59}"/>
              </a:ext>
            </a:extLst>
          </p:cNvPr>
          <p:cNvSpPr>
            <a:spLocks noGrp="1"/>
          </p:cNvSpPr>
          <p:nvPr>
            <p:ph type="title"/>
          </p:nvPr>
        </p:nvSpPr>
        <p:spPr/>
        <p:txBody>
          <a:bodyPr/>
          <a:lstStyle/>
          <a:p>
            <a:pPr algn="ctr"/>
            <a:r>
              <a:rPr lang="en-US" dirty="0"/>
              <a:t>Applying SET – Step 1</a:t>
            </a:r>
          </a:p>
        </p:txBody>
      </p:sp>
      <p:sp>
        <p:nvSpPr>
          <p:cNvPr id="3" name="Content Placeholder 2">
            <a:extLst>
              <a:ext uri="{FF2B5EF4-FFF2-40B4-BE49-F238E27FC236}">
                <a16:creationId xmlns:a16="http://schemas.microsoft.com/office/drawing/2014/main" id="{8B4164E6-C6C2-6CED-5DC5-079EEF4CEE84}"/>
              </a:ext>
            </a:extLst>
          </p:cNvPr>
          <p:cNvSpPr>
            <a:spLocks noGrp="1"/>
          </p:cNvSpPr>
          <p:nvPr>
            <p:ph idx="1"/>
          </p:nvPr>
        </p:nvSpPr>
        <p:spPr>
          <a:xfrm>
            <a:off x="209551" y="1916113"/>
            <a:ext cx="5257800" cy="4351338"/>
          </a:xfrm>
        </p:spPr>
        <p:txBody>
          <a:bodyPr/>
          <a:lstStyle/>
          <a:p>
            <a:r>
              <a:rPr lang="en-US" dirty="0"/>
              <a:t>Goal is to define the evaluand</a:t>
            </a:r>
          </a:p>
          <a:p>
            <a:pPr lvl="1"/>
            <a:r>
              <a:rPr lang="en-US" dirty="0"/>
              <a:t>i.e., the complex intervention meeting the system test</a:t>
            </a:r>
          </a:p>
          <a:p>
            <a:pPr lvl="1"/>
            <a:endParaRPr lang="en-US" dirty="0"/>
          </a:p>
          <a:p>
            <a:r>
              <a:rPr lang="en-US" dirty="0"/>
              <a:t>Need to define the intervention components and how they are intended to operate together.</a:t>
            </a:r>
          </a:p>
          <a:p>
            <a:pPr lvl="1"/>
            <a:r>
              <a:rPr lang="en-US" dirty="0"/>
              <a:t>the standard of acceptability.  </a:t>
            </a:r>
          </a:p>
          <a:p>
            <a:endParaRPr lang="en-US" dirty="0"/>
          </a:p>
          <a:p>
            <a:endParaRPr lang="en-US" dirty="0"/>
          </a:p>
          <a:p>
            <a:endParaRPr lang="en-US" dirty="0"/>
          </a:p>
        </p:txBody>
      </p:sp>
      <p:pic>
        <p:nvPicPr>
          <p:cNvPr id="9218" name="Picture 2" descr="Why Are Standards Important, and How Do We Get Our People to Follow Them?">
            <a:extLst>
              <a:ext uri="{FF2B5EF4-FFF2-40B4-BE49-F238E27FC236}">
                <a16:creationId xmlns:a16="http://schemas.microsoft.com/office/drawing/2014/main" id="{1BCFC5E3-18F5-6C0D-F583-233366B6B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762" y="1966913"/>
            <a:ext cx="6276687"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237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33BB-F95B-CE75-BC07-45D5D5EDC6C6}"/>
              </a:ext>
            </a:extLst>
          </p:cNvPr>
          <p:cNvSpPr>
            <a:spLocks noGrp="1"/>
          </p:cNvSpPr>
          <p:nvPr>
            <p:ph type="title"/>
          </p:nvPr>
        </p:nvSpPr>
        <p:spPr/>
        <p:txBody>
          <a:bodyPr/>
          <a:lstStyle/>
          <a:p>
            <a:pPr algn="ctr"/>
            <a:r>
              <a:rPr lang="en-US" dirty="0"/>
              <a:t>Pull together leaders</a:t>
            </a:r>
          </a:p>
        </p:txBody>
      </p:sp>
      <p:pic>
        <p:nvPicPr>
          <p:cNvPr id="4" name="Content Placeholder 3" descr="A group of people sitting around a table&#10;&#10;Description automatically generated">
            <a:extLst>
              <a:ext uri="{FF2B5EF4-FFF2-40B4-BE49-F238E27FC236}">
                <a16:creationId xmlns:a16="http://schemas.microsoft.com/office/drawing/2014/main" id="{37B5F039-15EF-15B8-8880-A676A5B3EF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5273" y="1472670"/>
            <a:ext cx="6797911" cy="5089850"/>
          </a:xfrm>
          <a:prstGeom prst="rect">
            <a:avLst/>
          </a:prstGeom>
        </p:spPr>
      </p:pic>
    </p:spTree>
    <p:extLst>
      <p:ext uri="{BB962C8B-B14F-4D97-AF65-F5344CB8AC3E}">
        <p14:creationId xmlns:p14="http://schemas.microsoft.com/office/powerpoint/2010/main" val="2379947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262BC-8CE2-614E-92FA-41F9DFFC6150}"/>
              </a:ext>
            </a:extLst>
          </p:cNvPr>
          <p:cNvSpPr>
            <a:spLocks noGrp="1"/>
          </p:cNvSpPr>
          <p:nvPr>
            <p:ph type="title"/>
          </p:nvPr>
        </p:nvSpPr>
        <p:spPr/>
        <p:txBody>
          <a:bodyPr/>
          <a:lstStyle/>
          <a:p>
            <a:pPr algn="ctr"/>
            <a:r>
              <a:rPr lang="en-US" dirty="0"/>
              <a:t>Define Emergent Property</a:t>
            </a:r>
          </a:p>
        </p:txBody>
      </p:sp>
      <p:pic>
        <p:nvPicPr>
          <p:cNvPr id="3074" name="Picture 2" descr="Saving Lives Together">
            <a:extLst>
              <a:ext uri="{FF2B5EF4-FFF2-40B4-BE49-F238E27FC236}">
                <a16:creationId xmlns:a16="http://schemas.microsoft.com/office/drawing/2014/main" id="{C05FA25B-E9B6-979D-CB36-0619526F47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67955" y="2241370"/>
            <a:ext cx="2793764" cy="28566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uskoka Lakes Fire Department on X: &quot;#CPRMonth - After only 4 minutes  without treatment following cardiac arrest, brain damage can occur. That's  why help of a bystander is critical at the scene">
            <a:extLst>
              <a:ext uri="{FF2B5EF4-FFF2-40B4-BE49-F238E27FC236}">
                <a16:creationId xmlns:a16="http://schemas.microsoft.com/office/drawing/2014/main" id="{B8FD4CB2-8547-EF4F-CEA2-B3F78E7D2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745" y="1685526"/>
            <a:ext cx="4807349" cy="4807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4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33BB-F95B-CE75-BC07-45D5D5EDC6C6}"/>
              </a:ext>
            </a:extLst>
          </p:cNvPr>
          <p:cNvSpPr>
            <a:spLocks noGrp="1"/>
          </p:cNvSpPr>
          <p:nvPr>
            <p:ph type="title"/>
          </p:nvPr>
        </p:nvSpPr>
        <p:spPr/>
        <p:txBody>
          <a:bodyPr/>
          <a:lstStyle/>
          <a:p>
            <a:pPr algn="ctr"/>
            <a:r>
              <a:rPr lang="en-US" dirty="0"/>
              <a:t>Storyboarding</a:t>
            </a:r>
          </a:p>
        </p:txBody>
      </p:sp>
      <p:pic>
        <p:nvPicPr>
          <p:cNvPr id="4" name="Content Placeholder 3" descr="A group of people sitting around a table&#10;&#10;Description automatically generated">
            <a:extLst>
              <a:ext uri="{FF2B5EF4-FFF2-40B4-BE49-F238E27FC236}">
                <a16:creationId xmlns:a16="http://schemas.microsoft.com/office/drawing/2014/main" id="{37B5F039-15EF-15B8-8880-A676A5B3EF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5273" y="1472670"/>
            <a:ext cx="6797911" cy="5089850"/>
          </a:xfrm>
          <a:prstGeom prst="rect">
            <a:avLst/>
          </a:prstGeom>
        </p:spPr>
      </p:pic>
    </p:spTree>
    <p:extLst>
      <p:ext uri="{BB962C8B-B14F-4D97-AF65-F5344CB8AC3E}">
        <p14:creationId xmlns:p14="http://schemas.microsoft.com/office/powerpoint/2010/main" val="1835845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3780-01C7-8B87-9270-D35378C60B5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80FBBA1-7AB7-4DA0-2053-FFA7B7B1CBB9}"/>
              </a:ext>
            </a:extLst>
          </p:cNvPr>
          <p:cNvSpPr txBox="1"/>
          <p:nvPr/>
        </p:nvSpPr>
        <p:spPr>
          <a:xfrm flipH="1">
            <a:off x="445624" y="1643959"/>
            <a:ext cx="1017039" cy="250670"/>
          </a:xfrm>
          <a:prstGeom prst="rect">
            <a:avLst/>
          </a:prstGeom>
          <a:solidFill>
            <a:schemeClr val="bg1"/>
          </a:solidFill>
          <a:ln>
            <a:solidFill>
              <a:schemeClr val="tx1"/>
            </a:solidFill>
          </a:ln>
        </p:spPr>
        <p:txBody>
          <a:bodyPr wrap="square" rtlCol="0">
            <a:spAutoFit/>
          </a:bodyPr>
          <a:lstStyle/>
          <a:p>
            <a:pPr algn="ctr"/>
            <a:r>
              <a:rPr lang="en-US" sz="1100" dirty="0"/>
              <a:t>Bystander CPR</a:t>
            </a:r>
          </a:p>
        </p:txBody>
      </p:sp>
      <p:pic>
        <p:nvPicPr>
          <p:cNvPr id="5" name="Picture 4">
            <a:extLst>
              <a:ext uri="{FF2B5EF4-FFF2-40B4-BE49-F238E27FC236}">
                <a16:creationId xmlns:a16="http://schemas.microsoft.com/office/drawing/2014/main" id="{EC488037-7BBF-54CD-4BAC-9B3E99727D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67" y="301077"/>
            <a:ext cx="1612382" cy="1196061"/>
          </a:xfrm>
          <a:prstGeom prst="rect">
            <a:avLst/>
          </a:prstGeom>
        </p:spPr>
      </p:pic>
    </p:spTree>
    <p:extLst>
      <p:ext uri="{BB962C8B-B14F-4D97-AF65-F5344CB8AC3E}">
        <p14:creationId xmlns:p14="http://schemas.microsoft.com/office/powerpoint/2010/main" val="3555115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B593C-FBD6-71CB-B207-5C4515663642}"/>
              </a:ext>
            </a:extLst>
          </p:cNvPr>
          <p:cNvSpPr>
            <a:spLocks noGrp="1"/>
          </p:cNvSpPr>
          <p:nvPr>
            <p:ph type="title"/>
          </p:nvPr>
        </p:nvSpPr>
        <p:spPr/>
        <p:txBody>
          <a:bodyPr/>
          <a:lstStyle/>
          <a:p>
            <a:r>
              <a:rPr lang="en-AU" dirty="0"/>
              <a:t>First seven</a:t>
            </a:r>
            <a:br>
              <a:rPr lang="en-AU" dirty="0"/>
            </a:br>
            <a:r>
              <a:rPr lang="en-AU" dirty="0"/>
              <a:t>The lucky winners!</a:t>
            </a:r>
          </a:p>
        </p:txBody>
      </p:sp>
      <p:sp>
        <p:nvSpPr>
          <p:cNvPr id="3" name="Content Placeholder 2">
            <a:extLst>
              <a:ext uri="{FF2B5EF4-FFF2-40B4-BE49-F238E27FC236}">
                <a16:creationId xmlns:a16="http://schemas.microsoft.com/office/drawing/2014/main" id="{AB756E1E-D447-08ED-44ED-0FB6328E0AC3}"/>
              </a:ext>
            </a:extLst>
          </p:cNvPr>
          <p:cNvSpPr>
            <a:spLocks noGrp="1"/>
          </p:cNvSpPr>
          <p:nvPr>
            <p:ph sz="half" idx="1"/>
          </p:nvPr>
        </p:nvSpPr>
        <p:spPr/>
        <p:txBody>
          <a:bodyPr/>
          <a:lstStyle/>
          <a:p>
            <a:pPr marL="342900" lvl="0" indent="-342900">
              <a:buFont typeface="+mj-lt"/>
              <a:buAutoNum type="arabicPeriod"/>
            </a:pPr>
            <a:r>
              <a:rPr lang="en-AU" sz="2800" dirty="0">
                <a:effectLst/>
                <a:latin typeface="Calibri" panose="020F0502020204030204" pitchFamily="34" charset="0"/>
                <a:ea typeface="Times New Roman" panose="02020603050405020304" pitchFamily="18" charset="0"/>
              </a:rPr>
              <a:t>Lothar Wahl</a:t>
            </a:r>
            <a:endParaRPr lang="en-AU" sz="2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AU" sz="2800" dirty="0">
                <a:effectLst/>
                <a:latin typeface="Calibri" panose="020F0502020204030204" pitchFamily="34" charset="0"/>
                <a:ea typeface="Times New Roman" panose="02020603050405020304" pitchFamily="18" charset="0"/>
              </a:rPr>
              <a:t>Alexandra Henderson</a:t>
            </a:r>
            <a:endParaRPr lang="en-AU" sz="2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AU" sz="2800" dirty="0">
                <a:effectLst/>
                <a:latin typeface="Calibri" panose="020F0502020204030204" pitchFamily="34" charset="0"/>
                <a:ea typeface="Times New Roman" panose="02020603050405020304" pitchFamily="18" charset="0"/>
              </a:rPr>
              <a:t>Tracey Leonard</a:t>
            </a:r>
            <a:endParaRPr lang="en-AU" sz="2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AU" sz="2800" dirty="0">
                <a:effectLst/>
                <a:latin typeface="Calibri" panose="020F0502020204030204" pitchFamily="34" charset="0"/>
                <a:ea typeface="Times New Roman" panose="02020603050405020304" pitchFamily="18" charset="0"/>
              </a:rPr>
              <a:t>Joanne Ross</a:t>
            </a:r>
            <a:endParaRPr lang="en-AU" sz="2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AU" sz="2800" dirty="0">
                <a:effectLst/>
                <a:latin typeface="Calibri" panose="020F0502020204030204" pitchFamily="34" charset="0"/>
                <a:ea typeface="Times New Roman" panose="02020603050405020304" pitchFamily="18" charset="0"/>
              </a:rPr>
              <a:t>Lisa Coker</a:t>
            </a:r>
            <a:endParaRPr lang="en-AU" sz="2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AU" sz="2800" dirty="0">
                <a:effectLst/>
                <a:latin typeface="Calibri" panose="020F0502020204030204" pitchFamily="34" charset="0"/>
                <a:ea typeface="Times New Roman" panose="02020603050405020304" pitchFamily="18" charset="0"/>
              </a:rPr>
              <a:t>Maryellen Moore</a:t>
            </a:r>
            <a:endParaRPr lang="en-AU" sz="2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AU" sz="2800" dirty="0">
                <a:effectLst/>
                <a:latin typeface="Calibri" panose="020F0502020204030204" pitchFamily="34" charset="0"/>
                <a:ea typeface="Times New Roman" panose="02020603050405020304" pitchFamily="18" charset="0"/>
              </a:rPr>
              <a:t>Marwan El Hassan</a:t>
            </a:r>
            <a:endParaRPr lang="en-AU" dirty="0"/>
          </a:p>
          <a:p>
            <a:endParaRPr lang="en-AU" dirty="0"/>
          </a:p>
        </p:txBody>
      </p:sp>
      <p:pic>
        <p:nvPicPr>
          <p:cNvPr id="7" name="Content Placeholder 6">
            <a:extLst>
              <a:ext uri="{FF2B5EF4-FFF2-40B4-BE49-F238E27FC236}">
                <a16:creationId xmlns:a16="http://schemas.microsoft.com/office/drawing/2014/main" id="{CA9AA7E9-8D44-343D-218D-517E46EE0F0D}"/>
              </a:ext>
            </a:extLst>
          </p:cNvPr>
          <p:cNvPicPr>
            <a:picLocks noGrp="1" noChangeAspect="1"/>
          </p:cNvPicPr>
          <p:nvPr>
            <p:ph sz="half" idx="2"/>
          </p:nvPr>
        </p:nvPicPr>
        <p:blipFill>
          <a:blip r:embed="rId2"/>
          <a:stretch>
            <a:fillRect/>
          </a:stretch>
        </p:blipFill>
        <p:spPr>
          <a:xfrm>
            <a:off x="6988593" y="2008505"/>
            <a:ext cx="3020493" cy="4351338"/>
          </a:xfrm>
          <a:prstGeom prst="rect">
            <a:avLst/>
          </a:prstGeom>
        </p:spPr>
      </p:pic>
      <p:sp>
        <p:nvSpPr>
          <p:cNvPr id="8" name="TextBox 7">
            <a:extLst>
              <a:ext uri="{FF2B5EF4-FFF2-40B4-BE49-F238E27FC236}">
                <a16:creationId xmlns:a16="http://schemas.microsoft.com/office/drawing/2014/main" id="{F9A2BBC0-D3C6-516F-99D5-84778501DCD7}"/>
              </a:ext>
            </a:extLst>
          </p:cNvPr>
          <p:cNvSpPr txBox="1"/>
          <p:nvPr/>
        </p:nvSpPr>
        <p:spPr>
          <a:xfrm>
            <a:off x="6410960" y="365125"/>
            <a:ext cx="4942840" cy="1477328"/>
          </a:xfrm>
          <a:prstGeom prst="rect">
            <a:avLst/>
          </a:prstGeom>
          <a:noFill/>
        </p:spPr>
        <p:txBody>
          <a:bodyPr wrap="square" rtlCol="0">
            <a:spAutoFit/>
          </a:bodyPr>
          <a:lstStyle/>
          <a:p>
            <a:r>
              <a:rPr lang="en-AU" dirty="0"/>
              <a:t>Also see </a:t>
            </a:r>
            <a:r>
              <a:rPr lang="en-AU" dirty="0">
                <a:hlinkClick r:id="rId3"/>
              </a:rPr>
              <a:t>www.systemsthinkingpress.com</a:t>
            </a:r>
            <a:endParaRPr lang="en-AU" dirty="0"/>
          </a:p>
          <a:p>
            <a:endParaRPr lang="en-AU" dirty="0"/>
          </a:p>
          <a:p>
            <a:r>
              <a:rPr lang="en-AU" dirty="0"/>
              <a:t>AMAZON - </a:t>
            </a:r>
            <a:r>
              <a:rPr lang="en-AU" dirty="0">
                <a:hlinkClick r:id="rId4"/>
              </a:rPr>
              <a:t>https://www.amazon.com/System-Evaluation-Theory-Practitioners-Interventions/dp/B0BDCYFS5C</a:t>
            </a:r>
            <a:r>
              <a:rPr lang="en-AU" dirty="0"/>
              <a:t> </a:t>
            </a:r>
          </a:p>
        </p:txBody>
      </p:sp>
    </p:spTree>
    <p:extLst>
      <p:ext uri="{BB962C8B-B14F-4D97-AF65-F5344CB8AC3E}">
        <p14:creationId xmlns:p14="http://schemas.microsoft.com/office/powerpoint/2010/main" val="294762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BDFE2-64B2-55B7-2C98-1FCBF2CCCA7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A8B58D93-BB22-A3C4-AF72-1C523AA55ED6}"/>
              </a:ext>
            </a:extLst>
          </p:cNvPr>
          <p:cNvGrpSpPr/>
          <p:nvPr/>
        </p:nvGrpSpPr>
        <p:grpSpPr>
          <a:xfrm>
            <a:off x="107067" y="301077"/>
            <a:ext cx="1612382" cy="1593552"/>
            <a:chOff x="3173452" y="1645517"/>
            <a:chExt cx="1603275" cy="1663102"/>
          </a:xfrm>
        </p:grpSpPr>
        <p:sp>
          <p:nvSpPr>
            <p:cNvPr id="4" name="TextBox 3">
              <a:extLst>
                <a:ext uri="{FF2B5EF4-FFF2-40B4-BE49-F238E27FC236}">
                  <a16:creationId xmlns:a16="http://schemas.microsoft.com/office/drawing/2014/main" id="{528AFECA-B6A5-C12D-B70C-E23BCB5626AE}"/>
                </a:ext>
              </a:extLst>
            </p:cNvPr>
            <p:cNvSpPr txBox="1"/>
            <p:nvPr/>
          </p:nvSpPr>
          <p:spPr>
            <a:xfrm flipH="1">
              <a:off x="3510097" y="3047009"/>
              <a:ext cx="1011295" cy="261610"/>
            </a:xfrm>
            <a:prstGeom prst="rect">
              <a:avLst/>
            </a:prstGeom>
            <a:solidFill>
              <a:schemeClr val="bg1"/>
            </a:solidFill>
            <a:ln>
              <a:solidFill>
                <a:schemeClr val="tx1"/>
              </a:solidFill>
            </a:ln>
          </p:spPr>
          <p:txBody>
            <a:bodyPr wrap="square" rtlCol="0">
              <a:spAutoFit/>
            </a:bodyPr>
            <a:lstStyle/>
            <a:p>
              <a:pPr algn="ctr"/>
              <a:r>
                <a:rPr lang="en-US" sz="1100" dirty="0"/>
                <a:t>Bystander CPR</a:t>
              </a:r>
            </a:p>
          </p:txBody>
        </p:sp>
        <p:pic>
          <p:nvPicPr>
            <p:cNvPr id="5" name="Picture 4">
              <a:extLst>
                <a:ext uri="{FF2B5EF4-FFF2-40B4-BE49-F238E27FC236}">
                  <a16:creationId xmlns:a16="http://schemas.microsoft.com/office/drawing/2014/main" id="{467C7426-9DD0-B0F1-2799-2F5698EF4D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452" y="1645517"/>
              <a:ext cx="1603275" cy="1248263"/>
            </a:xfrm>
            <a:prstGeom prst="rect">
              <a:avLst/>
            </a:prstGeom>
          </p:spPr>
        </p:pic>
      </p:grpSp>
      <p:grpSp>
        <p:nvGrpSpPr>
          <p:cNvPr id="27" name="Group 26">
            <a:extLst>
              <a:ext uri="{FF2B5EF4-FFF2-40B4-BE49-F238E27FC236}">
                <a16:creationId xmlns:a16="http://schemas.microsoft.com/office/drawing/2014/main" id="{C9BDAD58-ECE9-45CB-0957-8647AA3D7A97}"/>
              </a:ext>
            </a:extLst>
          </p:cNvPr>
          <p:cNvGrpSpPr/>
          <p:nvPr/>
        </p:nvGrpSpPr>
        <p:grpSpPr>
          <a:xfrm>
            <a:off x="2670213" y="309566"/>
            <a:ext cx="1769878" cy="1758457"/>
            <a:chOff x="532064" y="4052617"/>
            <a:chExt cx="1769878" cy="1758457"/>
          </a:xfrm>
        </p:grpSpPr>
        <p:sp>
          <p:nvSpPr>
            <p:cNvPr id="6" name="TextBox 5">
              <a:extLst>
                <a:ext uri="{FF2B5EF4-FFF2-40B4-BE49-F238E27FC236}">
                  <a16:creationId xmlns:a16="http://schemas.microsoft.com/office/drawing/2014/main" id="{DAF88EBF-C4CC-4A4D-1283-5824BBA8737E}"/>
                </a:ext>
              </a:extLst>
            </p:cNvPr>
            <p:cNvSpPr txBox="1"/>
            <p:nvPr/>
          </p:nvSpPr>
          <p:spPr>
            <a:xfrm flipH="1">
              <a:off x="647189" y="5380187"/>
              <a:ext cx="1527463" cy="430887"/>
            </a:xfrm>
            <a:prstGeom prst="rect">
              <a:avLst/>
            </a:prstGeom>
            <a:noFill/>
            <a:ln>
              <a:solidFill>
                <a:schemeClr val="tx1"/>
              </a:solidFill>
            </a:ln>
          </p:spPr>
          <p:txBody>
            <a:bodyPr wrap="square" rtlCol="0">
              <a:spAutoFit/>
            </a:bodyPr>
            <a:lstStyle/>
            <a:p>
              <a:pPr algn="ctr"/>
              <a:r>
                <a:rPr lang="en-US" sz="1100" dirty="0"/>
                <a:t>Original Emergency Dispatch</a:t>
              </a:r>
            </a:p>
          </p:txBody>
        </p:sp>
        <p:pic>
          <p:nvPicPr>
            <p:cNvPr id="26" name="Picture 25">
              <a:extLst>
                <a:ext uri="{FF2B5EF4-FFF2-40B4-BE49-F238E27FC236}">
                  <a16:creationId xmlns:a16="http://schemas.microsoft.com/office/drawing/2014/main" id="{32DC3481-D243-28C2-7C07-62520CE34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64" y="4052617"/>
              <a:ext cx="1769878" cy="1179132"/>
            </a:xfrm>
            <a:prstGeom prst="rect">
              <a:avLst/>
            </a:prstGeom>
          </p:spPr>
        </p:pic>
      </p:grpSp>
      <p:cxnSp>
        <p:nvCxnSpPr>
          <p:cNvPr id="3" name="Straight Arrow Connector 2">
            <a:extLst>
              <a:ext uri="{FF2B5EF4-FFF2-40B4-BE49-F238E27FC236}">
                <a16:creationId xmlns:a16="http://schemas.microsoft.com/office/drawing/2014/main" id="{E598BA9C-66B7-969A-E8C1-D11E6487C327}"/>
              </a:ext>
            </a:extLst>
          </p:cNvPr>
          <p:cNvCxnSpPr>
            <a:cxnSpLocks/>
            <a:stCxn id="5" idx="3"/>
            <a:endCxn id="26" idx="1"/>
          </p:cNvCxnSpPr>
          <p:nvPr/>
        </p:nvCxnSpPr>
        <p:spPr>
          <a:xfrm>
            <a:off x="1719449" y="899108"/>
            <a:ext cx="950764" cy="24"/>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613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D30C6-A76A-C8EE-B6A1-D27F3CE5EC7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8874FF4-7A7F-CCAD-4ADB-C3C4BD12C6A0}"/>
              </a:ext>
            </a:extLst>
          </p:cNvPr>
          <p:cNvGrpSpPr/>
          <p:nvPr/>
        </p:nvGrpSpPr>
        <p:grpSpPr>
          <a:xfrm>
            <a:off x="107067" y="301077"/>
            <a:ext cx="1612382" cy="1593552"/>
            <a:chOff x="3173452" y="1645517"/>
            <a:chExt cx="1603275" cy="1663102"/>
          </a:xfrm>
        </p:grpSpPr>
        <p:sp>
          <p:nvSpPr>
            <p:cNvPr id="4" name="TextBox 3">
              <a:extLst>
                <a:ext uri="{FF2B5EF4-FFF2-40B4-BE49-F238E27FC236}">
                  <a16:creationId xmlns:a16="http://schemas.microsoft.com/office/drawing/2014/main" id="{B5F9AD09-A22F-8AB4-E929-61119342C864}"/>
                </a:ext>
              </a:extLst>
            </p:cNvPr>
            <p:cNvSpPr txBox="1"/>
            <p:nvPr/>
          </p:nvSpPr>
          <p:spPr>
            <a:xfrm flipH="1">
              <a:off x="3510097" y="3047009"/>
              <a:ext cx="1011295" cy="261610"/>
            </a:xfrm>
            <a:prstGeom prst="rect">
              <a:avLst/>
            </a:prstGeom>
            <a:solidFill>
              <a:schemeClr val="bg1"/>
            </a:solidFill>
            <a:ln>
              <a:solidFill>
                <a:schemeClr val="tx1"/>
              </a:solidFill>
            </a:ln>
          </p:spPr>
          <p:txBody>
            <a:bodyPr wrap="square" rtlCol="0">
              <a:spAutoFit/>
            </a:bodyPr>
            <a:lstStyle/>
            <a:p>
              <a:pPr algn="ctr"/>
              <a:r>
                <a:rPr lang="en-US" sz="1100" dirty="0"/>
                <a:t>Bystander CPR</a:t>
              </a:r>
            </a:p>
          </p:txBody>
        </p:sp>
        <p:pic>
          <p:nvPicPr>
            <p:cNvPr id="5" name="Picture 4">
              <a:extLst>
                <a:ext uri="{FF2B5EF4-FFF2-40B4-BE49-F238E27FC236}">
                  <a16:creationId xmlns:a16="http://schemas.microsoft.com/office/drawing/2014/main" id="{9F91DF8B-E265-A097-32CF-8FF3B1EE4B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452" y="1645517"/>
              <a:ext cx="1603275" cy="1248263"/>
            </a:xfrm>
            <a:prstGeom prst="rect">
              <a:avLst/>
            </a:prstGeom>
          </p:spPr>
        </p:pic>
      </p:grpSp>
      <p:grpSp>
        <p:nvGrpSpPr>
          <p:cNvPr id="13" name="Group 12">
            <a:extLst>
              <a:ext uri="{FF2B5EF4-FFF2-40B4-BE49-F238E27FC236}">
                <a16:creationId xmlns:a16="http://schemas.microsoft.com/office/drawing/2014/main" id="{1C9B9BEE-0D96-B613-CF2F-47DE3E0051AC}"/>
              </a:ext>
            </a:extLst>
          </p:cNvPr>
          <p:cNvGrpSpPr/>
          <p:nvPr/>
        </p:nvGrpSpPr>
        <p:grpSpPr>
          <a:xfrm>
            <a:off x="2663833" y="2824408"/>
            <a:ext cx="1852354" cy="1758025"/>
            <a:chOff x="6352446" y="1254281"/>
            <a:chExt cx="1852354" cy="1758025"/>
          </a:xfrm>
        </p:grpSpPr>
        <p:sp>
          <p:nvSpPr>
            <p:cNvPr id="11" name="TextBox 10">
              <a:extLst>
                <a:ext uri="{FF2B5EF4-FFF2-40B4-BE49-F238E27FC236}">
                  <a16:creationId xmlns:a16="http://schemas.microsoft.com/office/drawing/2014/main" id="{FFD4C7DE-E98F-8A33-2714-A1E044E9FE28}"/>
                </a:ext>
              </a:extLst>
            </p:cNvPr>
            <p:cNvSpPr txBox="1"/>
            <p:nvPr/>
          </p:nvSpPr>
          <p:spPr>
            <a:xfrm flipH="1">
              <a:off x="6352446" y="2581419"/>
              <a:ext cx="1852354" cy="430887"/>
            </a:xfrm>
            <a:prstGeom prst="rect">
              <a:avLst/>
            </a:prstGeom>
            <a:noFill/>
            <a:ln>
              <a:solidFill>
                <a:schemeClr val="tx1"/>
              </a:solidFill>
            </a:ln>
          </p:spPr>
          <p:txBody>
            <a:bodyPr wrap="square" rtlCol="0">
              <a:spAutoFit/>
            </a:bodyPr>
            <a:lstStyle/>
            <a:p>
              <a:pPr algn="ctr"/>
              <a:r>
                <a:rPr lang="en-US" sz="1100" dirty="0"/>
                <a:t> Volunteer Emergency Medical Services</a:t>
              </a:r>
            </a:p>
          </p:txBody>
        </p:sp>
        <p:pic>
          <p:nvPicPr>
            <p:cNvPr id="12" name="Picture 11">
              <a:extLst>
                <a:ext uri="{FF2B5EF4-FFF2-40B4-BE49-F238E27FC236}">
                  <a16:creationId xmlns:a16="http://schemas.microsoft.com/office/drawing/2014/main" id="{9FD6C1BD-F0C0-5BD8-4F7F-86E9173F52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1427" y="1254281"/>
              <a:ext cx="1605710" cy="1178859"/>
            </a:xfrm>
            <a:prstGeom prst="rect">
              <a:avLst/>
            </a:prstGeom>
          </p:spPr>
        </p:pic>
      </p:grpSp>
      <p:grpSp>
        <p:nvGrpSpPr>
          <p:cNvPr id="27" name="Group 26">
            <a:extLst>
              <a:ext uri="{FF2B5EF4-FFF2-40B4-BE49-F238E27FC236}">
                <a16:creationId xmlns:a16="http://schemas.microsoft.com/office/drawing/2014/main" id="{6C426D01-6352-9796-C912-D4BFC473218E}"/>
              </a:ext>
            </a:extLst>
          </p:cNvPr>
          <p:cNvGrpSpPr/>
          <p:nvPr/>
        </p:nvGrpSpPr>
        <p:grpSpPr>
          <a:xfrm>
            <a:off x="2670213" y="309566"/>
            <a:ext cx="1769878" cy="1758457"/>
            <a:chOff x="532064" y="4052617"/>
            <a:chExt cx="1769878" cy="1758457"/>
          </a:xfrm>
        </p:grpSpPr>
        <p:sp>
          <p:nvSpPr>
            <p:cNvPr id="6" name="TextBox 5">
              <a:extLst>
                <a:ext uri="{FF2B5EF4-FFF2-40B4-BE49-F238E27FC236}">
                  <a16:creationId xmlns:a16="http://schemas.microsoft.com/office/drawing/2014/main" id="{8D8890B5-CF39-CA26-67A1-DC468DE36BDD}"/>
                </a:ext>
              </a:extLst>
            </p:cNvPr>
            <p:cNvSpPr txBox="1"/>
            <p:nvPr/>
          </p:nvSpPr>
          <p:spPr>
            <a:xfrm flipH="1">
              <a:off x="647189" y="5380187"/>
              <a:ext cx="1527463" cy="430887"/>
            </a:xfrm>
            <a:prstGeom prst="rect">
              <a:avLst/>
            </a:prstGeom>
            <a:noFill/>
            <a:ln>
              <a:solidFill>
                <a:schemeClr val="tx1"/>
              </a:solidFill>
            </a:ln>
          </p:spPr>
          <p:txBody>
            <a:bodyPr wrap="square" rtlCol="0">
              <a:spAutoFit/>
            </a:bodyPr>
            <a:lstStyle/>
            <a:p>
              <a:pPr algn="ctr"/>
              <a:r>
                <a:rPr lang="en-US" sz="1100" dirty="0"/>
                <a:t>Original Emergency Dispatch</a:t>
              </a:r>
            </a:p>
          </p:txBody>
        </p:sp>
        <p:pic>
          <p:nvPicPr>
            <p:cNvPr id="26" name="Picture 25">
              <a:extLst>
                <a:ext uri="{FF2B5EF4-FFF2-40B4-BE49-F238E27FC236}">
                  <a16:creationId xmlns:a16="http://schemas.microsoft.com/office/drawing/2014/main" id="{B173888B-A2A6-BA91-8CBB-EFF9E2819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064" y="4052617"/>
              <a:ext cx="1769878" cy="1179132"/>
            </a:xfrm>
            <a:prstGeom prst="rect">
              <a:avLst/>
            </a:prstGeom>
          </p:spPr>
        </p:pic>
      </p:grpSp>
      <p:cxnSp>
        <p:nvCxnSpPr>
          <p:cNvPr id="3" name="Straight Arrow Connector 2">
            <a:extLst>
              <a:ext uri="{FF2B5EF4-FFF2-40B4-BE49-F238E27FC236}">
                <a16:creationId xmlns:a16="http://schemas.microsoft.com/office/drawing/2014/main" id="{073F6C4C-4B94-8434-4BD7-8AC887C82163}"/>
              </a:ext>
            </a:extLst>
          </p:cNvPr>
          <p:cNvCxnSpPr>
            <a:cxnSpLocks/>
            <a:stCxn id="5" idx="3"/>
            <a:endCxn id="26" idx="1"/>
          </p:cNvCxnSpPr>
          <p:nvPr/>
        </p:nvCxnSpPr>
        <p:spPr>
          <a:xfrm>
            <a:off x="1719449" y="899108"/>
            <a:ext cx="950764" cy="24"/>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67FF904-030E-99C1-4768-3A49CF82386B}"/>
              </a:ext>
            </a:extLst>
          </p:cNvPr>
          <p:cNvCxnSpPr>
            <a:cxnSpLocks/>
            <a:stCxn id="12" idx="0"/>
            <a:endCxn id="6" idx="2"/>
          </p:cNvCxnSpPr>
          <p:nvPr/>
        </p:nvCxnSpPr>
        <p:spPr>
          <a:xfrm flipH="1" flipV="1">
            <a:off x="3549069" y="2068023"/>
            <a:ext cx="6600" cy="756385"/>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201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8CAF3-A4E2-D5A9-6028-DAC068682BC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7624872-C2D4-9F07-080F-873C3DD4AB80}"/>
              </a:ext>
            </a:extLst>
          </p:cNvPr>
          <p:cNvGrpSpPr/>
          <p:nvPr/>
        </p:nvGrpSpPr>
        <p:grpSpPr>
          <a:xfrm>
            <a:off x="107067" y="301077"/>
            <a:ext cx="1612382" cy="1593552"/>
            <a:chOff x="3173452" y="1645517"/>
            <a:chExt cx="1603275" cy="1663102"/>
          </a:xfrm>
        </p:grpSpPr>
        <p:sp>
          <p:nvSpPr>
            <p:cNvPr id="4" name="TextBox 3">
              <a:extLst>
                <a:ext uri="{FF2B5EF4-FFF2-40B4-BE49-F238E27FC236}">
                  <a16:creationId xmlns:a16="http://schemas.microsoft.com/office/drawing/2014/main" id="{87346123-C5EF-55CF-382C-6872EB501041}"/>
                </a:ext>
              </a:extLst>
            </p:cNvPr>
            <p:cNvSpPr txBox="1"/>
            <p:nvPr/>
          </p:nvSpPr>
          <p:spPr>
            <a:xfrm flipH="1">
              <a:off x="3510097" y="3047009"/>
              <a:ext cx="1011295" cy="261610"/>
            </a:xfrm>
            <a:prstGeom prst="rect">
              <a:avLst/>
            </a:prstGeom>
            <a:solidFill>
              <a:schemeClr val="bg1"/>
            </a:solidFill>
            <a:ln>
              <a:solidFill>
                <a:schemeClr val="tx1"/>
              </a:solidFill>
            </a:ln>
          </p:spPr>
          <p:txBody>
            <a:bodyPr wrap="square" rtlCol="0">
              <a:spAutoFit/>
            </a:bodyPr>
            <a:lstStyle/>
            <a:p>
              <a:pPr algn="ctr"/>
              <a:r>
                <a:rPr lang="en-US" sz="1100" dirty="0"/>
                <a:t>Bystander CPR</a:t>
              </a:r>
            </a:p>
          </p:txBody>
        </p:sp>
        <p:pic>
          <p:nvPicPr>
            <p:cNvPr id="5" name="Picture 4">
              <a:extLst>
                <a:ext uri="{FF2B5EF4-FFF2-40B4-BE49-F238E27FC236}">
                  <a16:creationId xmlns:a16="http://schemas.microsoft.com/office/drawing/2014/main" id="{AC68C23D-2581-9B68-C0B6-AED1CFAEDA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452" y="1645517"/>
              <a:ext cx="1603275" cy="1248263"/>
            </a:xfrm>
            <a:prstGeom prst="rect">
              <a:avLst/>
            </a:prstGeom>
          </p:spPr>
        </p:pic>
      </p:grpSp>
      <p:grpSp>
        <p:nvGrpSpPr>
          <p:cNvPr id="13" name="Group 12">
            <a:extLst>
              <a:ext uri="{FF2B5EF4-FFF2-40B4-BE49-F238E27FC236}">
                <a16:creationId xmlns:a16="http://schemas.microsoft.com/office/drawing/2014/main" id="{A33A73E0-7A66-1197-13B4-FB366B4F7B81}"/>
              </a:ext>
            </a:extLst>
          </p:cNvPr>
          <p:cNvGrpSpPr/>
          <p:nvPr/>
        </p:nvGrpSpPr>
        <p:grpSpPr>
          <a:xfrm>
            <a:off x="2663833" y="2824408"/>
            <a:ext cx="1852354" cy="1758025"/>
            <a:chOff x="6352446" y="1254281"/>
            <a:chExt cx="1852354" cy="1758025"/>
          </a:xfrm>
        </p:grpSpPr>
        <p:sp>
          <p:nvSpPr>
            <p:cNvPr id="11" name="TextBox 10">
              <a:extLst>
                <a:ext uri="{FF2B5EF4-FFF2-40B4-BE49-F238E27FC236}">
                  <a16:creationId xmlns:a16="http://schemas.microsoft.com/office/drawing/2014/main" id="{56A4B77A-03E0-53B2-C9D3-DD70DCD733E8}"/>
                </a:ext>
              </a:extLst>
            </p:cNvPr>
            <p:cNvSpPr txBox="1"/>
            <p:nvPr/>
          </p:nvSpPr>
          <p:spPr>
            <a:xfrm flipH="1">
              <a:off x="6352446" y="2581419"/>
              <a:ext cx="1852354" cy="430887"/>
            </a:xfrm>
            <a:prstGeom prst="rect">
              <a:avLst/>
            </a:prstGeom>
            <a:noFill/>
            <a:ln>
              <a:solidFill>
                <a:schemeClr val="tx1"/>
              </a:solidFill>
            </a:ln>
          </p:spPr>
          <p:txBody>
            <a:bodyPr wrap="square" rtlCol="0">
              <a:spAutoFit/>
            </a:bodyPr>
            <a:lstStyle/>
            <a:p>
              <a:pPr algn="ctr"/>
              <a:r>
                <a:rPr lang="en-US" sz="1100" dirty="0"/>
                <a:t> Volunteer Emergency Medical Services</a:t>
              </a:r>
            </a:p>
          </p:txBody>
        </p:sp>
        <p:pic>
          <p:nvPicPr>
            <p:cNvPr id="12" name="Picture 11">
              <a:extLst>
                <a:ext uri="{FF2B5EF4-FFF2-40B4-BE49-F238E27FC236}">
                  <a16:creationId xmlns:a16="http://schemas.microsoft.com/office/drawing/2014/main" id="{C75BFF2F-100E-5B5C-3032-A201E72C79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1427" y="1254281"/>
              <a:ext cx="1605710" cy="1178859"/>
            </a:xfrm>
            <a:prstGeom prst="rect">
              <a:avLst/>
            </a:prstGeom>
          </p:spPr>
        </p:pic>
      </p:grpSp>
      <p:grpSp>
        <p:nvGrpSpPr>
          <p:cNvPr id="18" name="Group 17">
            <a:extLst>
              <a:ext uri="{FF2B5EF4-FFF2-40B4-BE49-F238E27FC236}">
                <a16:creationId xmlns:a16="http://schemas.microsoft.com/office/drawing/2014/main" id="{3D5EF8C8-B7C7-B187-3E09-89F85B29A1C0}"/>
              </a:ext>
            </a:extLst>
          </p:cNvPr>
          <p:cNvGrpSpPr/>
          <p:nvPr/>
        </p:nvGrpSpPr>
        <p:grpSpPr>
          <a:xfrm>
            <a:off x="3819282" y="4974305"/>
            <a:ext cx="1860987" cy="1559158"/>
            <a:chOff x="6583907" y="3954955"/>
            <a:chExt cx="1860987" cy="1559158"/>
          </a:xfrm>
        </p:grpSpPr>
        <p:sp>
          <p:nvSpPr>
            <p:cNvPr id="14" name="TextBox 13">
              <a:extLst>
                <a:ext uri="{FF2B5EF4-FFF2-40B4-BE49-F238E27FC236}">
                  <a16:creationId xmlns:a16="http://schemas.microsoft.com/office/drawing/2014/main" id="{0A23735A-6ACF-961C-8A22-0A35A0E7E01A}"/>
                </a:ext>
              </a:extLst>
            </p:cNvPr>
            <p:cNvSpPr txBox="1"/>
            <p:nvPr/>
          </p:nvSpPr>
          <p:spPr>
            <a:xfrm flipH="1">
              <a:off x="6592540" y="5083226"/>
              <a:ext cx="1852354" cy="430887"/>
            </a:xfrm>
            <a:prstGeom prst="rect">
              <a:avLst/>
            </a:prstGeom>
            <a:noFill/>
            <a:ln>
              <a:solidFill>
                <a:schemeClr val="tx1"/>
              </a:solidFill>
            </a:ln>
          </p:spPr>
          <p:txBody>
            <a:bodyPr wrap="square" rtlCol="0">
              <a:spAutoFit/>
            </a:bodyPr>
            <a:lstStyle/>
            <a:p>
              <a:pPr algn="ctr"/>
              <a:r>
                <a:rPr lang="en-US" sz="1100" dirty="0"/>
                <a:t>Kitimat Critical Access Hospital</a:t>
              </a:r>
            </a:p>
          </p:txBody>
        </p:sp>
        <p:pic>
          <p:nvPicPr>
            <p:cNvPr id="16" name="Picture 15">
              <a:extLst>
                <a:ext uri="{FF2B5EF4-FFF2-40B4-BE49-F238E27FC236}">
                  <a16:creationId xmlns:a16="http://schemas.microsoft.com/office/drawing/2014/main" id="{3174EC03-2085-F9AB-CE02-9296958E17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3907" y="3954955"/>
              <a:ext cx="1860987" cy="977018"/>
            </a:xfrm>
            <a:prstGeom prst="rect">
              <a:avLst/>
            </a:prstGeom>
          </p:spPr>
        </p:pic>
      </p:grpSp>
      <p:grpSp>
        <p:nvGrpSpPr>
          <p:cNvPr id="27" name="Group 26">
            <a:extLst>
              <a:ext uri="{FF2B5EF4-FFF2-40B4-BE49-F238E27FC236}">
                <a16:creationId xmlns:a16="http://schemas.microsoft.com/office/drawing/2014/main" id="{1958ABF2-E296-98C1-A03D-016448B429D5}"/>
              </a:ext>
            </a:extLst>
          </p:cNvPr>
          <p:cNvGrpSpPr/>
          <p:nvPr/>
        </p:nvGrpSpPr>
        <p:grpSpPr>
          <a:xfrm>
            <a:off x="2670213" y="309566"/>
            <a:ext cx="1769878" cy="1758457"/>
            <a:chOff x="532064" y="4052617"/>
            <a:chExt cx="1769878" cy="1758457"/>
          </a:xfrm>
        </p:grpSpPr>
        <p:sp>
          <p:nvSpPr>
            <p:cNvPr id="6" name="TextBox 5">
              <a:extLst>
                <a:ext uri="{FF2B5EF4-FFF2-40B4-BE49-F238E27FC236}">
                  <a16:creationId xmlns:a16="http://schemas.microsoft.com/office/drawing/2014/main" id="{73F77511-FC8D-7095-5F7C-1434B4F27853}"/>
                </a:ext>
              </a:extLst>
            </p:cNvPr>
            <p:cNvSpPr txBox="1"/>
            <p:nvPr/>
          </p:nvSpPr>
          <p:spPr>
            <a:xfrm flipH="1">
              <a:off x="647189" y="5380187"/>
              <a:ext cx="1527463" cy="430887"/>
            </a:xfrm>
            <a:prstGeom prst="rect">
              <a:avLst/>
            </a:prstGeom>
            <a:noFill/>
            <a:ln>
              <a:solidFill>
                <a:schemeClr val="tx1"/>
              </a:solidFill>
            </a:ln>
          </p:spPr>
          <p:txBody>
            <a:bodyPr wrap="square" rtlCol="0">
              <a:spAutoFit/>
            </a:bodyPr>
            <a:lstStyle/>
            <a:p>
              <a:pPr algn="ctr"/>
              <a:r>
                <a:rPr lang="en-US" sz="1100" dirty="0"/>
                <a:t>Original Emergency Dispatch</a:t>
              </a:r>
            </a:p>
          </p:txBody>
        </p:sp>
        <p:pic>
          <p:nvPicPr>
            <p:cNvPr id="26" name="Picture 25">
              <a:extLst>
                <a:ext uri="{FF2B5EF4-FFF2-40B4-BE49-F238E27FC236}">
                  <a16:creationId xmlns:a16="http://schemas.microsoft.com/office/drawing/2014/main" id="{D3066A28-7A0D-BFB8-427F-7373D065A6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064" y="4052617"/>
              <a:ext cx="1769878" cy="1179132"/>
            </a:xfrm>
            <a:prstGeom prst="rect">
              <a:avLst/>
            </a:prstGeom>
          </p:spPr>
        </p:pic>
      </p:grpSp>
      <p:cxnSp>
        <p:nvCxnSpPr>
          <p:cNvPr id="3" name="Straight Arrow Connector 2">
            <a:extLst>
              <a:ext uri="{FF2B5EF4-FFF2-40B4-BE49-F238E27FC236}">
                <a16:creationId xmlns:a16="http://schemas.microsoft.com/office/drawing/2014/main" id="{B1C9AC38-02CC-2D23-EEF2-2C9B52D9290C}"/>
              </a:ext>
            </a:extLst>
          </p:cNvPr>
          <p:cNvCxnSpPr>
            <a:cxnSpLocks/>
            <a:stCxn id="5" idx="3"/>
            <a:endCxn id="26" idx="1"/>
          </p:cNvCxnSpPr>
          <p:nvPr/>
        </p:nvCxnSpPr>
        <p:spPr>
          <a:xfrm>
            <a:off x="1719449" y="899108"/>
            <a:ext cx="950764" cy="24"/>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C4A85DD-9607-E27C-E2FA-A26CC97987FF}"/>
              </a:ext>
            </a:extLst>
          </p:cNvPr>
          <p:cNvCxnSpPr>
            <a:cxnSpLocks/>
            <a:stCxn id="12" idx="0"/>
            <a:endCxn id="6" idx="2"/>
          </p:cNvCxnSpPr>
          <p:nvPr/>
        </p:nvCxnSpPr>
        <p:spPr>
          <a:xfrm flipH="1" flipV="1">
            <a:off x="3549069" y="2068023"/>
            <a:ext cx="6600" cy="756385"/>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BF95F0A0-1291-008D-A4C9-7DB8D514D367}"/>
              </a:ext>
            </a:extLst>
          </p:cNvPr>
          <p:cNvCxnSpPr>
            <a:cxnSpLocks/>
            <a:stCxn id="26" idx="0"/>
            <a:endCxn id="16" idx="1"/>
          </p:cNvCxnSpPr>
          <p:nvPr/>
        </p:nvCxnSpPr>
        <p:spPr>
          <a:xfrm rot="16200000" flipH="1">
            <a:off x="1110593" y="2754125"/>
            <a:ext cx="5153248" cy="264130"/>
          </a:xfrm>
          <a:prstGeom prst="bentConnector4">
            <a:avLst>
              <a:gd name="adj1" fmla="val -4436"/>
              <a:gd name="adj2" fmla="val -421587"/>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05C681B0-956D-7548-53F6-6B7F6621742D}"/>
              </a:ext>
            </a:extLst>
          </p:cNvPr>
          <p:cNvCxnSpPr>
            <a:cxnSpLocks/>
            <a:stCxn id="12" idx="3"/>
            <a:endCxn id="16" idx="0"/>
          </p:cNvCxnSpPr>
          <p:nvPr/>
        </p:nvCxnSpPr>
        <p:spPr>
          <a:xfrm>
            <a:off x="4358524" y="3413838"/>
            <a:ext cx="391252" cy="1560467"/>
          </a:xfrm>
          <a:prstGeom prst="bentConnector2">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3678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10A29-1366-326E-F153-43932BFDA53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BF5F75F-8DF8-8F3C-6924-BA19507C2E31}"/>
              </a:ext>
            </a:extLst>
          </p:cNvPr>
          <p:cNvGrpSpPr/>
          <p:nvPr/>
        </p:nvGrpSpPr>
        <p:grpSpPr>
          <a:xfrm>
            <a:off x="107067" y="301077"/>
            <a:ext cx="1612382" cy="1593552"/>
            <a:chOff x="3173452" y="1645517"/>
            <a:chExt cx="1603275" cy="1663102"/>
          </a:xfrm>
        </p:grpSpPr>
        <p:sp>
          <p:nvSpPr>
            <p:cNvPr id="4" name="TextBox 3">
              <a:extLst>
                <a:ext uri="{FF2B5EF4-FFF2-40B4-BE49-F238E27FC236}">
                  <a16:creationId xmlns:a16="http://schemas.microsoft.com/office/drawing/2014/main" id="{47FBDBE8-CA99-87A5-3813-8AC206B41319}"/>
                </a:ext>
              </a:extLst>
            </p:cNvPr>
            <p:cNvSpPr txBox="1"/>
            <p:nvPr/>
          </p:nvSpPr>
          <p:spPr>
            <a:xfrm flipH="1">
              <a:off x="3510097" y="3047009"/>
              <a:ext cx="1011295" cy="261610"/>
            </a:xfrm>
            <a:prstGeom prst="rect">
              <a:avLst/>
            </a:prstGeom>
            <a:solidFill>
              <a:schemeClr val="bg1"/>
            </a:solidFill>
            <a:ln>
              <a:solidFill>
                <a:schemeClr val="tx1"/>
              </a:solidFill>
            </a:ln>
          </p:spPr>
          <p:txBody>
            <a:bodyPr wrap="square" rtlCol="0">
              <a:spAutoFit/>
            </a:bodyPr>
            <a:lstStyle/>
            <a:p>
              <a:pPr algn="ctr"/>
              <a:r>
                <a:rPr lang="en-US" sz="1100" dirty="0"/>
                <a:t>Bystander CPR</a:t>
              </a:r>
            </a:p>
          </p:txBody>
        </p:sp>
        <p:pic>
          <p:nvPicPr>
            <p:cNvPr id="5" name="Picture 4">
              <a:extLst>
                <a:ext uri="{FF2B5EF4-FFF2-40B4-BE49-F238E27FC236}">
                  <a16:creationId xmlns:a16="http://schemas.microsoft.com/office/drawing/2014/main" id="{35062206-A184-3AFE-76B7-510EBE0EAB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452" y="1645517"/>
              <a:ext cx="1603275" cy="1248263"/>
            </a:xfrm>
            <a:prstGeom prst="rect">
              <a:avLst/>
            </a:prstGeom>
          </p:spPr>
        </p:pic>
      </p:grpSp>
      <p:grpSp>
        <p:nvGrpSpPr>
          <p:cNvPr id="13" name="Group 12">
            <a:extLst>
              <a:ext uri="{FF2B5EF4-FFF2-40B4-BE49-F238E27FC236}">
                <a16:creationId xmlns:a16="http://schemas.microsoft.com/office/drawing/2014/main" id="{4007D212-05BE-AE63-D474-E0FD17080878}"/>
              </a:ext>
            </a:extLst>
          </p:cNvPr>
          <p:cNvGrpSpPr/>
          <p:nvPr/>
        </p:nvGrpSpPr>
        <p:grpSpPr>
          <a:xfrm>
            <a:off x="2663833" y="2824408"/>
            <a:ext cx="1852354" cy="1758025"/>
            <a:chOff x="6352446" y="1254281"/>
            <a:chExt cx="1852354" cy="1758025"/>
          </a:xfrm>
        </p:grpSpPr>
        <p:sp>
          <p:nvSpPr>
            <p:cNvPr id="11" name="TextBox 10">
              <a:extLst>
                <a:ext uri="{FF2B5EF4-FFF2-40B4-BE49-F238E27FC236}">
                  <a16:creationId xmlns:a16="http://schemas.microsoft.com/office/drawing/2014/main" id="{2AADC035-8915-6971-426D-FED9FD7BC5C5}"/>
                </a:ext>
              </a:extLst>
            </p:cNvPr>
            <p:cNvSpPr txBox="1"/>
            <p:nvPr/>
          </p:nvSpPr>
          <p:spPr>
            <a:xfrm flipH="1">
              <a:off x="6352446" y="2581419"/>
              <a:ext cx="1852354" cy="430887"/>
            </a:xfrm>
            <a:prstGeom prst="rect">
              <a:avLst/>
            </a:prstGeom>
            <a:noFill/>
            <a:ln>
              <a:solidFill>
                <a:schemeClr val="tx1"/>
              </a:solidFill>
            </a:ln>
          </p:spPr>
          <p:txBody>
            <a:bodyPr wrap="square" rtlCol="0">
              <a:spAutoFit/>
            </a:bodyPr>
            <a:lstStyle/>
            <a:p>
              <a:pPr algn="ctr"/>
              <a:r>
                <a:rPr lang="en-US" sz="1100" dirty="0"/>
                <a:t> Volunteer Emergency Medical Services</a:t>
              </a:r>
            </a:p>
          </p:txBody>
        </p:sp>
        <p:pic>
          <p:nvPicPr>
            <p:cNvPr id="12" name="Picture 11">
              <a:extLst>
                <a:ext uri="{FF2B5EF4-FFF2-40B4-BE49-F238E27FC236}">
                  <a16:creationId xmlns:a16="http://schemas.microsoft.com/office/drawing/2014/main" id="{C65747F7-0DBF-8BCD-438C-712D6D493C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1427" y="1254281"/>
              <a:ext cx="1605710" cy="1178859"/>
            </a:xfrm>
            <a:prstGeom prst="rect">
              <a:avLst/>
            </a:prstGeom>
          </p:spPr>
        </p:pic>
      </p:grpSp>
      <p:grpSp>
        <p:nvGrpSpPr>
          <p:cNvPr id="18" name="Group 17">
            <a:extLst>
              <a:ext uri="{FF2B5EF4-FFF2-40B4-BE49-F238E27FC236}">
                <a16:creationId xmlns:a16="http://schemas.microsoft.com/office/drawing/2014/main" id="{143800CA-6D12-1E96-D80F-D28690727024}"/>
              </a:ext>
            </a:extLst>
          </p:cNvPr>
          <p:cNvGrpSpPr/>
          <p:nvPr/>
        </p:nvGrpSpPr>
        <p:grpSpPr>
          <a:xfrm>
            <a:off x="3819282" y="4974305"/>
            <a:ext cx="1860987" cy="1559158"/>
            <a:chOff x="6583907" y="3954955"/>
            <a:chExt cx="1860987" cy="1559158"/>
          </a:xfrm>
        </p:grpSpPr>
        <p:sp>
          <p:nvSpPr>
            <p:cNvPr id="14" name="TextBox 13">
              <a:extLst>
                <a:ext uri="{FF2B5EF4-FFF2-40B4-BE49-F238E27FC236}">
                  <a16:creationId xmlns:a16="http://schemas.microsoft.com/office/drawing/2014/main" id="{09785A2B-3CEA-B53E-121A-7A28B437A294}"/>
                </a:ext>
              </a:extLst>
            </p:cNvPr>
            <p:cNvSpPr txBox="1"/>
            <p:nvPr/>
          </p:nvSpPr>
          <p:spPr>
            <a:xfrm flipH="1">
              <a:off x="6592540" y="5083226"/>
              <a:ext cx="1852354" cy="430887"/>
            </a:xfrm>
            <a:prstGeom prst="rect">
              <a:avLst/>
            </a:prstGeom>
            <a:noFill/>
            <a:ln>
              <a:solidFill>
                <a:schemeClr val="tx1"/>
              </a:solidFill>
            </a:ln>
          </p:spPr>
          <p:txBody>
            <a:bodyPr wrap="square" rtlCol="0">
              <a:spAutoFit/>
            </a:bodyPr>
            <a:lstStyle/>
            <a:p>
              <a:pPr algn="ctr"/>
              <a:r>
                <a:rPr lang="en-US" sz="1100" dirty="0"/>
                <a:t>Kitimat Critical Access Hospital</a:t>
              </a:r>
            </a:p>
          </p:txBody>
        </p:sp>
        <p:pic>
          <p:nvPicPr>
            <p:cNvPr id="16" name="Picture 15">
              <a:extLst>
                <a:ext uri="{FF2B5EF4-FFF2-40B4-BE49-F238E27FC236}">
                  <a16:creationId xmlns:a16="http://schemas.microsoft.com/office/drawing/2014/main" id="{18F94DFD-9661-6CA1-8DED-95DF8FCF5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3907" y="3954955"/>
              <a:ext cx="1860987" cy="977018"/>
            </a:xfrm>
            <a:prstGeom prst="rect">
              <a:avLst/>
            </a:prstGeom>
          </p:spPr>
        </p:pic>
      </p:grpSp>
      <p:grpSp>
        <p:nvGrpSpPr>
          <p:cNvPr id="19" name="Group 18">
            <a:extLst>
              <a:ext uri="{FF2B5EF4-FFF2-40B4-BE49-F238E27FC236}">
                <a16:creationId xmlns:a16="http://schemas.microsoft.com/office/drawing/2014/main" id="{3036B475-1A04-2244-E5FE-F354A7CD3069}"/>
              </a:ext>
            </a:extLst>
          </p:cNvPr>
          <p:cNvGrpSpPr/>
          <p:nvPr/>
        </p:nvGrpSpPr>
        <p:grpSpPr>
          <a:xfrm>
            <a:off x="10995899" y="4952393"/>
            <a:ext cx="1119677" cy="1470079"/>
            <a:chOff x="9994675" y="4663638"/>
            <a:chExt cx="1852354" cy="1943612"/>
          </a:xfrm>
        </p:grpSpPr>
        <p:sp>
          <p:nvSpPr>
            <p:cNvPr id="15" name="TextBox 14">
              <a:extLst>
                <a:ext uri="{FF2B5EF4-FFF2-40B4-BE49-F238E27FC236}">
                  <a16:creationId xmlns:a16="http://schemas.microsoft.com/office/drawing/2014/main" id="{1832A5C3-7368-9E80-72FE-D120EF7568AD}"/>
                </a:ext>
              </a:extLst>
            </p:cNvPr>
            <p:cNvSpPr txBox="1"/>
            <p:nvPr/>
          </p:nvSpPr>
          <p:spPr>
            <a:xfrm flipH="1">
              <a:off x="9994675" y="6122890"/>
              <a:ext cx="1852354" cy="484360"/>
            </a:xfrm>
            <a:prstGeom prst="rect">
              <a:avLst/>
            </a:prstGeom>
            <a:noFill/>
            <a:ln>
              <a:solidFill>
                <a:schemeClr val="tx1"/>
              </a:solidFill>
            </a:ln>
          </p:spPr>
          <p:txBody>
            <a:bodyPr wrap="square" rtlCol="0">
              <a:spAutoFit/>
            </a:bodyPr>
            <a:lstStyle/>
            <a:p>
              <a:pPr algn="ctr"/>
              <a:r>
                <a:rPr lang="en-US" sz="1100" dirty="0"/>
                <a:t>Vancouver Heart Hospital</a:t>
              </a:r>
            </a:p>
          </p:txBody>
        </p:sp>
        <p:pic>
          <p:nvPicPr>
            <p:cNvPr id="17" name="Picture 16">
              <a:extLst>
                <a:ext uri="{FF2B5EF4-FFF2-40B4-BE49-F238E27FC236}">
                  <a16:creationId xmlns:a16="http://schemas.microsoft.com/office/drawing/2014/main" id="{1F9A0554-9E49-C0C3-F985-E184731094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4675" y="4663638"/>
              <a:ext cx="1806718" cy="1312636"/>
            </a:xfrm>
            <a:prstGeom prst="rect">
              <a:avLst/>
            </a:prstGeom>
          </p:spPr>
        </p:pic>
      </p:grpSp>
      <p:grpSp>
        <p:nvGrpSpPr>
          <p:cNvPr id="22" name="Group 21">
            <a:extLst>
              <a:ext uri="{FF2B5EF4-FFF2-40B4-BE49-F238E27FC236}">
                <a16:creationId xmlns:a16="http://schemas.microsoft.com/office/drawing/2014/main" id="{4D70DDED-5EA6-99DD-0C4B-F576D6080AD3}"/>
              </a:ext>
            </a:extLst>
          </p:cNvPr>
          <p:cNvGrpSpPr/>
          <p:nvPr/>
        </p:nvGrpSpPr>
        <p:grpSpPr>
          <a:xfrm>
            <a:off x="6344784" y="2980388"/>
            <a:ext cx="1741523" cy="1276505"/>
            <a:chOff x="7509952" y="4503691"/>
            <a:chExt cx="1864157" cy="1427579"/>
          </a:xfrm>
        </p:grpSpPr>
        <p:sp>
          <p:nvSpPr>
            <p:cNvPr id="20" name="TextBox 19">
              <a:extLst>
                <a:ext uri="{FF2B5EF4-FFF2-40B4-BE49-F238E27FC236}">
                  <a16:creationId xmlns:a16="http://schemas.microsoft.com/office/drawing/2014/main" id="{11E12A91-CE27-5EC4-7731-EC0FD3C3433F}"/>
                </a:ext>
              </a:extLst>
            </p:cNvPr>
            <p:cNvSpPr txBox="1"/>
            <p:nvPr/>
          </p:nvSpPr>
          <p:spPr>
            <a:xfrm flipH="1">
              <a:off x="7521755" y="5669660"/>
              <a:ext cx="1852354" cy="261610"/>
            </a:xfrm>
            <a:prstGeom prst="rect">
              <a:avLst/>
            </a:prstGeom>
            <a:noFill/>
            <a:ln>
              <a:solidFill>
                <a:schemeClr val="tx1"/>
              </a:solidFill>
            </a:ln>
          </p:spPr>
          <p:txBody>
            <a:bodyPr wrap="square" rtlCol="0">
              <a:spAutoFit/>
            </a:bodyPr>
            <a:lstStyle/>
            <a:p>
              <a:pPr algn="ctr"/>
              <a:r>
                <a:rPr lang="en-US" sz="1100" dirty="0"/>
                <a:t>EMS with Paramedic</a:t>
              </a:r>
            </a:p>
          </p:txBody>
        </p:sp>
        <p:pic>
          <p:nvPicPr>
            <p:cNvPr id="21" name="Picture 20">
              <a:extLst>
                <a:ext uri="{FF2B5EF4-FFF2-40B4-BE49-F238E27FC236}">
                  <a16:creationId xmlns:a16="http://schemas.microsoft.com/office/drawing/2014/main" id="{E5FF7824-11A5-3EBF-7EF0-C1463317C2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9952" y="4503691"/>
              <a:ext cx="1864157" cy="989100"/>
            </a:xfrm>
            <a:prstGeom prst="rect">
              <a:avLst/>
            </a:prstGeom>
          </p:spPr>
        </p:pic>
      </p:grpSp>
      <p:grpSp>
        <p:nvGrpSpPr>
          <p:cNvPr id="27" name="Group 26">
            <a:extLst>
              <a:ext uri="{FF2B5EF4-FFF2-40B4-BE49-F238E27FC236}">
                <a16:creationId xmlns:a16="http://schemas.microsoft.com/office/drawing/2014/main" id="{539AC8BF-F79A-6912-9C62-A883D0AC137C}"/>
              </a:ext>
            </a:extLst>
          </p:cNvPr>
          <p:cNvGrpSpPr/>
          <p:nvPr/>
        </p:nvGrpSpPr>
        <p:grpSpPr>
          <a:xfrm>
            <a:off x="2670213" y="309566"/>
            <a:ext cx="1769878" cy="1758457"/>
            <a:chOff x="532064" y="4052617"/>
            <a:chExt cx="1769878" cy="1758457"/>
          </a:xfrm>
        </p:grpSpPr>
        <p:sp>
          <p:nvSpPr>
            <p:cNvPr id="6" name="TextBox 5">
              <a:extLst>
                <a:ext uri="{FF2B5EF4-FFF2-40B4-BE49-F238E27FC236}">
                  <a16:creationId xmlns:a16="http://schemas.microsoft.com/office/drawing/2014/main" id="{544387A3-4DEC-F7C5-5E68-6EA1763E4514}"/>
                </a:ext>
              </a:extLst>
            </p:cNvPr>
            <p:cNvSpPr txBox="1"/>
            <p:nvPr/>
          </p:nvSpPr>
          <p:spPr>
            <a:xfrm flipH="1">
              <a:off x="647189" y="5380187"/>
              <a:ext cx="1527463" cy="430887"/>
            </a:xfrm>
            <a:prstGeom prst="rect">
              <a:avLst/>
            </a:prstGeom>
            <a:noFill/>
            <a:ln>
              <a:solidFill>
                <a:schemeClr val="tx1"/>
              </a:solidFill>
            </a:ln>
          </p:spPr>
          <p:txBody>
            <a:bodyPr wrap="square" rtlCol="0">
              <a:spAutoFit/>
            </a:bodyPr>
            <a:lstStyle/>
            <a:p>
              <a:pPr algn="ctr"/>
              <a:r>
                <a:rPr lang="en-US" sz="1100" dirty="0"/>
                <a:t>Original Emergency Dispatch</a:t>
              </a:r>
            </a:p>
          </p:txBody>
        </p:sp>
        <p:pic>
          <p:nvPicPr>
            <p:cNvPr id="26" name="Picture 25">
              <a:extLst>
                <a:ext uri="{FF2B5EF4-FFF2-40B4-BE49-F238E27FC236}">
                  <a16:creationId xmlns:a16="http://schemas.microsoft.com/office/drawing/2014/main" id="{C8978BEA-CD17-D52C-2C92-77537628D9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064" y="4052617"/>
              <a:ext cx="1769878" cy="1179132"/>
            </a:xfrm>
            <a:prstGeom prst="rect">
              <a:avLst/>
            </a:prstGeom>
          </p:spPr>
        </p:pic>
      </p:grpSp>
      <p:cxnSp>
        <p:nvCxnSpPr>
          <p:cNvPr id="3" name="Straight Arrow Connector 2">
            <a:extLst>
              <a:ext uri="{FF2B5EF4-FFF2-40B4-BE49-F238E27FC236}">
                <a16:creationId xmlns:a16="http://schemas.microsoft.com/office/drawing/2014/main" id="{B5D0B1BA-5578-A7E8-F259-5B4D0818EAE7}"/>
              </a:ext>
            </a:extLst>
          </p:cNvPr>
          <p:cNvCxnSpPr>
            <a:cxnSpLocks/>
            <a:stCxn id="5" idx="3"/>
            <a:endCxn id="26" idx="1"/>
          </p:cNvCxnSpPr>
          <p:nvPr/>
        </p:nvCxnSpPr>
        <p:spPr>
          <a:xfrm>
            <a:off x="1719449" y="899108"/>
            <a:ext cx="950764" cy="24"/>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AF9F48D-4A27-4BD9-E0DF-2954A2EDAA6A}"/>
              </a:ext>
            </a:extLst>
          </p:cNvPr>
          <p:cNvCxnSpPr>
            <a:cxnSpLocks/>
            <a:stCxn id="12" idx="0"/>
            <a:endCxn id="6" idx="2"/>
          </p:cNvCxnSpPr>
          <p:nvPr/>
        </p:nvCxnSpPr>
        <p:spPr>
          <a:xfrm flipH="1" flipV="1">
            <a:off x="3549069" y="2068023"/>
            <a:ext cx="6600" cy="756385"/>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BBE09589-9EC8-E879-CCFE-9CC528F8E005}"/>
              </a:ext>
            </a:extLst>
          </p:cNvPr>
          <p:cNvCxnSpPr>
            <a:cxnSpLocks/>
            <a:stCxn id="30" idx="1"/>
            <a:endCxn id="16" idx="3"/>
          </p:cNvCxnSpPr>
          <p:nvPr/>
        </p:nvCxnSpPr>
        <p:spPr>
          <a:xfrm flipH="1" flipV="1">
            <a:off x="5680269" y="5462814"/>
            <a:ext cx="1846576" cy="11749"/>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4AE7A762-E088-7039-F5A9-1EB824F87491}"/>
              </a:ext>
            </a:extLst>
          </p:cNvPr>
          <p:cNvGrpSpPr/>
          <p:nvPr/>
        </p:nvGrpSpPr>
        <p:grpSpPr>
          <a:xfrm>
            <a:off x="6282427" y="309566"/>
            <a:ext cx="1769879" cy="1524276"/>
            <a:chOff x="7901970" y="309566"/>
            <a:chExt cx="1769879" cy="1524276"/>
          </a:xfrm>
        </p:grpSpPr>
        <p:sp>
          <p:nvSpPr>
            <p:cNvPr id="31" name="TextBox 30">
              <a:extLst>
                <a:ext uri="{FF2B5EF4-FFF2-40B4-BE49-F238E27FC236}">
                  <a16:creationId xmlns:a16="http://schemas.microsoft.com/office/drawing/2014/main" id="{1ACEC71E-FF70-20D2-44DB-3345380C9AAB}"/>
                </a:ext>
              </a:extLst>
            </p:cNvPr>
            <p:cNvSpPr txBox="1"/>
            <p:nvPr/>
          </p:nvSpPr>
          <p:spPr>
            <a:xfrm>
              <a:off x="8057724" y="1572232"/>
              <a:ext cx="1550424" cy="261610"/>
            </a:xfrm>
            <a:prstGeom prst="rect">
              <a:avLst/>
            </a:prstGeom>
            <a:noFill/>
            <a:ln>
              <a:solidFill>
                <a:schemeClr val="tx1"/>
              </a:solidFill>
            </a:ln>
          </p:spPr>
          <p:txBody>
            <a:bodyPr wrap="none" rtlCol="0">
              <a:spAutoFit/>
            </a:bodyPr>
            <a:lstStyle/>
            <a:p>
              <a:r>
                <a:rPr lang="en-US" sz="1100" dirty="0"/>
                <a:t>Paramedic 911 dispatch</a:t>
              </a:r>
            </a:p>
          </p:txBody>
        </p:sp>
        <p:pic>
          <p:nvPicPr>
            <p:cNvPr id="32" name="Picture 31">
              <a:extLst>
                <a:ext uri="{FF2B5EF4-FFF2-40B4-BE49-F238E27FC236}">
                  <a16:creationId xmlns:a16="http://schemas.microsoft.com/office/drawing/2014/main" id="{AD4C576C-3B66-35D3-57C3-A7C2F55A7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1970" y="309566"/>
              <a:ext cx="1769879" cy="1180841"/>
            </a:xfrm>
            <a:prstGeom prst="rect">
              <a:avLst/>
            </a:prstGeom>
          </p:spPr>
        </p:pic>
      </p:grpSp>
      <p:cxnSp>
        <p:nvCxnSpPr>
          <p:cNvPr id="33" name="Straight Arrow Connector 32">
            <a:extLst>
              <a:ext uri="{FF2B5EF4-FFF2-40B4-BE49-F238E27FC236}">
                <a16:creationId xmlns:a16="http://schemas.microsoft.com/office/drawing/2014/main" id="{37AADFAC-89DA-F1A8-7771-3C8898AFFEB3}"/>
              </a:ext>
            </a:extLst>
          </p:cNvPr>
          <p:cNvCxnSpPr>
            <a:cxnSpLocks/>
            <a:stCxn id="26" idx="3"/>
            <a:endCxn id="32" idx="1"/>
          </p:cNvCxnSpPr>
          <p:nvPr/>
        </p:nvCxnSpPr>
        <p:spPr>
          <a:xfrm>
            <a:off x="4440091" y="899132"/>
            <a:ext cx="1842336" cy="855"/>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92BDF36-4354-834A-5569-54A4901AFE9A}"/>
              </a:ext>
            </a:extLst>
          </p:cNvPr>
          <p:cNvCxnSpPr>
            <a:cxnSpLocks/>
            <a:stCxn id="21" idx="0"/>
            <a:endCxn id="31" idx="2"/>
          </p:cNvCxnSpPr>
          <p:nvPr/>
        </p:nvCxnSpPr>
        <p:spPr>
          <a:xfrm flipH="1" flipV="1">
            <a:off x="7213393" y="1833842"/>
            <a:ext cx="2153" cy="1146546"/>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2FE1C3F-2A09-0235-3A32-1401AC54A191}"/>
              </a:ext>
            </a:extLst>
          </p:cNvPr>
          <p:cNvCxnSpPr>
            <a:cxnSpLocks/>
            <a:stCxn id="12" idx="3"/>
            <a:endCxn id="21" idx="1"/>
          </p:cNvCxnSpPr>
          <p:nvPr/>
        </p:nvCxnSpPr>
        <p:spPr>
          <a:xfrm>
            <a:off x="4358524" y="3413838"/>
            <a:ext cx="1986260" cy="8764"/>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885F349-7375-227A-2A4F-4901DE846162}"/>
              </a:ext>
            </a:extLst>
          </p:cNvPr>
          <p:cNvSpPr txBox="1"/>
          <p:nvPr/>
        </p:nvSpPr>
        <p:spPr>
          <a:xfrm flipH="1">
            <a:off x="4859661" y="2932279"/>
            <a:ext cx="983985" cy="261610"/>
          </a:xfrm>
          <a:prstGeom prst="rect">
            <a:avLst/>
          </a:prstGeom>
          <a:noFill/>
          <a:ln>
            <a:solidFill>
              <a:schemeClr val="tx1"/>
            </a:solidFill>
          </a:ln>
        </p:spPr>
        <p:txBody>
          <a:bodyPr wrap="square" rtlCol="0">
            <a:spAutoFit/>
          </a:bodyPr>
          <a:lstStyle/>
          <a:p>
            <a:pPr algn="ctr"/>
            <a:r>
              <a:rPr lang="en-US" sz="1100" dirty="0"/>
              <a:t>Intercept</a:t>
            </a:r>
          </a:p>
        </p:txBody>
      </p:sp>
      <p:grpSp>
        <p:nvGrpSpPr>
          <p:cNvPr id="55" name="Group 54">
            <a:extLst>
              <a:ext uri="{FF2B5EF4-FFF2-40B4-BE49-F238E27FC236}">
                <a16:creationId xmlns:a16="http://schemas.microsoft.com/office/drawing/2014/main" id="{DFD90CAA-37C1-9926-4423-337CCAAC34AD}"/>
              </a:ext>
            </a:extLst>
          </p:cNvPr>
          <p:cNvGrpSpPr/>
          <p:nvPr/>
        </p:nvGrpSpPr>
        <p:grpSpPr>
          <a:xfrm>
            <a:off x="384121" y="3011336"/>
            <a:ext cx="1342949" cy="1140958"/>
            <a:chOff x="384121" y="3011336"/>
            <a:chExt cx="1342949" cy="1140958"/>
          </a:xfrm>
        </p:grpSpPr>
        <p:pic>
          <p:nvPicPr>
            <p:cNvPr id="7" name="Picture 6" descr="Robot paramedics' are being used in the UK to carry out CPR on patients in  ambulances | Daily Mail Online">
              <a:extLst>
                <a:ext uri="{FF2B5EF4-FFF2-40B4-BE49-F238E27FC236}">
                  <a16:creationId xmlns:a16="http://schemas.microsoft.com/office/drawing/2014/main" id="{3A4DF394-505B-CEF0-CA53-DAA1E421F2E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4121" y="3011336"/>
              <a:ext cx="1342949" cy="787147"/>
            </a:xfrm>
            <a:prstGeom prst="rect">
              <a:avLst/>
            </a:prstGeom>
            <a:noFill/>
            <a:ln>
              <a:noFill/>
            </a:ln>
          </p:spPr>
        </p:pic>
        <p:sp>
          <p:nvSpPr>
            <p:cNvPr id="9" name="TextBox 8">
              <a:extLst>
                <a:ext uri="{FF2B5EF4-FFF2-40B4-BE49-F238E27FC236}">
                  <a16:creationId xmlns:a16="http://schemas.microsoft.com/office/drawing/2014/main" id="{882F0776-B272-A6A8-DAA4-C10E59307C39}"/>
                </a:ext>
              </a:extLst>
            </p:cNvPr>
            <p:cNvSpPr txBox="1"/>
            <p:nvPr/>
          </p:nvSpPr>
          <p:spPr>
            <a:xfrm flipH="1">
              <a:off x="567523" y="3911556"/>
              <a:ext cx="958540" cy="240738"/>
            </a:xfrm>
            <a:prstGeom prst="rect">
              <a:avLst/>
            </a:prstGeom>
            <a:solidFill>
              <a:schemeClr val="bg1"/>
            </a:solidFill>
            <a:ln>
              <a:solidFill>
                <a:schemeClr val="tx1"/>
              </a:solidFill>
            </a:ln>
          </p:spPr>
          <p:txBody>
            <a:bodyPr wrap="square" rtlCol="0">
              <a:spAutoFit/>
            </a:bodyPr>
            <a:lstStyle/>
            <a:p>
              <a:pPr algn="ctr"/>
              <a:r>
                <a:rPr lang="en-US" sz="1100" dirty="0"/>
                <a:t>LUCAS device</a:t>
              </a:r>
            </a:p>
          </p:txBody>
        </p:sp>
      </p:grpSp>
      <p:cxnSp>
        <p:nvCxnSpPr>
          <p:cNvPr id="23" name="Straight Arrow Connector 22">
            <a:extLst>
              <a:ext uri="{FF2B5EF4-FFF2-40B4-BE49-F238E27FC236}">
                <a16:creationId xmlns:a16="http://schemas.microsoft.com/office/drawing/2014/main" id="{C19015F8-0D27-8A66-5A0E-2612C9070E51}"/>
              </a:ext>
            </a:extLst>
          </p:cNvPr>
          <p:cNvCxnSpPr>
            <a:cxnSpLocks/>
            <a:stCxn id="12" idx="1"/>
            <a:endCxn id="7" idx="3"/>
          </p:cNvCxnSpPr>
          <p:nvPr/>
        </p:nvCxnSpPr>
        <p:spPr>
          <a:xfrm flipH="1" flipV="1">
            <a:off x="1727070" y="3404910"/>
            <a:ext cx="1025744" cy="8928"/>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3B0BB993-92FC-76B7-63A2-49422C2CCF4B}"/>
              </a:ext>
            </a:extLst>
          </p:cNvPr>
          <p:cNvCxnSpPr>
            <a:cxnSpLocks/>
            <a:stCxn id="26" idx="0"/>
            <a:endCxn id="16" idx="1"/>
          </p:cNvCxnSpPr>
          <p:nvPr/>
        </p:nvCxnSpPr>
        <p:spPr>
          <a:xfrm rot="16200000" flipH="1">
            <a:off x="1110593" y="2754125"/>
            <a:ext cx="5153248" cy="264130"/>
          </a:xfrm>
          <a:prstGeom prst="bentConnector4">
            <a:avLst>
              <a:gd name="adj1" fmla="val -4436"/>
              <a:gd name="adj2" fmla="val -421587"/>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A2C05C27-1FF6-2550-0073-4EC56417B4F9}"/>
              </a:ext>
            </a:extLst>
          </p:cNvPr>
          <p:cNvCxnSpPr>
            <a:cxnSpLocks/>
            <a:stCxn id="26" idx="0"/>
            <a:endCxn id="30" idx="0"/>
          </p:cNvCxnSpPr>
          <p:nvPr/>
        </p:nvCxnSpPr>
        <p:spPr>
          <a:xfrm rot="16200000" flipH="1">
            <a:off x="3557939" y="306779"/>
            <a:ext cx="4713350" cy="4718924"/>
          </a:xfrm>
          <a:prstGeom prst="bentConnector3">
            <a:avLst>
              <a:gd name="adj1" fmla="val -4850"/>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6BADE535-4638-6DA0-4F77-8169AFFB49BF}"/>
              </a:ext>
            </a:extLst>
          </p:cNvPr>
          <p:cNvCxnSpPr>
            <a:cxnSpLocks/>
            <a:stCxn id="12" idx="3"/>
            <a:endCxn id="30" idx="1"/>
          </p:cNvCxnSpPr>
          <p:nvPr/>
        </p:nvCxnSpPr>
        <p:spPr>
          <a:xfrm>
            <a:off x="4358524" y="3413838"/>
            <a:ext cx="3168321" cy="2060725"/>
          </a:xfrm>
          <a:prstGeom prst="bentConnector3">
            <a:avLst>
              <a:gd name="adj1" fmla="val 50000"/>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75369B27-DFF6-1716-144F-5C1138F12EFB}"/>
              </a:ext>
            </a:extLst>
          </p:cNvPr>
          <p:cNvCxnSpPr>
            <a:cxnSpLocks/>
            <a:stCxn id="12" idx="3"/>
            <a:endCxn id="16" idx="0"/>
          </p:cNvCxnSpPr>
          <p:nvPr/>
        </p:nvCxnSpPr>
        <p:spPr>
          <a:xfrm>
            <a:off x="4358524" y="3413838"/>
            <a:ext cx="391252" cy="1560467"/>
          </a:xfrm>
          <a:prstGeom prst="bentConnector2">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BA9CD0DF-B12F-46AA-5738-B0BDA30AFCC7}"/>
              </a:ext>
            </a:extLst>
          </p:cNvPr>
          <p:cNvCxnSpPr>
            <a:cxnSpLocks/>
            <a:stCxn id="32" idx="3"/>
            <a:endCxn id="30" idx="0"/>
          </p:cNvCxnSpPr>
          <p:nvPr/>
        </p:nvCxnSpPr>
        <p:spPr>
          <a:xfrm>
            <a:off x="8052306" y="899987"/>
            <a:ext cx="221770" cy="4122929"/>
          </a:xfrm>
          <a:prstGeom prst="bentConnector2">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 name="Picture 6" descr="Care and Treatment of Cardiac Emergencies">
            <a:extLst>
              <a:ext uri="{FF2B5EF4-FFF2-40B4-BE49-F238E27FC236}">
                <a16:creationId xmlns:a16="http://schemas.microsoft.com/office/drawing/2014/main" id="{1D9CC4A0-E9B0-4DC6-C00F-44B4475418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6845" y="5022916"/>
            <a:ext cx="1494462" cy="90329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3DED0F88-0F2A-81F7-04B1-9FAC29039D39}"/>
              </a:ext>
            </a:extLst>
          </p:cNvPr>
          <p:cNvSpPr txBox="1"/>
          <p:nvPr/>
        </p:nvSpPr>
        <p:spPr>
          <a:xfrm>
            <a:off x="7526845" y="6090670"/>
            <a:ext cx="1487879" cy="261610"/>
          </a:xfrm>
          <a:prstGeom prst="rect">
            <a:avLst/>
          </a:prstGeom>
          <a:noFill/>
          <a:ln>
            <a:solidFill>
              <a:schemeClr val="tx1"/>
            </a:solidFill>
          </a:ln>
        </p:spPr>
        <p:txBody>
          <a:bodyPr wrap="square" rtlCol="0">
            <a:spAutoFit/>
          </a:bodyPr>
          <a:lstStyle/>
          <a:p>
            <a:r>
              <a:rPr lang="en-US" sz="1100" dirty="0"/>
              <a:t>Prince Rupert Hospital</a:t>
            </a:r>
          </a:p>
        </p:txBody>
      </p:sp>
      <p:cxnSp>
        <p:nvCxnSpPr>
          <p:cNvPr id="47" name="Straight Arrow Connector 46">
            <a:extLst>
              <a:ext uri="{FF2B5EF4-FFF2-40B4-BE49-F238E27FC236}">
                <a16:creationId xmlns:a16="http://schemas.microsoft.com/office/drawing/2014/main" id="{E98F5DAB-E582-BE22-2F55-60B72B3DA17C}"/>
              </a:ext>
            </a:extLst>
          </p:cNvPr>
          <p:cNvCxnSpPr>
            <a:cxnSpLocks/>
            <a:stCxn id="30" idx="3"/>
            <a:endCxn id="51" idx="1"/>
          </p:cNvCxnSpPr>
          <p:nvPr/>
        </p:nvCxnSpPr>
        <p:spPr>
          <a:xfrm flipV="1">
            <a:off x="9021307" y="5468469"/>
            <a:ext cx="387599" cy="6094"/>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7391A632-1DC5-42EF-D53F-E0117EA75AA3}"/>
              </a:ext>
            </a:extLst>
          </p:cNvPr>
          <p:cNvGrpSpPr/>
          <p:nvPr/>
        </p:nvGrpSpPr>
        <p:grpSpPr>
          <a:xfrm>
            <a:off x="9406321" y="5161659"/>
            <a:ext cx="1229824" cy="986125"/>
            <a:chOff x="9645400" y="3002397"/>
            <a:chExt cx="1229824" cy="986125"/>
          </a:xfrm>
        </p:grpSpPr>
        <p:pic>
          <p:nvPicPr>
            <p:cNvPr id="51" name="Picture 8" descr="Too fat to rescue? More heavy patients denied air ambulances">
              <a:extLst>
                <a:ext uri="{FF2B5EF4-FFF2-40B4-BE49-F238E27FC236}">
                  <a16:creationId xmlns:a16="http://schemas.microsoft.com/office/drawing/2014/main" id="{056EAE81-1206-C814-897F-FC2011FC0A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47985" y="3002397"/>
              <a:ext cx="1227239" cy="61362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BDA9A5B0-D0C8-7114-985F-542519C75B2B}"/>
                </a:ext>
              </a:extLst>
            </p:cNvPr>
            <p:cNvSpPr txBox="1"/>
            <p:nvPr/>
          </p:nvSpPr>
          <p:spPr>
            <a:xfrm>
              <a:off x="9645400" y="3726912"/>
              <a:ext cx="1229824" cy="261610"/>
            </a:xfrm>
            <a:prstGeom prst="rect">
              <a:avLst/>
            </a:prstGeom>
            <a:noFill/>
            <a:ln>
              <a:solidFill>
                <a:schemeClr val="tx1"/>
              </a:solidFill>
            </a:ln>
          </p:spPr>
          <p:txBody>
            <a:bodyPr wrap="none" rtlCol="0">
              <a:spAutoFit/>
            </a:bodyPr>
            <a:lstStyle/>
            <a:p>
              <a:r>
                <a:rPr lang="en-US" sz="1100" dirty="0"/>
                <a:t>Medical Transport</a:t>
              </a:r>
            </a:p>
          </p:txBody>
        </p:sp>
      </p:grpSp>
      <p:cxnSp>
        <p:nvCxnSpPr>
          <p:cNvPr id="68" name="Straight Arrow Connector 67">
            <a:extLst>
              <a:ext uri="{FF2B5EF4-FFF2-40B4-BE49-F238E27FC236}">
                <a16:creationId xmlns:a16="http://schemas.microsoft.com/office/drawing/2014/main" id="{71D269DD-8892-4833-5BED-84893CDAAB7E}"/>
              </a:ext>
            </a:extLst>
          </p:cNvPr>
          <p:cNvCxnSpPr>
            <a:cxnSpLocks/>
            <a:stCxn id="51" idx="3"/>
            <a:endCxn id="17" idx="1"/>
          </p:cNvCxnSpPr>
          <p:nvPr/>
        </p:nvCxnSpPr>
        <p:spPr>
          <a:xfrm flipV="1">
            <a:off x="10636145" y="5448809"/>
            <a:ext cx="359754" cy="1966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83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33BB-F95B-CE75-BC07-45D5D5EDC6C6}"/>
              </a:ext>
            </a:extLst>
          </p:cNvPr>
          <p:cNvSpPr>
            <a:spLocks noGrp="1"/>
          </p:cNvSpPr>
          <p:nvPr>
            <p:ph type="title"/>
          </p:nvPr>
        </p:nvSpPr>
        <p:spPr/>
        <p:txBody>
          <a:bodyPr/>
          <a:lstStyle/>
          <a:p>
            <a:pPr algn="ctr"/>
            <a:r>
              <a:rPr lang="en-US" dirty="0"/>
              <a:t>Test the Evaluation Boundary</a:t>
            </a:r>
          </a:p>
        </p:txBody>
      </p:sp>
      <p:pic>
        <p:nvPicPr>
          <p:cNvPr id="4" name="Content Placeholder 3" descr="A group of people sitting around a table&#10;&#10;Description automatically generated">
            <a:extLst>
              <a:ext uri="{FF2B5EF4-FFF2-40B4-BE49-F238E27FC236}">
                <a16:creationId xmlns:a16="http://schemas.microsoft.com/office/drawing/2014/main" id="{37B5F039-15EF-15B8-8880-A676A5B3EF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5273" y="1472670"/>
            <a:ext cx="6797911" cy="5089850"/>
          </a:xfrm>
          <a:prstGeom prst="rect">
            <a:avLst/>
          </a:prstGeom>
        </p:spPr>
      </p:pic>
    </p:spTree>
    <p:extLst>
      <p:ext uri="{BB962C8B-B14F-4D97-AF65-F5344CB8AC3E}">
        <p14:creationId xmlns:p14="http://schemas.microsoft.com/office/powerpoint/2010/main" val="3653462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1B92E5-1863-EF1F-29DD-FB31F3C89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690" y="579603"/>
            <a:ext cx="10131188" cy="5698793"/>
          </a:xfrm>
          <a:prstGeom prst="rect">
            <a:avLst/>
          </a:prstGeom>
        </p:spPr>
      </p:pic>
      <p:sp>
        <p:nvSpPr>
          <p:cNvPr id="8" name="Freeform: Shape 7">
            <a:extLst>
              <a:ext uri="{FF2B5EF4-FFF2-40B4-BE49-F238E27FC236}">
                <a16:creationId xmlns:a16="http://schemas.microsoft.com/office/drawing/2014/main" id="{C72EB2D5-1DE4-794B-E793-546B614E1249}"/>
              </a:ext>
            </a:extLst>
          </p:cNvPr>
          <p:cNvSpPr/>
          <p:nvPr/>
        </p:nvSpPr>
        <p:spPr>
          <a:xfrm>
            <a:off x="1178257" y="117657"/>
            <a:ext cx="10813576" cy="6388658"/>
          </a:xfrm>
          <a:custGeom>
            <a:avLst/>
            <a:gdLst>
              <a:gd name="connsiteX0" fmla="*/ 368489 w 10813576"/>
              <a:gd name="connsiteY0" fmla="*/ 378212 h 6388658"/>
              <a:gd name="connsiteX1" fmla="*/ 768824 w 10813576"/>
              <a:gd name="connsiteY1" fmla="*/ 269030 h 6388658"/>
              <a:gd name="connsiteX2" fmla="*/ 1055427 w 10813576"/>
              <a:gd name="connsiteY2" fmla="*/ 191692 h 6388658"/>
              <a:gd name="connsiteX3" fmla="*/ 1642280 w 10813576"/>
              <a:gd name="connsiteY3" fmla="*/ 32468 h 6388658"/>
              <a:gd name="connsiteX4" fmla="*/ 1792406 w 10813576"/>
              <a:gd name="connsiteY4" fmla="*/ 23370 h 6388658"/>
              <a:gd name="connsiteX5" fmla="*/ 1887940 w 10813576"/>
              <a:gd name="connsiteY5" fmla="*/ 9722 h 6388658"/>
              <a:gd name="connsiteX6" fmla="*/ 1937982 w 10813576"/>
              <a:gd name="connsiteY6" fmla="*/ 624 h 6388658"/>
              <a:gd name="connsiteX7" fmla="*/ 2138149 w 10813576"/>
              <a:gd name="connsiteY7" fmla="*/ 9722 h 6388658"/>
              <a:gd name="connsiteX8" fmla="*/ 2634018 w 10813576"/>
              <a:gd name="connsiteY8" fmla="*/ 14271 h 6388658"/>
              <a:gd name="connsiteX9" fmla="*/ 2852382 w 10813576"/>
              <a:gd name="connsiteY9" fmla="*/ 68862 h 6388658"/>
              <a:gd name="connsiteX10" fmla="*/ 3079844 w 10813576"/>
              <a:gd name="connsiteY10" fmla="*/ 123453 h 6388658"/>
              <a:gd name="connsiteX11" fmla="*/ 3179928 w 10813576"/>
              <a:gd name="connsiteY11" fmla="*/ 164397 h 6388658"/>
              <a:gd name="connsiteX12" fmla="*/ 3457433 w 10813576"/>
              <a:gd name="connsiteY12" fmla="*/ 218988 h 6388658"/>
              <a:gd name="connsiteX13" fmla="*/ 3698543 w 10813576"/>
              <a:gd name="connsiteY13" fmla="*/ 205340 h 6388658"/>
              <a:gd name="connsiteX14" fmla="*/ 3912358 w 10813576"/>
              <a:gd name="connsiteY14" fmla="*/ 141650 h 6388658"/>
              <a:gd name="connsiteX15" fmla="*/ 4080680 w 10813576"/>
              <a:gd name="connsiteY15" fmla="*/ 109806 h 6388658"/>
              <a:gd name="connsiteX16" fmla="*/ 4430973 w 10813576"/>
              <a:gd name="connsiteY16" fmla="*/ 87059 h 6388658"/>
              <a:gd name="connsiteX17" fmla="*/ 4653886 w 10813576"/>
              <a:gd name="connsiteY17" fmla="*/ 55215 h 6388658"/>
              <a:gd name="connsiteX18" fmla="*/ 4731224 w 10813576"/>
              <a:gd name="connsiteY18" fmla="*/ 59764 h 6388658"/>
              <a:gd name="connsiteX19" fmla="*/ 4899546 w 10813576"/>
              <a:gd name="connsiteY19" fmla="*/ 50665 h 6388658"/>
              <a:gd name="connsiteX20" fmla="*/ 4935940 w 10813576"/>
              <a:gd name="connsiteY20" fmla="*/ 41567 h 6388658"/>
              <a:gd name="connsiteX21" fmla="*/ 5249839 w 10813576"/>
              <a:gd name="connsiteY21" fmla="*/ 55215 h 6388658"/>
              <a:gd name="connsiteX22" fmla="*/ 5359021 w 10813576"/>
              <a:gd name="connsiteY22" fmla="*/ 73412 h 6388658"/>
              <a:gd name="connsiteX23" fmla="*/ 5450006 w 10813576"/>
              <a:gd name="connsiteY23" fmla="*/ 87059 h 6388658"/>
              <a:gd name="connsiteX24" fmla="*/ 5609230 w 10813576"/>
              <a:gd name="connsiteY24" fmla="*/ 118904 h 6388658"/>
              <a:gd name="connsiteX25" fmla="*/ 5836692 w 10813576"/>
              <a:gd name="connsiteY25" fmla="*/ 123453 h 6388658"/>
              <a:gd name="connsiteX26" fmla="*/ 5936776 w 10813576"/>
              <a:gd name="connsiteY26" fmla="*/ 132552 h 6388658"/>
              <a:gd name="connsiteX27" fmla="*/ 6141492 w 10813576"/>
              <a:gd name="connsiteY27" fmla="*/ 141650 h 6388658"/>
              <a:gd name="connsiteX28" fmla="*/ 6359856 w 10813576"/>
              <a:gd name="connsiteY28" fmla="*/ 178044 h 6388658"/>
              <a:gd name="connsiteX29" fmla="*/ 6591868 w 10813576"/>
              <a:gd name="connsiteY29" fmla="*/ 187143 h 6388658"/>
              <a:gd name="connsiteX30" fmla="*/ 6660107 w 10813576"/>
              <a:gd name="connsiteY30" fmla="*/ 196242 h 6388658"/>
              <a:gd name="connsiteX31" fmla="*/ 6755642 w 10813576"/>
              <a:gd name="connsiteY31" fmla="*/ 200791 h 6388658"/>
              <a:gd name="connsiteX32" fmla="*/ 6873922 w 10813576"/>
              <a:gd name="connsiteY32" fmla="*/ 209889 h 6388658"/>
              <a:gd name="connsiteX33" fmla="*/ 6964907 w 10813576"/>
              <a:gd name="connsiteY33" fmla="*/ 187143 h 6388658"/>
              <a:gd name="connsiteX34" fmla="*/ 7087737 w 10813576"/>
              <a:gd name="connsiteY34" fmla="*/ 209889 h 6388658"/>
              <a:gd name="connsiteX35" fmla="*/ 7165074 w 10813576"/>
              <a:gd name="connsiteY35" fmla="*/ 241734 h 6388658"/>
              <a:gd name="connsiteX36" fmla="*/ 7256059 w 10813576"/>
              <a:gd name="connsiteY36" fmla="*/ 269030 h 6388658"/>
              <a:gd name="connsiteX37" fmla="*/ 7369791 w 10813576"/>
              <a:gd name="connsiteY37" fmla="*/ 319071 h 6388658"/>
              <a:gd name="connsiteX38" fmla="*/ 7519916 w 10813576"/>
              <a:gd name="connsiteY38" fmla="*/ 446450 h 6388658"/>
              <a:gd name="connsiteX39" fmla="*/ 7579056 w 10813576"/>
              <a:gd name="connsiteY39" fmla="*/ 519239 h 6388658"/>
              <a:gd name="connsiteX40" fmla="*/ 7629098 w 10813576"/>
              <a:gd name="connsiteY40" fmla="*/ 573830 h 6388658"/>
              <a:gd name="connsiteX41" fmla="*/ 7706436 w 10813576"/>
              <a:gd name="connsiteY41" fmla="*/ 696659 h 6388658"/>
              <a:gd name="connsiteX42" fmla="*/ 7742830 w 10813576"/>
              <a:gd name="connsiteY42" fmla="*/ 773997 h 6388658"/>
              <a:gd name="connsiteX43" fmla="*/ 7806519 w 10813576"/>
              <a:gd name="connsiteY43" fmla="*/ 1019656 h 6388658"/>
              <a:gd name="connsiteX44" fmla="*/ 7815618 w 10813576"/>
              <a:gd name="connsiteY44" fmla="*/ 1206176 h 6388658"/>
              <a:gd name="connsiteX45" fmla="*/ 7824716 w 10813576"/>
              <a:gd name="connsiteY45" fmla="*/ 1360850 h 6388658"/>
              <a:gd name="connsiteX46" fmla="*/ 7833815 w 10813576"/>
              <a:gd name="connsiteY46" fmla="*/ 1624707 h 6388658"/>
              <a:gd name="connsiteX47" fmla="*/ 7856561 w 10813576"/>
              <a:gd name="connsiteY47" fmla="*/ 1793030 h 6388658"/>
              <a:gd name="connsiteX48" fmla="*/ 7838364 w 10813576"/>
              <a:gd name="connsiteY48" fmla="*/ 2211561 h 6388658"/>
              <a:gd name="connsiteX49" fmla="*/ 7829265 w 10813576"/>
              <a:gd name="connsiteY49" fmla="*/ 2357137 h 6388658"/>
              <a:gd name="connsiteX50" fmla="*/ 7956644 w 10813576"/>
              <a:gd name="connsiteY50" fmla="*/ 3098665 h 6388658"/>
              <a:gd name="connsiteX51" fmla="*/ 8056728 w 10813576"/>
              <a:gd name="connsiteY51" fmla="*/ 3412564 h 6388658"/>
              <a:gd name="connsiteX52" fmla="*/ 8106770 w 10813576"/>
              <a:gd name="connsiteY52" fmla="*/ 3476253 h 6388658"/>
              <a:gd name="connsiteX53" fmla="*/ 8175009 w 10813576"/>
              <a:gd name="connsiteY53" fmla="*/ 3544492 h 6388658"/>
              <a:gd name="connsiteX54" fmla="*/ 8457062 w 10813576"/>
              <a:gd name="connsiteY54" fmla="*/ 3671871 h 6388658"/>
              <a:gd name="connsiteX55" fmla="*/ 8588991 w 10813576"/>
              <a:gd name="connsiteY55" fmla="*/ 3731012 h 6388658"/>
              <a:gd name="connsiteX56" fmla="*/ 8752764 w 10813576"/>
              <a:gd name="connsiteY56" fmla="*/ 3808349 h 6388658"/>
              <a:gd name="connsiteX57" fmla="*/ 9166746 w 10813576"/>
              <a:gd name="connsiteY57" fmla="*/ 3840194 h 6388658"/>
              <a:gd name="connsiteX58" fmla="*/ 9230436 w 10813576"/>
              <a:gd name="connsiteY58" fmla="*/ 3858391 h 6388658"/>
              <a:gd name="connsiteX59" fmla="*/ 9294125 w 10813576"/>
              <a:gd name="connsiteY59" fmla="*/ 3867489 h 6388658"/>
              <a:gd name="connsiteX60" fmla="*/ 9348716 w 10813576"/>
              <a:gd name="connsiteY60" fmla="*/ 3899334 h 6388658"/>
              <a:gd name="connsiteX61" fmla="*/ 9426053 w 10813576"/>
              <a:gd name="connsiteY61" fmla="*/ 3931179 h 6388658"/>
              <a:gd name="connsiteX62" fmla="*/ 9480644 w 10813576"/>
              <a:gd name="connsiteY62" fmla="*/ 3963024 h 6388658"/>
              <a:gd name="connsiteX63" fmla="*/ 9630770 w 10813576"/>
              <a:gd name="connsiteY63" fmla="*/ 4008516 h 6388658"/>
              <a:gd name="connsiteX64" fmla="*/ 9694459 w 10813576"/>
              <a:gd name="connsiteY64" fmla="*/ 4013065 h 6388658"/>
              <a:gd name="connsiteX65" fmla="*/ 9885528 w 10813576"/>
              <a:gd name="connsiteY65" fmla="*/ 4063107 h 6388658"/>
              <a:gd name="connsiteX66" fmla="*/ 10240370 w 10813576"/>
              <a:gd name="connsiteY66" fmla="*/ 4072206 h 6388658"/>
              <a:gd name="connsiteX67" fmla="*/ 10331355 w 10813576"/>
              <a:gd name="connsiteY67" fmla="*/ 4085853 h 6388658"/>
              <a:gd name="connsiteX68" fmla="*/ 10385946 w 10813576"/>
              <a:gd name="connsiteY68" fmla="*/ 4113149 h 6388658"/>
              <a:gd name="connsiteX69" fmla="*/ 10435988 w 10813576"/>
              <a:gd name="connsiteY69" fmla="*/ 4131346 h 6388658"/>
              <a:gd name="connsiteX70" fmla="*/ 10608859 w 10813576"/>
              <a:gd name="connsiteY70" fmla="*/ 4217782 h 6388658"/>
              <a:gd name="connsiteX71" fmla="*/ 10654352 w 10813576"/>
              <a:gd name="connsiteY71" fmla="*/ 4240528 h 6388658"/>
              <a:gd name="connsiteX72" fmla="*/ 10704394 w 10813576"/>
              <a:gd name="connsiteY72" fmla="*/ 4313316 h 6388658"/>
              <a:gd name="connsiteX73" fmla="*/ 10740788 w 10813576"/>
              <a:gd name="connsiteY73" fmla="*/ 4399752 h 6388658"/>
              <a:gd name="connsiteX74" fmla="*/ 10768083 w 10813576"/>
              <a:gd name="connsiteY74" fmla="*/ 4445244 h 6388658"/>
              <a:gd name="connsiteX75" fmla="*/ 10790830 w 10813576"/>
              <a:gd name="connsiteY75" fmla="*/ 4536230 h 6388658"/>
              <a:gd name="connsiteX76" fmla="*/ 10813576 w 10813576"/>
              <a:gd name="connsiteY76" fmla="*/ 4709101 h 6388658"/>
              <a:gd name="connsiteX77" fmla="*/ 10804477 w 10813576"/>
              <a:gd name="connsiteY77" fmla="*/ 5223167 h 6388658"/>
              <a:gd name="connsiteX78" fmla="*/ 10799928 w 10813576"/>
              <a:gd name="connsiteY78" fmla="*/ 5291406 h 6388658"/>
              <a:gd name="connsiteX79" fmla="*/ 10768083 w 10813576"/>
              <a:gd name="connsiteY79" fmla="*/ 5505221 h 6388658"/>
              <a:gd name="connsiteX80" fmla="*/ 10731689 w 10813576"/>
              <a:gd name="connsiteY80" fmla="*/ 5887358 h 6388658"/>
              <a:gd name="connsiteX81" fmla="*/ 10522424 w 10813576"/>
              <a:gd name="connsiteY81" fmla="*/ 6042033 h 6388658"/>
              <a:gd name="connsiteX82" fmla="*/ 10240370 w 10813576"/>
              <a:gd name="connsiteY82" fmla="*/ 6151215 h 6388658"/>
              <a:gd name="connsiteX83" fmla="*/ 9935570 w 10813576"/>
              <a:gd name="connsiteY83" fmla="*/ 6173961 h 6388658"/>
              <a:gd name="connsiteX84" fmla="*/ 8802806 w 10813576"/>
              <a:gd name="connsiteY84" fmla="*/ 6192158 h 6388658"/>
              <a:gd name="connsiteX85" fmla="*/ 8698173 w 10813576"/>
              <a:gd name="connsiteY85" fmla="*/ 6210355 h 6388658"/>
              <a:gd name="connsiteX86" fmla="*/ 8538949 w 10813576"/>
              <a:gd name="connsiteY86" fmla="*/ 6283143 h 6388658"/>
              <a:gd name="connsiteX87" fmla="*/ 8302388 w 10813576"/>
              <a:gd name="connsiteY87" fmla="*/ 6314988 h 6388658"/>
              <a:gd name="connsiteX88" fmla="*/ 7815618 w 10813576"/>
              <a:gd name="connsiteY88" fmla="*/ 6310439 h 6388658"/>
              <a:gd name="connsiteX89" fmla="*/ 7738280 w 10813576"/>
              <a:gd name="connsiteY89" fmla="*/ 6301340 h 6388658"/>
              <a:gd name="connsiteX90" fmla="*/ 7674591 w 10813576"/>
              <a:gd name="connsiteY90" fmla="*/ 6296791 h 6388658"/>
              <a:gd name="connsiteX91" fmla="*/ 7629098 w 10813576"/>
              <a:gd name="connsiteY91" fmla="*/ 6287692 h 6388658"/>
              <a:gd name="connsiteX92" fmla="*/ 7579056 w 10813576"/>
              <a:gd name="connsiteY92" fmla="*/ 6283143 h 6388658"/>
              <a:gd name="connsiteX93" fmla="*/ 7519916 w 10813576"/>
              <a:gd name="connsiteY93" fmla="*/ 6274044 h 6388658"/>
              <a:gd name="connsiteX94" fmla="*/ 7269707 w 10813576"/>
              <a:gd name="connsiteY94" fmla="*/ 6283143 h 6388658"/>
              <a:gd name="connsiteX95" fmla="*/ 6860274 w 10813576"/>
              <a:gd name="connsiteY95" fmla="*/ 6274044 h 6388658"/>
              <a:gd name="connsiteX96" fmla="*/ 6773839 w 10813576"/>
              <a:gd name="connsiteY96" fmla="*/ 6264946 h 6388658"/>
              <a:gd name="connsiteX97" fmla="*/ 6428095 w 10813576"/>
              <a:gd name="connsiteY97" fmla="*/ 6242200 h 6388658"/>
              <a:gd name="connsiteX98" fmla="*/ 6114197 w 10813576"/>
              <a:gd name="connsiteY98" fmla="*/ 6324086 h 6388658"/>
              <a:gd name="connsiteX99" fmla="*/ 5618328 w 10813576"/>
              <a:gd name="connsiteY99" fmla="*/ 6355931 h 6388658"/>
              <a:gd name="connsiteX100" fmla="*/ 5354471 w 10813576"/>
              <a:gd name="connsiteY100" fmla="*/ 6387776 h 6388658"/>
              <a:gd name="connsiteX101" fmla="*/ 4995080 w 10813576"/>
              <a:gd name="connsiteY101" fmla="*/ 6383227 h 6388658"/>
              <a:gd name="connsiteX102" fmla="*/ 4849504 w 10813576"/>
              <a:gd name="connsiteY102" fmla="*/ 6374128 h 6388658"/>
              <a:gd name="connsiteX103" fmla="*/ 4572000 w 10813576"/>
              <a:gd name="connsiteY103" fmla="*/ 6333185 h 6388658"/>
              <a:gd name="connsiteX104" fmla="*/ 4330889 w 10813576"/>
              <a:gd name="connsiteY104" fmla="*/ 6260397 h 6388658"/>
              <a:gd name="connsiteX105" fmla="*/ 4153468 w 10813576"/>
              <a:gd name="connsiteY105" fmla="*/ 6246749 h 6388658"/>
              <a:gd name="connsiteX106" fmla="*/ 3871415 w 10813576"/>
              <a:gd name="connsiteY106" fmla="*/ 6142116 h 6388658"/>
              <a:gd name="connsiteX107" fmla="*/ 3502925 w 10813576"/>
              <a:gd name="connsiteY107" fmla="*/ 6032934 h 6388658"/>
              <a:gd name="connsiteX108" fmla="*/ 3361898 w 10813576"/>
              <a:gd name="connsiteY108" fmla="*/ 5973794 h 6388658"/>
              <a:gd name="connsiteX109" fmla="*/ 3234519 w 10813576"/>
              <a:gd name="connsiteY109" fmla="*/ 5951047 h 6388658"/>
              <a:gd name="connsiteX110" fmla="*/ 3002507 w 10813576"/>
              <a:gd name="connsiteY110" fmla="*/ 5864612 h 6388658"/>
              <a:gd name="connsiteX111" fmla="*/ 2825086 w 10813576"/>
              <a:gd name="connsiteY111" fmla="*/ 5705388 h 6388658"/>
              <a:gd name="connsiteX112" fmla="*/ 2588525 w 10813576"/>
              <a:gd name="connsiteY112" fmla="*/ 5564361 h 6388658"/>
              <a:gd name="connsiteX113" fmla="*/ 2324668 w 10813576"/>
              <a:gd name="connsiteY113" fmla="*/ 5482474 h 6388658"/>
              <a:gd name="connsiteX114" fmla="*/ 2197289 w 10813576"/>
              <a:gd name="connsiteY114" fmla="*/ 5377842 h 6388658"/>
              <a:gd name="connsiteX115" fmla="*/ 2129050 w 10813576"/>
              <a:gd name="connsiteY115" fmla="*/ 5291406 h 6388658"/>
              <a:gd name="connsiteX116" fmla="*/ 1969827 w 10813576"/>
              <a:gd name="connsiteY116" fmla="*/ 5123083 h 6388658"/>
              <a:gd name="connsiteX117" fmla="*/ 1906137 w 10813576"/>
              <a:gd name="connsiteY117" fmla="*/ 5054844 h 6388658"/>
              <a:gd name="connsiteX118" fmla="*/ 1901588 w 10813576"/>
              <a:gd name="connsiteY118" fmla="*/ 4991155 h 6388658"/>
              <a:gd name="connsiteX119" fmla="*/ 1892489 w 10813576"/>
              <a:gd name="connsiteY119" fmla="*/ 4827382 h 6388658"/>
              <a:gd name="connsiteX120" fmla="*/ 1865194 w 10813576"/>
              <a:gd name="connsiteY120" fmla="*/ 4795537 h 6388658"/>
              <a:gd name="connsiteX121" fmla="*/ 1846997 w 10813576"/>
              <a:gd name="connsiteY121" fmla="*/ 4763692 h 6388658"/>
              <a:gd name="connsiteX122" fmla="*/ 1778758 w 10813576"/>
              <a:gd name="connsiteY122" fmla="*/ 4700003 h 6388658"/>
              <a:gd name="connsiteX123" fmla="*/ 1765110 w 10813576"/>
              <a:gd name="connsiteY123" fmla="*/ 4681806 h 6388658"/>
              <a:gd name="connsiteX124" fmla="*/ 1756012 w 10813576"/>
              <a:gd name="connsiteY124" fmla="*/ 4663609 h 6388658"/>
              <a:gd name="connsiteX125" fmla="*/ 1678674 w 10813576"/>
              <a:gd name="connsiteY125" fmla="*/ 4618116 h 6388658"/>
              <a:gd name="connsiteX126" fmla="*/ 1614985 w 10813576"/>
              <a:gd name="connsiteY126" fmla="*/ 4572624 h 6388658"/>
              <a:gd name="connsiteX127" fmla="*/ 1492155 w 10813576"/>
              <a:gd name="connsiteY127" fmla="*/ 4545328 h 6388658"/>
              <a:gd name="connsiteX128" fmla="*/ 1451212 w 10813576"/>
              <a:gd name="connsiteY128" fmla="*/ 4536230 h 6388658"/>
              <a:gd name="connsiteX129" fmla="*/ 1369325 w 10813576"/>
              <a:gd name="connsiteY129" fmla="*/ 4499836 h 6388658"/>
              <a:gd name="connsiteX130" fmla="*/ 1305636 w 10813576"/>
              <a:gd name="connsiteY130" fmla="*/ 4467991 h 6388658"/>
              <a:gd name="connsiteX131" fmla="*/ 1137313 w 10813576"/>
              <a:gd name="connsiteY131" fmla="*/ 4431597 h 6388658"/>
              <a:gd name="connsiteX132" fmla="*/ 1000836 w 10813576"/>
              <a:gd name="connsiteY132" fmla="*/ 4372456 h 6388658"/>
              <a:gd name="connsiteX133" fmla="*/ 846161 w 10813576"/>
              <a:gd name="connsiteY133" fmla="*/ 4322415 h 6388658"/>
              <a:gd name="connsiteX134" fmla="*/ 773373 w 10813576"/>
              <a:gd name="connsiteY134" fmla="*/ 4286021 h 6388658"/>
              <a:gd name="connsiteX135" fmla="*/ 677839 w 10813576"/>
              <a:gd name="connsiteY135" fmla="*/ 4249627 h 6388658"/>
              <a:gd name="connsiteX136" fmla="*/ 514065 w 10813576"/>
              <a:gd name="connsiteY136" fmla="*/ 4144994 h 6388658"/>
              <a:gd name="connsiteX137" fmla="*/ 341194 w 10813576"/>
              <a:gd name="connsiteY137" fmla="*/ 3940277 h 6388658"/>
              <a:gd name="connsiteX138" fmla="*/ 250209 w 10813576"/>
              <a:gd name="connsiteY138" fmla="*/ 3862940 h 6388658"/>
              <a:gd name="connsiteX139" fmla="*/ 154674 w 10813576"/>
              <a:gd name="connsiteY139" fmla="*/ 3685519 h 6388658"/>
              <a:gd name="connsiteX140" fmla="*/ 90985 w 10813576"/>
              <a:gd name="connsiteY140" fmla="*/ 3426212 h 6388658"/>
              <a:gd name="connsiteX141" fmla="*/ 22746 w 10813576"/>
              <a:gd name="connsiteY141" fmla="*/ 3025877 h 6388658"/>
              <a:gd name="connsiteX142" fmla="*/ 54591 w 10813576"/>
              <a:gd name="connsiteY142" fmla="*/ 2825710 h 6388658"/>
              <a:gd name="connsiteX143" fmla="*/ 45492 w 10813576"/>
              <a:gd name="connsiteY143" fmla="*/ 2266152 h 6388658"/>
              <a:gd name="connsiteX144" fmla="*/ 0 w 10813576"/>
              <a:gd name="connsiteY144" fmla="*/ 1861268 h 6388658"/>
              <a:gd name="connsiteX145" fmla="*/ 50042 w 10813576"/>
              <a:gd name="connsiteY145" fmla="*/ 1465483 h 6388658"/>
              <a:gd name="connsiteX146" fmla="*/ 90985 w 10813576"/>
              <a:gd name="connsiteY146" fmla="*/ 1351752 h 6388658"/>
              <a:gd name="connsiteX147" fmla="*/ 95534 w 10813576"/>
              <a:gd name="connsiteY147" fmla="*/ 1324456 h 6388658"/>
              <a:gd name="connsiteX148" fmla="*/ 122830 w 10813576"/>
              <a:gd name="connsiteY148" fmla="*/ 851334 h 6388658"/>
              <a:gd name="connsiteX149" fmla="*/ 136477 w 10813576"/>
              <a:gd name="connsiteY149" fmla="*/ 742152 h 6388658"/>
              <a:gd name="connsiteX150" fmla="*/ 172871 w 10813576"/>
              <a:gd name="connsiteY150" fmla="*/ 628421 h 6388658"/>
              <a:gd name="connsiteX151" fmla="*/ 218364 w 10813576"/>
              <a:gd name="connsiteY151" fmla="*/ 560182 h 6388658"/>
              <a:gd name="connsiteX152" fmla="*/ 236561 w 10813576"/>
              <a:gd name="connsiteY152" fmla="*/ 541985 h 6388658"/>
              <a:gd name="connsiteX153" fmla="*/ 345743 w 10813576"/>
              <a:gd name="connsiteY153" fmla="*/ 514689 h 6388658"/>
              <a:gd name="connsiteX154" fmla="*/ 354842 w 10813576"/>
              <a:gd name="connsiteY154" fmla="*/ 501042 h 6388658"/>
              <a:gd name="connsiteX155" fmla="*/ 368489 w 10813576"/>
              <a:gd name="connsiteY155" fmla="*/ 378212 h 638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0813576" h="6388658">
                <a:moveTo>
                  <a:pt x="368489" y="378212"/>
                </a:moveTo>
                <a:cubicBezTo>
                  <a:pt x="437486" y="339543"/>
                  <a:pt x="379836" y="379660"/>
                  <a:pt x="768824" y="269030"/>
                </a:cubicBezTo>
                <a:cubicBezTo>
                  <a:pt x="864001" y="241961"/>
                  <a:pt x="960384" y="219228"/>
                  <a:pt x="1055427" y="191692"/>
                </a:cubicBezTo>
                <a:cubicBezTo>
                  <a:pt x="1227566" y="141820"/>
                  <a:pt x="1480681" y="42261"/>
                  <a:pt x="1642280" y="32468"/>
                </a:cubicBezTo>
                <a:lnTo>
                  <a:pt x="1792406" y="23370"/>
                </a:lnTo>
                <a:lnTo>
                  <a:pt x="1887940" y="9722"/>
                </a:lnTo>
                <a:cubicBezTo>
                  <a:pt x="1904691" y="7105"/>
                  <a:pt x="1921028" y="624"/>
                  <a:pt x="1937982" y="624"/>
                </a:cubicBezTo>
                <a:cubicBezTo>
                  <a:pt x="2004773" y="624"/>
                  <a:pt x="2071427" y="6689"/>
                  <a:pt x="2138149" y="9722"/>
                </a:cubicBezTo>
                <a:cubicBezTo>
                  <a:pt x="2374697" y="64311"/>
                  <a:pt x="1921357" y="-35219"/>
                  <a:pt x="2634018" y="14271"/>
                </a:cubicBezTo>
                <a:cubicBezTo>
                  <a:pt x="2708866" y="19469"/>
                  <a:pt x="2779362" y="51621"/>
                  <a:pt x="2852382" y="68862"/>
                </a:cubicBezTo>
                <a:cubicBezTo>
                  <a:pt x="2951581" y="92284"/>
                  <a:pt x="2980534" y="90350"/>
                  <a:pt x="3079844" y="123453"/>
                </a:cubicBezTo>
                <a:cubicBezTo>
                  <a:pt x="3114039" y="134851"/>
                  <a:pt x="3145514" y="153678"/>
                  <a:pt x="3179928" y="164397"/>
                </a:cubicBezTo>
                <a:cubicBezTo>
                  <a:pt x="3337399" y="213445"/>
                  <a:pt x="3325297" y="206975"/>
                  <a:pt x="3457433" y="218988"/>
                </a:cubicBezTo>
                <a:cubicBezTo>
                  <a:pt x="3537803" y="214439"/>
                  <a:pt x="3619183" y="218831"/>
                  <a:pt x="3698543" y="205340"/>
                </a:cubicBezTo>
                <a:cubicBezTo>
                  <a:pt x="3771858" y="192876"/>
                  <a:pt x="3839436" y="156234"/>
                  <a:pt x="3912358" y="141650"/>
                </a:cubicBezTo>
                <a:cubicBezTo>
                  <a:pt x="3970171" y="130087"/>
                  <a:pt x="4022686" y="118867"/>
                  <a:pt x="4080680" y="109806"/>
                </a:cubicBezTo>
                <a:cubicBezTo>
                  <a:pt x="4207912" y="89926"/>
                  <a:pt x="4266730" y="95006"/>
                  <a:pt x="4430973" y="87059"/>
                </a:cubicBezTo>
                <a:cubicBezTo>
                  <a:pt x="4528033" y="67647"/>
                  <a:pt x="4555752" y="57608"/>
                  <a:pt x="4653886" y="55215"/>
                </a:cubicBezTo>
                <a:cubicBezTo>
                  <a:pt x="4679702" y="54585"/>
                  <a:pt x="4705445" y="58248"/>
                  <a:pt x="4731224" y="59764"/>
                </a:cubicBezTo>
                <a:cubicBezTo>
                  <a:pt x="4787331" y="56731"/>
                  <a:pt x="4843577" y="55640"/>
                  <a:pt x="4899546" y="50665"/>
                </a:cubicBezTo>
                <a:cubicBezTo>
                  <a:pt x="4912002" y="49558"/>
                  <a:pt x="4923436" y="41405"/>
                  <a:pt x="4935940" y="41567"/>
                </a:cubicBezTo>
                <a:cubicBezTo>
                  <a:pt x="5040663" y="42927"/>
                  <a:pt x="5145206" y="50666"/>
                  <a:pt x="5249839" y="55215"/>
                </a:cubicBezTo>
                <a:lnTo>
                  <a:pt x="5359021" y="73412"/>
                </a:lnTo>
                <a:cubicBezTo>
                  <a:pt x="5389308" y="78230"/>
                  <a:pt x="5419964" y="80897"/>
                  <a:pt x="5450006" y="87059"/>
                </a:cubicBezTo>
                <a:cubicBezTo>
                  <a:pt x="5537977" y="105104"/>
                  <a:pt x="5525026" y="115077"/>
                  <a:pt x="5609230" y="118904"/>
                </a:cubicBezTo>
                <a:cubicBezTo>
                  <a:pt x="5684988" y="122347"/>
                  <a:pt x="5760871" y="121937"/>
                  <a:pt x="5836692" y="123453"/>
                </a:cubicBezTo>
                <a:cubicBezTo>
                  <a:pt x="5870053" y="126486"/>
                  <a:pt x="5903337" y="130556"/>
                  <a:pt x="5936776" y="132552"/>
                </a:cubicBezTo>
                <a:cubicBezTo>
                  <a:pt x="6004961" y="136623"/>
                  <a:pt x="6073516" y="134948"/>
                  <a:pt x="6141492" y="141650"/>
                </a:cubicBezTo>
                <a:cubicBezTo>
                  <a:pt x="6388043" y="165958"/>
                  <a:pt x="6140151" y="162996"/>
                  <a:pt x="6359856" y="178044"/>
                </a:cubicBezTo>
                <a:cubicBezTo>
                  <a:pt x="6437072" y="183333"/>
                  <a:pt x="6514531" y="184110"/>
                  <a:pt x="6591868" y="187143"/>
                </a:cubicBezTo>
                <a:cubicBezTo>
                  <a:pt x="6614614" y="190176"/>
                  <a:pt x="6637239" y="194336"/>
                  <a:pt x="6660107" y="196242"/>
                </a:cubicBezTo>
                <a:cubicBezTo>
                  <a:pt x="6691878" y="198890"/>
                  <a:pt x="6723826" y="198760"/>
                  <a:pt x="6755642" y="200791"/>
                </a:cubicBezTo>
                <a:cubicBezTo>
                  <a:pt x="6795105" y="203310"/>
                  <a:pt x="6834495" y="206856"/>
                  <a:pt x="6873922" y="209889"/>
                </a:cubicBezTo>
                <a:cubicBezTo>
                  <a:pt x="6904250" y="202307"/>
                  <a:pt x="6933645" y="187143"/>
                  <a:pt x="6964907" y="187143"/>
                </a:cubicBezTo>
                <a:cubicBezTo>
                  <a:pt x="7006546" y="187143"/>
                  <a:pt x="7047915" y="197721"/>
                  <a:pt x="7087737" y="209889"/>
                </a:cubicBezTo>
                <a:cubicBezTo>
                  <a:pt x="7241082" y="256745"/>
                  <a:pt x="7036206" y="225626"/>
                  <a:pt x="7165074" y="241734"/>
                </a:cubicBezTo>
                <a:cubicBezTo>
                  <a:pt x="7195402" y="250833"/>
                  <a:pt x="7226411" y="257912"/>
                  <a:pt x="7256059" y="269030"/>
                </a:cubicBezTo>
                <a:cubicBezTo>
                  <a:pt x="7294854" y="283578"/>
                  <a:pt x="7335484" y="294724"/>
                  <a:pt x="7369791" y="319071"/>
                </a:cubicBezTo>
                <a:cubicBezTo>
                  <a:pt x="7443044" y="371057"/>
                  <a:pt x="7465518" y="388853"/>
                  <a:pt x="7519916" y="446450"/>
                </a:cubicBezTo>
                <a:cubicBezTo>
                  <a:pt x="7556013" y="484670"/>
                  <a:pt x="7541660" y="475610"/>
                  <a:pt x="7579056" y="519239"/>
                </a:cubicBezTo>
                <a:cubicBezTo>
                  <a:pt x="7595121" y="537982"/>
                  <a:pt x="7613677" y="554554"/>
                  <a:pt x="7629098" y="573830"/>
                </a:cubicBezTo>
                <a:cubicBezTo>
                  <a:pt x="7655530" y="606870"/>
                  <a:pt x="7687139" y="659271"/>
                  <a:pt x="7706436" y="696659"/>
                </a:cubicBezTo>
                <a:cubicBezTo>
                  <a:pt x="7719503" y="721977"/>
                  <a:pt x="7732954" y="747272"/>
                  <a:pt x="7742830" y="773997"/>
                </a:cubicBezTo>
                <a:cubicBezTo>
                  <a:pt x="7783438" y="883878"/>
                  <a:pt x="7784646" y="910288"/>
                  <a:pt x="7806519" y="1019656"/>
                </a:cubicBezTo>
                <a:cubicBezTo>
                  <a:pt x="7809552" y="1081829"/>
                  <a:pt x="7812303" y="1144017"/>
                  <a:pt x="7815618" y="1206176"/>
                </a:cubicBezTo>
                <a:cubicBezTo>
                  <a:pt x="7818369" y="1257750"/>
                  <a:pt x="7822473" y="1309252"/>
                  <a:pt x="7824716" y="1360850"/>
                </a:cubicBezTo>
                <a:cubicBezTo>
                  <a:pt x="7828539" y="1448772"/>
                  <a:pt x="7827348" y="1536940"/>
                  <a:pt x="7833815" y="1624707"/>
                </a:cubicBezTo>
                <a:cubicBezTo>
                  <a:pt x="7837976" y="1681172"/>
                  <a:pt x="7848979" y="1736922"/>
                  <a:pt x="7856561" y="1793030"/>
                </a:cubicBezTo>
                <a:cubicBezTo>
                  <a:pt x="7850495" y="1932540"/>
                  <a:pt x="7845113" y="2072082"/>
                  <a:pt x="7838364" y="2211561"/>
                </a:cubicBezTo>
                <a:cubicBezTo>
                  <a:pt x="7836014" y="2260124"/>
                  <a:pt x="7825536" y="2308660"/>
                  <a:pt x="7829265" y="2357137"/>
                </a:cubicBezTo>
                <a:cubicBezTo>
                  <a:pt x="7857637" y="2725977"/>
                  <a:pt x="7874212" y="2778095"/>
                  <a:pt x="7956644" y="3098665"/>
                </a:cubicBezTo>
                <a:cubicBezTo>
                  <a:pt x="7976885" y="3177382"/>
                  <a:pt x="8015979" y="3332919"/>
                  <a:pt x="8056728" y="3412564"/>
                </a:cubicBezTo>
                <a:cubicBezTo>
                  <a:pt x="8069025" y="3436600"/>
                  <a:pt x="8088747" y="3456150"/>
                  <a:pt x="8106770" y="3476253"/>
                </a:cubicBezTo>
                <a:cubicBezTo>
                  <a:pt x="8128244" y="3500204"/>
                  <a:pt x="8149969" y="3524298"/>
                  <a:pt x="8175009" y="3544492"/>
                </a:cubicBezTo>
                <a:cubicBezTo>
                  <a:pt x="8256599" y="3610290"/>
                  <a:pt x="8364403" y="3630334"/>
                  <a:pt x="8457062" y="3671871"/>
                </a:cubicBezTo>
                <a:cubicBezTo>
                  <a:pt x="8501038" y="3691585"/>
                  <a:pt x="8546087" y="3709061"/>
                  <a:pt x="8588991" y="3731012"/>
                </a:cubicBezTo>
                <a:cubicBezTo>
                  <a:pt x="8691234" y="3783323"/>
                  <a:pt x="8616734" y="3774341"/>
                  <a:pt x="8752764" y="3808349"/>
                </a:cubicBezTo>
                <a:cubicBezTo>
                  <a:pt x="8866774" y="3836852"/>
                  <a:pt x="9082992" y="3836328"/>
                  <a:pt x="9166746" y="3840194"/>
                </a:cubicBezTo>
                <a:cubicBezTo>
                  <a:pt x="9187976" y="3846260"/>
                  <a:pt x="9208847" y="3853765"/>
                  <a:pt x="9230436" y="3858391"/>
                </a:cubicBezTo>
                <a:cubicBezTo>
                  <a:pt x="9251405" y="3862884"/>
                  <a:pt x="9273860" y="3860474"/>
                  <a:pt x="9294125" y="3867489"/>
                </a:cubicBezTo>
                <a:cubicBezTo>
                  <a:pt x="9314033" y="3874380"/>
                  <a:pt x="9329744" y="3890175"/>
                  <a:pt x="9348716" y="3899334"/>
                </a:cubicBezTo>
                <a:cubicBezTo>
                  <a:pt x="9373822" y="3911454"/>
                  <a:pt x="9400947" y="3919059"/>
                  <a:pt x="9426053" y="3931179"/>
                </a:cubicBezTo>
                <a:cubicBezTo>
                  <a:pt x="9445025" y="3940338"/>
                  <a:pt x="9461554" y="3954115"/>
                  <a:pt x="9480644" y="3963024"/>
                </a:cubicBezTo>
                <a:cubicBezTo>
                  <a:pt x="9536545" y="3989111"/>
                  <a:pt x="9571519" y="4000343"/>
                  <a:pt x="9630770" y="4008516"/>
                </a:cubicBezTo>
                <a:cubicBezTo>
                  <a:pt x="9651854" y="4011424"/>
                  <a:pt x="9673229" y="4011549"/>
                  <a:pt x="9694459" y="4013065"/>
                </a:cubicBezTo>
                <a:cubicBezTo>
                  <a:pt x="9720661" y="4020344"/>
                  <a:pt x="9870465" y="4062721"/>
                  <a:pt x="9885528" y="4063107"/>
                </a:cubicBezTo>
                <a:lnTo>
                  <a:pt x="10240370" y="4072206"/>
                </a:lnTo>
                <a:cubicBezTo>
                  <a:pt x="10270698" y="4076755"/>
                  <a:pt x="10301833" y="4077550"/>
                  <a:pt x="10331355" y="4085853"/>
                </a:cubicBezTo>
                <a:cubicBezTo>
                  <a:pt x="10350940" y="4091361"/>
                  <a:pt x="10367288" y="4105037"/>
                  <a:pt x="10385946" y="4113149"/>
                </a:cubicBezTo>
                <a:cubicBezTo>
                  <a:pt x="10402223" y="4120226"/>
                  <a:pt x="10419921" y="4123804"/>
                  <a:pt x="10435988" y="4131346"/>
                </a:cubicBezTo>
                <a:cubicBezTo>
                  <a:pt x="10494308" y="4158721"/>
                  <a:pt x="10551235" y="4188970"/>
                  <a:pt x="10608859" y="4217782"/>
                </a:cubicBezTo>
                <a:lnTo>
                  <a:pt x="10654352" y="4240528"/>
                </a:lnTo>
                <a:cubicBezTo>
                  <a:pt x="10671033" y="4264791"/>
                  <a:pt x="10690347" y="4287439"/>
                  <a:pt x="10704394" y="4313316"/>
                </a:cubicBezTo>
                <a:cubicBezTo>
                  <a:pt x="10719309" y="4340791"/>
                  <a:pt x="10727197" y="4371599"/>
                  <a:pt x="10740788" y="4399752"/>
                </a:cubicBezTo>
                <a:cubicBezTo>
                  <a:pt x="10748476" y="4415677"/>
                  <a:pt x="10758985" y="4430080"/>
                  <a:pt x="10768083" y="4445244"/>
                </a:cubicBezTo>
                <a:cubicBezTo>
                  <a:pt x="10775665" y="4475573"/>
                  <a:pt x="10784827" y="4505550"/>
                  <a:pt x="10790830" y="4536230"/>
                </a:cubicBezTo>
                <a:cubicBezTo>
                  <a:pt x="10807575" y="4621816"/>
                  <a:pt x="10807650" y="4637985"/>
                  <a:pt x="10813576" y="4709101"/>
                </a:cubicBezTo>
                <a:cubicBezTo>
                  <a:pt x="10810543" y="4880456"/>
                  <a:pt x="10808493" y="5051832"/>
                  <a:pt x="10804477" y="5223167"/>
                </a:cubicBezTo>
                <a:cubicBezTo>
                  <a:pt x="10803943" y="5245958"/>
                  <a:pt x="10802845" y="5268797"/>
                  <a:pt x="10799928" y="5291406"/>
                </a:cubicBezTo>
                <a:cubicBezTo>
                  <a:pt x="10790707" y="5362871"/>
                  <a:pt x="10768083" y="5505221"/>
                  <a:pt x="10768083" y="5505221"/>
                </a:cubicBezTo>
                <a:cubicBezTo>
                  <a:pt x="10763508" y="5669922"/>
                  <a:pt x="10806884" y="5769195"/>
                  <a:pt x="10731689" y="5887358"/>
                </a:cubicBezTo>
                <a:cubicBezTo>
                  <a:pt x="10683833" y="5962560"/>
                  <a:pt x="10602001" y="6007929"/>
                  <a:pt x="10522424" y="6042033"/>
                </a:cubicBezTo>
                <a:cubicBezTo>
                  <a:pt x="10449223" y="6073404"/>
                  <a:pt x="10324037" y="6132272"/>
                  <a:pt x="10240370" y="6151215"/>
                </a:cubicBezTo>
                <a:cubicBezTo>
                  <a:pt x="10177160" y="6165527"/>
                  <a:pt x="9978375" y="6173075"/>
                  <a:pt x="9935570" y="6173961"/>
                </a:cubicBezTo>
                <a:lnTo>
                  <a:pt x="8802806" y="6192158"/>
                </a:lnTo>
                <a:cubicBezTo>
                  <a:pt x="8767928" y="6198224"/>
                  <a:pt x="8731640" y="6198815"/>
                  <a:pt x="8698173" y="6210355"/>
                </a:cubicBezTo>
                <a:cubicBezTo>
                  <a:pt x="8643003" y="6229379"/>
                  <a:pt x="8596080" y="6271241"/>
                  <a:pt x="8538949" y="6283143"/>
                </a:cubicBezTo>
                <a:cubicBezTo>
                  <a:pt x="8388094" y="6314571"/>
                  <a:pt x="8466848" y="6303240"/>
                  <a:pt x="8302388" y="6314988"/>
                </a:cubicBezTo>
                <a:lnTo>
                  <a:pt x="7815618" y="6310439"/>
                </a:lnTo>
                <a:cubicBezTo>
                  <a:pt x="7789668" y="6309811"/>
                  <a:pt x="7764116" y="6303840"/>
                  <a:pt x="7738280" y="6301340"/>
                </a:cubicBezTo>
                <a:cubicBezTo>
                  <a:pt x="7717095" y="6299290"/>
                  <a:pt x="7695821" y="6298307"/>
                  <a:pt x="7674591" y="6296791"/>
                </a:cubicBezTo>
                <a:cubicBezTo>
                  <a:pt x="7659427" y="6293758"/>
                  <a:pt x="7644407" y="6289879"/>
                  <a:pt x="7629098" y="6287692"/>
                </a:cubicBezTo>
                <a:cubicBezTo>
                  <a:pt x="7612517" y="6285323"/>
                  <a:pt x="7595676" y="6285221"/>
                  <a:pt x="7579056" y="6283143"/>
                </a:cubicBezTo>
                <a:cubicBezTo>
                  <a:pt x="7559265" y="6280669"/>
                  <a:pt x="7539629" y="6277077"/>
                  <a:pt x="7519916" y="6274044"/>
                </a:cubicBezTo>
                <a:cubicBezTo>
                  <a:pt x="7436513" y="6277077"/>
                  <a:pt x="7353162" y="6282453"/>
                  <a:pt x="7269707" y="6283143"/>
                </a:cubicBezTo>
                <a:cubicBezTo>
                  <a:pt x="7090900" y="6284621"/>
                  <a:pt x="7012016" y="6280368"/>
                  <a:pt x="6860274" y="6274044"/>
                </a:cubicBezTo>
                <a:cubicBezTo>
                  <a:pt x="6831462" y="6271011"/>
                  <a:pt x="6802732" y="6267075"/>
                  <a:pt x="6773839" y="6264946"/>
                </a:cubicBezTo>
                <a:lnTo>
                  <a:pt x="6428095" y="6242200"/>
                </a:lnTo>
                <a:cubicBezTo>
                  <a:pt x="6386396" y="6253837"/>
                  <a:pt x="6183149" y="6313743"/>
                  <a:pt x="6114197" y="6324086"/>
                </a:cubicBezTo>
                <a:cubicBezTo>
                  <a:pt x="6017384" y="6338608"/>
                  <a:pt x="5634237" y="6355082"/>
                  <a:pt x="5618328" y="6355931"/>
                </a:cubicBezTo>
                <a:cubicBezTo>
                  <a:pt x="5568738" y="6362399"/>
                  <a:pt x="5384591" y="6386983"/>
                  <a:pt x="5354471" y="6387776"/>
                </a:cubicBezTo>
                <a:cubicBezTo>
                  <a:pt x="5234706" y="6390928"/>
                  <a:pt x="5114877" y="6384743"/>
                  <a:pt x="4995080" y="6383227"/>
                </a:cubicBezTo>
                <a:cubicBezTo>
                  <a:pt x="4946555" y="6380194"/>
                  <a:pt x="4897787" y="6379839"/>
                  <a:pt x="4849504" y="6374128"/>
                </a:cubicBezTo>
                <a:cubicBezTo>
                  <a:pt x="4756649" y="6363145"/>
                  <a:pt x="4572000" y="6333185"/>
                  <a:pt x="4572000" y="6333185"/>
                </a:cubicBezTo>
                <a:cubicBezTo>
                  <a:pt x="4491630" y="6308922"/>
                  <a:pt x="4414497" y="6267998"/>
                  <a:pt x="4330889" y="6260397"/>
                </a:cubicBezTo>
                <a:cubicBezTo>
                  <a:pt x="4205088" y="6248960"/>
                  <a:pt x="4264247" y="6253265"/>
                  <a:pt x="4153468" y="6246749"/>
                </a:cubicBezTo>
                <a:cubicBezTo>
                  <a:pt x="4046605" y="6204003"/>
                  <a:pt x="3987833" y="6178620"/>
                  <a:pt x="3871415" y="6142116"/>
                </a:cubicBezTo>
                <a:cubicBezTo>
                  <a:pt x="3749175" y="6103787"/>
                  <a:pt x="3621066" y="6082477"/>
                  <a:pt x="3502925" y="6032934"/>
                </a:cubicBezTo>
                <a:cubicBezTo>
                  <a:pt x="3455916" y="6013221"/>
                  <a:pt x="3410655" y="5988669"/>
                  <a:pt x="3361898" y="5973794"/>
                </a:cubicBezTo>
                <a:cubicBezTo>
                  <a:pt x="3320644" y="5961208"/>
                  <a:pt x="3276405" y="5961335"/>
                  <a:pt x="3234519" y="5951047"/>
                </a:cubicBezTo>
                <a:cubicBezTo>
                  <a:pt x="3119308" y="5922749"/>
                  <a:pt x="3103349" y="5910449"/>
                  <a:pt x="3002507" y="5864612"/>
                </a:cubicBezTo>
                <a:cubicBezTo>
                  <a:pt x="2936550" y="5793581"/>
                  <a:pt x="2917502" y="5766998"/>
                  <a:pt x="2825086" y="5705388"/>
                </a:cubicBezTo>
                <a:cubicBezTo>
                  <a:pt x="2748701" y="5654465"/>
                  <a:pt x="2675042" y="5595061"/>
                  <a:pt x="2588525" y="5564361"/>
                </a:cubicBezTo>
                <a:cubicBezTo>
                  <a:pt x="2407636" y="5500174"/>
                  <a:pt x="2495782" y="5526837"/>
                  <a:pt x="2324668" y="5482474"/>
                </a:cubicBezTo>
                <a:cubicBezTo>
                  <a:pt x="2282208" y="5447597"/>
                  <a:pt x="2231337" y="5420970"/>
                  <a:pt x="2197289" y="5377842"/>
                </a:cubicBezTo>
                <a:cubicBezTo>
                  <a:pt x="2174543" y="5349030"/>
                  <a:pt x="2153498" y="5318788"/>
                  <a:pt x="2129050" y="5291406"/>
                </a:cubicBezTo>
                <a:cubicBezTo>
                  <a:pt x="2077612" y="5233795"/>
                  <a:pt x="2018735" y="5182857"/>
                  <a:pt x="1969827" y="5123083"/>
                </a:cubicBezTo>
                <a:cubicBezTo>
                  <a:pt x="1922734" y="5065527"/>
                  <a:pt x="1945712" y="5086506"/>
                  <a:pt x="1906137" y="5054844"/>
                </a:cubicBezTo>
                <a:cubicBezTo>
                  <a:pt x="1904621" y="5033614"/>
                  <a:pt x="1902863" y="5012401"/>
                  <a:pt x="1901588" y="4991155"/>
                </a:cubicBezTo>
                <a:cubicBezTo>
                  <a:pt x="1898313" y="4936578"/>
                  <a:pt x="1902490" y="4881135"/>
                  <a:pt x="1892489" y="4827382"/>
                </a:cubicBezTo>
                <a:cubicBezTo>
                  <a:pt x="1889932" y="4813637"/>
                  <a:pt x="1873320" y="4806914"/>
                  <a:pt x="1865194" y="4795537"/>
                </a:cubicBezTo>
                <a:cubicBezTo>
                  <a:pt x="1858088" y="4785588"/>
                  <a:pt x="1854769" y="4773129"/>
                  <a:pt x="1846997" y="4763692"/>
                </a:cubicBezTo>
                <a:cubicBezTo>
                  <a:pt x="1765592" y="4664844"/>
                  <a:pt x="1831401" y="4752646"/>
                  <a:pt x="1778758" y="4700003"/>
                </a:cubicBezTo>
                <a:cubicBezTo>
                  <a:pt x="1773397" y="4694642"/>
                  <a:pt x="1769128" y="4688236"/>
                  <a:pt x="1765110" y="4681806"/>
                </a:cubicBezTo>
                <a:cubicBezTo>
                  <a:pt x="1761516" y="4676055"/>
                  <a:pt x="1761472" y="4667632"/>
                  <a:pt x="1756012" y="4663609"/>
                </a:cubicBezTo>
                <a:cubicBezTo>
                  <a:pt x="1731934" y="4645867"/>
                  <a:pt x="1703907" y="4634173"/>
                  <a:pt x="1678674" y="4618116"/>
                </a:cubicBezTo>
                <a:cubicBezTo>
                  <a:pt x="1651244" y="4600660"/>
                  <a:pt x="1650284" y="4586743"/>
                  <a:pt x="1614985" y="4572624"/>
                </a:cubicBezTo>
                <a:cubicBezTo>
                  <a:pt x="1582670" y="4559698"/>
                  <a:pt x="1528216" y="4552540"/>
                  <a:pt x="1492155" y="4545328"/>
                </a:cubicBezTo>
                <a:cubicBezTo>
                  <a:pt x="1478446" y="4542586"/>
                  <a:pt x="1464322" y="4541086"/>
                  <a:pt x="1451212" y="4536230"/>
                </a:cubicBezTo>
                <a:cubicBezTo>
                  <a:pt x="1423201" y="4525856"/>
                  <a:pt x="1396042" y="4513194"/>
                  <a:pt x="1369325" y="4499836"/>
                </a:cubicBezTo>
                <a:cubicBezTo>
                  <a:pt x="1348095" y="4489221"/>
                  <a:pt x="1328336" y="4474927"/>
                  <a:pt x="1305636" y="4467991"/>
                </a:cubicBezTo>
                <a:cubicBezTo>
                  <a:pt x="1195059" y="4434204"/>
                  <a:pt x="1229520" y="4466431"/>
                  <a:pt x="1137313" y="4431597"/>
                </a:cubicBezTo>
                <a:cubicBezTo>
                  <a:pt x="1090932" y="4414075"/>
                  <a:pt x="1047259" y="4389865"/>
                  <a:pt x="1000836" y="4372456"/>
                </a:cubicBezTo>
                <a:cubicBezTo>
                  <a:pt x="950097" y="4353429"/>
                  <a:pt x="896816" y="4341664"/>
                  <a:pt x="846161" y="4322415"/>
                </a:cubicBezTo>
                <a:cubicBezTo>
                  <a:pt x="820804" y="4312779"/>
                  <a:pt x="798271" y="4296788"/>
                  <a:pt x="773373" y="4286021"/>
                </a:cubicBezTo>
                <a:cubicBezTo>
                  <a:pt x="742095" y="4272495"/>
                  <a:pt x="708620" y="4264248"/>
                  <a:pt x="677839" y="4249627"/>
                </a:cubicBezTo>
                <a:cubicBezTo>
                  <a:pt x="641176" y="4232212"/>
                  <a:pt x="545543" y="4172875"/>
                  <a:pt x="514065" y="4144994"/>
                </a:cubicBezTo>
                <a:cubicBezTo>
                  <a:pt x="392900" y="4037677"/>
                  <a:pt x="462730" y="4070929"/>
                  <a:pt x="341194" y="3940277"/>
                </a:cubicBezTo>
                <a:cubicBezTo>
                  <a:pt x="314083" y="3911133"/>
                  <a:pt x="280537" y="3888719"/>
                  <a:pt x="250209" y="3862940"/>
                </a:cubicBezTo>
                <a:cubicBezTo>
                  <a:pt x="218364" y="3803800"/>
                  <a:pt x="177681" y="3748625"/>
                  <a:pt x="154674" y="3685519"/>
                </a:cubicBezTo>
                <a:cubicBezTo>
                  <a:pt x="124187" y="3601899"/>
                  <a:pt x="109928" y="3513177"/>
                  <a:pt x="90985" y="3426212"/>
                </a:cubicBezTo>
                <a:cubicBezTo>
                  <a:pt x="68511" y="3323035"/>
                  <a:pt x="39338" y="3130171"/>
                  <a:pt x="22746" y="3025877"/>
                </a:cubicBezTo>
                <a:cubicBezTo>
                  <a:pt x="33361" y="2959155"/>
                  <a:pt x="52569" y="2893241"/>
                  <a:pt x="54591" y="2825710"/>
                </a:cubicBezTo>
                <a:cubicBezTo>
                  <a:pt x="60174" y="2639250"/>
                  <a:pt x="52230" y="2452574"/>
                  <a:pt x="45492" y="2266152"/>
                </a:cubicBezTo>
                <a:cubicBezTo>
                  <a:pt x="41682" y="2160749"/>
                  <a:pt x="13311" y="1963323"/>
                  <a:pt x="0" y="1861268"/>
                </a:cubicBezTo>
                <a:cubicBezTo>
                  <a:pt x="16681" y="1729340"/>
                  <a:pt x="26666" y="1596391"/>
                  <a:pt x="50042" y="1465483"/>
                </a:cubicBezTo>
                <a:cubicBezTo>
                  <a:pt x="57125" y="1425818"/>
                  <a:pt x="78615" y="1390098"/>
                  <a:pt x="90985" y="1351752"/>
                </a:cubicBezTo>
                <a:cubicBezTo>
                  <a:pt x="93817" y="1342973"/>
                  <a:pt x="94018" y="1333555"/>
                  <a:pt x="95534" y="1324456"/>
                </a:cubicBezTo>
                <a:cubicBezTo>
                  <a:pt x="104633" y="1166749"/>
                  <a:pt x="111750" y="1008915"/>
                  <a:pt x="122830" y="851334"/>
                </a:cubicBezTo>
                <a:cubicBezTo>
                  <a:pt x="125402" y="814747"/>
                  <a:pt x="130757" y="778380"/>
                  <a:pt x="136477" y="742152"/>
                </a:cubicBezTo>
                <a:cubicBezTo>
                  <a:pt x="143813" y="695688"/>
                  <a:pt x="149707" y="668572"/>
                  <a:pt x="172871" y="628421"/>
                </a:cubicBezTo>
                <a:cubicBezTo>
                  <a:pt x="186532" y="604741"/>
                  <a:pt x="199033" y="579513"/>
                  <a:pt x="218364" y="560182"/>
                </a:cubicBezTo>
                <a:cubicBezTo>
                  <a:pt x="224430" y="554116"/>
                  <a:pt x="228676" y="545364"/>
                  <a:pt x="236561" y="541985"/>
                </a:cubicBezTo>
                <a:cubicBezTo>
                  <a:pt x="282947" y="522106"/>
                  <a:pt x="303754" y="520688"/>
                  <a:pt x="345743" y="514689"/>
                </a:cubicBezTo>
                <a:cubicBezTo>
                  <a:pt x="348776" y="510140"/>
                  <a:pt x="353613" y="506369"/>
                  <a:pt x="354842" y="501042"/>
                </a:cubicBezTo>
                <a:cubicBezTo>
                  <a:pt x="360900" y="474792"/>
                  <a:pt x="299492" y="416881"/>
                  <a:pt x="368489" y="378212"/>
                </a:cubicBezTo>
                <a:close/>
              </a:path>
            </a:pathLst>
          </a:custGeom>
          <a:noFill/>
          <a:ln w="3810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101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E00BF-4D29-CD42-518F-7D32DA998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562" y="848289"/>
            <a:ext cx="9009543" cy="5067868"/>
          </a:xfrm>
          <a:prstGeom prst="rect">
            <a:avLst/>
          </a:prstGeom>
        </p:spPr>
      </p:pic>
      <p:grpSp>
        <p:nvGrpSpPr>
          <p:cNvPr id="6" name="Group 5">
            <a:extLst>
              <a:ext uri="{FF2B5EF4-FFF2-40B4-BE49-F238E27FC236}">
                <a16:creationId xmlns:a16="http://schemas.microsoft.com/office/drawing/2014/main" id="{DB9E6566-14C1-0502-ED7E-E43E43B35AA0}"/>
              </a:ext>
            </a:extLst>
          </p:cNvPr>
          <p:cNvGrpSpPr/>
          <p:nvPr/>
        </p:nvGrpSpPr>
        <p:grpSpPr>
          <a:xfrm>
            <a:off x="157485" y="939274"/>
            <a:ext cx="931545" cy="1352904"/>
            <a:chOff x="398592" y="493448"/>
            <a:chExt cx="931545" cy="1352904"/>
          </a:xfrm>
        </p:grpSpPr>
        <p:pic>
          <p:nvPicPr>
            <p:cNvPr id="7" name="Picture 6" descr="St. John Ambulance Terrace/Prince Rupert | Facebook">
              <a:extLst>
                <a:ext uri="{FF2B5EF4-FFF2-40B4-BE49-F238E27FC236}">
                  <a16:creationId xmlns:a16="http://schemas.microsoft.com/office/drawing/2014/main" id="{015178F9-A430-F47B-134C-B95B561925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592" y="493448"/>
              <a:ext cx="931545" cy="1046480"/>
            </a:xfrm>
            <a:prstGeom prst="rect">
              <a:avLst/>
            </a:prstGeom>
            <a:noFill/>
            <a:ln>
              <a:noFill/>
            </a:ln>
          </p:spPr>
        </p:pic>
        <p:sp>
          <p:nvSpPr>
            <p:cNvPr id="8" name="TextBox 7">
              <a:extLst>
                <a:ext uri="{FF2B5EF4-FFF2-40B4-BE49-F238E27FC236}">
                  <a16:creationId xmlns:a16="http://schemas.microsoft.com/office/drawing/2014/main" id="{29DA8D2A-77F8-3C15-FE90-51AFEA127373}"/>
                </a:ext>
              </a:extLst>
            </p:cNvPr>
            <p:cNvSpPr txBox="1"/>
            <p:nvPr/>
          </p:nvSpPr>
          <p:spPr>
            <a:xfrm>
              <a:off x="477682" y="1600131"/>
              <a:ext cx="729687" cy="246221"/>
            </a:xfrm>
            <a:prstGeom prst="rect">
              <a:avLst/>
            </a:prstGeom>
            <a:noFill/>
            <a:ln>
              <a:solidFill>
                <a:schemeClr val="tx1"/>
              </a:solidFill>
            </a:ln>
          </p:spPr>
          <p:txBody>
            <a:bodyPr wrap="none" rtlCol="0">
              <a:spAutoFit/>
            </a:bodyPr>
            <a:lstStyle/>
            <a:p>
              <a:r>
                <a:rPr lang="en-US" sz="1000" dirty="0"/>
                <a:t>Public CPR</a:t>
              </a:r>
            </a:p>
          </p:txBody>
        </p:sp>
      </p:grpSp>
      <p:grpSp>
        <p:nvGrpSpPr>
          <p:cNvPr id="9" name="Group 8">
            <a:extLst>
              <a:ext uri="{FF2B5EF4-FFF2-40B4-BE49-F238E27FC236}">
                <a16:creationId xmlns:a16="http://schemas.microsoft.com/office/drawing/2014/main" id="{5F95DEF8-AD03-B3CB-EC96-4D9EA0A8C579}"/>
              </a:ext>
            </a:extLst>
          </p:cNvPr>
          <p:cNvGrpSpPr/>
          <p:nvPr/>
        </p:nvGrpSpPr>
        <p:grpSpPr>
          <a:xfrm>
            <a:off x="10691524" y="4376382"/>
            <a:ext cx="1336706" cy="1414816"/>
            <a:chOff x="9827781" y="2097276"/>
            <a:chExt cx="1493965" cy="1480888"/>
          </a:xfrm>
        </p:grpSpPr>
        <p:sp>
          <p:nvSpPr>
            <p:cNvPr id="10" name="TextBox 9">
              <a:extLst>
                <a:ext uri="{FF2B5EF4-FFF2-40B4-BE49-F238E27FC236}">
                  <a16:creationId xmlns:a16="http://schemas.microsoft.com/office/drawing/2014/main" id="{D5F68260-EA0F-A775-D7C8-3C7477E5009F}"/>
                </a:ext>
              </a:extLst>
            </p:cNvPr>
            <p:cNvSpPr txBox="1"/>
            <p:nvPr/>
          </p:nvSpPr>
          <p:spPr>
            <a:xfrm>
              <a:off x="10103421" y="3357354"/>
              <a:ext cx="947449" cy="220810"/>
            </a:xfrm>
            <a:prstGeom prst="rect">
              <a:avLst/>
            </a:prstGeom>
            <a:noFill/>
            <a:ln>
              <a:solidFill>
                <a:schemeClr val="tx1"/>
              </a:solidFill>
            </a:ln>
          </p:spPr>
          <p:txBody>
            <a:bodyPr wrap="none" rtlCol="0">
              <a:spAutoFit/>
            </a:bodyPr>
            <a:lstStyle/>
            <a:p>
              <a:r>
                <a:rPr lang="en-US" sz="1000" dirty="0"/>
                <a:t>Rehabilitation</a:t>
              </a:r>
            </a:p>
          </p:txBody>
        </p:sp>
        <p:pic>
          <p:nvPicPr>
            <p:cNvPr id="11" name="Picture 10" descr="Pulmonary rehabilitation in Prince George | Stories">
              <a:extLst>
                <a:ext uri="{FF2B5EF4-FFF2-40B4-BE49-F238E27FC236}">
                  <a16:creationId xmlns:a16="http://schemas.microsoft.com/office/drawing/2014/main" id="{F4B5ED69-BF7A-FEF3-EAF9-27E9C2C339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27781" y="2097276"/>
              <a:ext cx="1493965" cy="1196061"/>
            </a:xfrm>
            <a:prstGeom prst="rect">
              <a:avLst/>
            </a:prstGeom>
            <a:noFill/>
            <a:ln>
              <a:noFill/>
            </a:ln>
          </p:spPr>
        </p:pic>
      </p:grpSp>
      <p:cxnSp>
        <p:nvCxnSpPr>
          <p:cNvPr id="13" name="Straight Arrow Connector 12">
            <a:extLst>
              <a:ext uri="{FF2B5EF4-FFF2-40B4-BE49-F238E27FC236}">
                <a16:creationId xmlns:a16="http://schemas.microsoft.com/office/drawing/2014/main" id="{38D7C9DB-BB86-4F2E-8F9F-14FDC4A9DF98}"/>
              </a:ext>
            </a:extLst>
          </p:cNvPr>
          <p:cNvCxnSpPr>
            <a:cxnSpLocks/>
            <a:stCxn id="7" idx="3"/>
          </p:cNvCxnSpPr>
          <p:nvPr/>
        </p:nvCxnSpPr>
        <p:spPr>
          <a:xfrm>
            <a:off x="1089030" y="1462514"/>
            <a:ext cx="28939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C3439AA-2C79-689E-CE07-68B29D749F32}"/>
              </a:ext>
            </a:extLst>
          </p:cNvPr>
          <p:cNvCxnSpPr>
            <a:cxnSpLocks/>
          </p:cNvCxnSpPr>
          <p:nvPr/>
        </p:nvCxnSpPr>
        <p:spPr>
          <a:xfrm>
            <a:off x="10272218" y="4894926"/>
            <a:ext cx="419306"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1DA5D007-A448-FC50-A234-EDEECCB4E638}"/>
              </a:ext>
            </a:extLst>
          </p:cNvPr>
          <p:cNvSpPr/>
          <p:nvPr/>
        </p:nvSpPr>
        <p:spPr>
          <a:xfrm>
            <a:off x="56631" y="222913"/>
            <a:ext cx="12117711" cy="6025163"/>
          </a:xfrm>
          <a:custGeom>
            <a:avLst/>
            <a:gdLst>
              <a:gd name="connsiteX0" fmla="*/ 43453 w 12117711"/>
              <a:gd name="connsiteY0" fmla="*/ 1887941 h 6025163"/>
              <a:gd name="connsiteX1" fmla="*/ 38903 w 12117711"/>
              <a:gd name="connsiteY1" fmla="*/ 1678675 h 6025163"/>
              <a:gd name="connsiteX2" fmla="*/ 25256 w 12117711"/>
              <a:gd name="connsiteY2" fmla="*/ 1642281 h 6025163"/>
              <a:gd name="connsiteX3" fmla="*/ 7059 w 12117711"/>
              <a:gd name="connsiteY3" fmla="*/ 1601338 h 6025163"/>
              <a:gd name="connsiteX4" fmla="*/ 11608 w 12117711"/>
              <a:gd name="connsiteY4" fmla="*/ 1205553 h 6025163"/>
              <a:gd name="connsiteX5" fmla="*/ 16157 w 12117711"/>
              <a:gd name="connsiteY5" fmla="*/ 1096371 h 6025163"/>
              <a:gd name="connsiteX6" fmla="*/ 20706 w 12117711"/>
              <a:gd name="connsiteY6" fmla="*/ 964442 h 6025163"/>
              <a:gd name="connsiteX7" fmla="*/ 66199 w 12117711"/>
              <a:gd name="connsiteY7" fmla="*/ 859809 h 6025163"/>
              <a:gd name="connsiteX8" fmla="*/ 102593 w 12117711"/>
              <a:gd name="connsiteY8" fmla="*/ 805218 h 6025163"/>
              <a:gd name="connsiteX9" fmla="*/ 107142 w 12117711"/>
              <a:gd name="connsiteY9" fmla="*/ 787021 h 6025163"/>
              <a:gd name="connsiteX10" fmla="*/ 175381 w 12117711"/>
              <a:gd name="connsiteY10" fmla="*/ 718783 h 6025163"/>
              <a:gd name="connsiteX11" fmla="*/ 184479 w 12117711"/>
              <a:gd name="connsiteY11" fmla="*/ 691487 h 6025163"/>
              <a:gd name="connsiteX12" fmla="*/ 207226 w 12117711"/>
              <a:gd name="connsiteY12" fmla="*/ 682388 h 6025163"/>
              <a:gd name="connsiteX13" fmla="*/ 243620 w 12117711"/>
              <a:gd name="connsiteY13" fmla="*/ 655093 h 6025163"/>
              <a:gd name="connsiteX14" fmla="*/ 330056 w 12117711"/>
              <a:gd name="connsiteY14" fmla="*/ 627797 h 6025163"/>
              <a:gd name="connsiteX15" fmla="*/ 853220 w 12117711"/>
              <a:gd name="connsiteY15" fmla="*/ 286603 h 6025163"/>
              <a:gd name="connsiteX16" fmla="*/ 966951 w 12117711"/>
              <a:gd name="connsiteY16" fmla="*/ 250209 h 6025163"/>
              <a:gd name="connsiteX17" fmla="*/ 1167118 w 12117711"/>
              <a:gd name="connsiteY17" fmla="*/ 177421 h 6025163"/>
              <a:gd name="connsiteX18" fmla="*/ 1221709 w 12117711"/>
              <a:gd name="connsiteY18" fmla="*/ 172872 h 6025163"/>
              <a:gd name="connsiteX19" fmla="*/ 1353638 w 12117711"/>
              <a:gd name="connsiteY19" fmla="*/ 186520 h 6025163"/>
              <a:gd name="connsiteX20" fmla="*/ 1444623 w 12117711"/>
              <a:gd name="connsiteY20" fmla="*/ 241111 h 6025163"/>
              <a:gd name="connsiteX21" fmla="*/ 1594748 w 12117711"/>
              <a:gd name="connsiteY21" fmla="*/ 286603 h 6025163"/>
              <a:gd name="connsiteX22" fmla="*/ 1753972 w 12117711"/>
              <a:gd name="connsiteY22" fmla="*/ 327547 h 6025163"/>
              <a:gd name="connsiteX23" fmla="*/ 2022378 w 12117711"/>
              <a:gd name="connsiteY23" fmla="*/ 313899 h 6025163"/>
              <a:gd name="connsiteX24" fmla="*/ 2231644 w 12117711"/>
              <a:gd name="connsiteY24" fmla="*/ 268406 h 6025163"/>
              <a:gd name="connsiteX25" fmla="*/ 2404515 w 12117711"/>
              <a:gd name="connsiteY25" fmla="*/ 263857 h 6025163"/>
              <a:gd name="connsiteX26" fmla="*/ 2682020 w 12117711"/>
              <a:gd name="connsiteY26" fmla="*/ 254759 h 6025163"/>
              <a:gd name="connsiteX27" fmla="*/ 3073256 w 12117711"/>
              <a:gd name="connsiteY27" fmla="*/ 232012 h 6025163"/>
              <a:gd name="connsiteX28" fmla="*/ 3214282 w 12117711"/>
              <a:gd name="connsiteY28" fmla="*/ 200168 h 6025163"/>
              <a:gd name="connsiteX29" fmla="*/ 3459942 w 12117711"/>
              <a:gd name="connsiteY29" fmla="*/ 186520 h 6025163"/>
              <a:gd name="connsiteX30" fmla="*/ 3992205 w 12117711"/>
              <a:gd name="connsiteY30" fmla="*/ 195618 h 6025163"/>
              <a:gd name="connsiteX31" fmla="*/ 4124133 w 12117711"/>
              <a:gd name="connsiteY31" fmla="*/ 218365 h 6025163"/>
              <a:gd name="connsiteX32" fmla="*/ 4219668 w 12117711"/>
              <a:gd name="connsiteY32" fmla="*/ 232012 h 6025163"/>
              <a:gd name="connsiteX33" fmla="*/ 4406187 w 12117711"/>
              <a:gd name="connsiteY33" fmla="*/ 241111 h 6025163"/>
              <a:gd name="connsiteX34" fmla="*/ 4533566 w 12117711"/>
              <a:gd name="connsiteY34" fmla="*/ 263857 h 6025163"/>
              <a:gd name="connsiteX35" fmla="*/ 4610903 w 12117711"/>
              <a:gd name="connsiteY35" fmla="*/ 282054 h 6025163"/>
              <a:gd name="connsiteX36" fmla="*/ 4888408 w 12117711"/>
              <a:gd name="connsiteY36" fmla="*/ 277505 h 6025163"/>
              <a:gd name="connsiteX37" fmla="*/ 5029435 w 12117711"/>
              <a:gd name="connsiteY37" fmla="*/ 268406 h 6025163"/>
              <a:gd name="connsiteX38" fmla="*/ 5479811 w 12117711"/>
              <a:gd name="connsiteY38" fmla="*/ 204717 h 6025163"/>
              <a:gd name="connsiteX39" fmla="*/ 5693626 w 12117711"/>
              <a:gd name="connsiteY39" fmla="*/ 186520 h 6025163"/>
              <a:gd name="connsiteX40" fmla="*/ 6053017 w 12117711"/>
              <a:gd name="connsiteY40" fmla="*/ 127380 h 6025163"/>
              <a:gd name="connsiteX41" fmla="*/ 6266832 w 12117711"/>
              <a:gd name="connsiteY41" fmla="*/ 81887 h 6025163"/>
              <a:gd name="connsiteX42" fmla="*/ 6416957 w 12117711"/>
              <a:gd name="connsiteY42" fmla="*/ 22747 h 6025163"/>
              <a:gd name="connsiteX43" fmla="*/ 6567082 w 12117711"/>
              <a:gd name="connsiteY43" fmla="*/ 9099 h 6025163"/>
              <a:gd name="connsiteX44" fmla="*/ 6644420 w 12117711"/>
              <a:gd name="connsiteY44" fmla="*/ 0 h 6025163"/>
              <a:gd name="connsiteX45" fmla="*/ 6771799 w 12117711"/>
              <a:gd name="connsiteY45" fmla="*/ 4550 h 6025163"/>
              <a:gd name="connsiteX46" fmla="*/ 6876432 w 12117711"/>
              <a:gd name="connsiteY46" fmla="*/ 27296 h 6025163"/>
              <a:gd name="connsiteX47" fmla="*/ 7053853 w 12117711"/>
              <a:gd name="connsiteY47" fmla="*/ 77338 h 6025163"/>
              <a:gd name="connsiteX48" fmla="*/ 7153936 w 12117711"/>
              <a:gd name="connsiteY48" fmla="*/ 100084 h 6025163"/>
              <a:gd name="connsiteX49" fmla="*/ 7231273 w 12117711"/>
              <a:gd name="connsiteY49" fmla="*/ 127380 h 6025163"/>
              <a:gd name="connsiteX50" fmla="*/ 7285865 w 12117711"/>
              <a:gd name="connsiteY50" fmla="*/ 141027 h 6025163"/>
              <a:gd name="connsiteX51" fmla="*/ 7358653 w 12117711"/>
              <a:gd name="connsiteY51" fmla="*/ 195618 h 6025163"/>
              <a:gd name="connsiteX52" fmla="*/ 7476933 w 12117711"/>
              <a:gd name="connsiteY52" fmla="*/ 309350 h 6025163"/>
              <a:gd name="connsiteX53" fmla="*/ 7526975 w 12117711"/>
              <a:gd name="connsiteY53" fmla="*/ 377588 h 6025163"/>
              <a:gd name="connsiteX54" fmla="*/ 7672551 w 12117711"/>
              <a:gd name="connsiteY54" fmla="*/ 595953 h 6025163"/>
              <a:gd name="connsiteX55" fmla="*/ 7749888 w 12117711"/>
              <a:gd name="connsiteY55" fmla="*/ 764275 h 6025163"/>
              <a:gd name="connsiteX56" fmla="*/ 7795381 w 12117711"/>
              <a:gd name="connsiteY56" fmla="*/ 968991 h 6025163"/>
              <a:gd name="connsiteX57" fmla="*/ 7813578 w 12117711"/>
              <a:gd name="connsiteY57" fmla="*/ 1119117 h 6025163"/>
              <a:gd name="connsiteX58" fmla="*/ 7827226 w 12117711"/>
              <a:gd name="connsiteY58" fmla="*/ 1296538 h 6025163"/>
              <a:gd name="connsiteX59" fmla="*/ 7849972 w 12117711"/>
              <a:gd name="connsiteY59" fmla="*/ 1401171 h 6025163"/>
              <a:gd name="connsiteX60" fmla="*/ 7895465 w 12117711"/>
              <a:gd name="connsiteY60" fmla="*/ 1728717 h 6025163"/>
              <a:gd name="connsiteX61" fmla="*/ 7900014 w 12117711"/>
              <a:gd name="connsiteY61" fmla="*/ 1801505 h 6025163"/>
              <a:gd name="connsiteX62" fmla="*/ 7895465 w 12117711"/>
              <a:gd name="connsiteY62" fmla="*/ 1851547 h 6025163"/>
              <a:gd name="connsiteX63" fmla="*/ 7877268 w 12117711"/>
              <a:gd name="connsiteY63" fmla="*/ 2183642 h 6025163"/>
              <a:gd name="connsiteX64" fmla="*/ 7900014 w 12117711"/>
              <a:gd name="connsiteY64" fmla="*/ 2943368 h 6025163"/>
              <a:gd name="connsiteX65" fmla="*/ 8013745 w 12117711"/>
              <a:gd name="connsiteY65" fmla="*/ 3284562 h 6025163"/>
              <a:gd name="connsiteX66" fmla="*/ 8204814 w 12117711"/>
              <a:gd name="connsiteY66" fmla="*/ 3607559 h 6025163"/>
              <a:gd name="connsiteX67" fmla="*/ 8400432 w 12117711"/>
              <a:gd name="connsiteY67" fmla="*/ 3907809 h 6025163"/>
              <a:gd name="connsiteX68" fmla="*/ 8482318 w 12117711"/>
              <a:gd name="connsiteY68" fmla="*/ 3930556 h 6025163"/>
              <a:gd name="connsiteX69" fmla="*/ 8718879 w 12117711"/>
              <a:gd name="connsiteY69" fmla="*/ 3812275 h 6025163"/>
              <a:gd name="connsiteX70" fmla="*/ 8846259 w 12117711"/>
              <a:gd name="connsiteY70" fmla="*/ 3798627 h 6025163"/>
              <a:gd name="connsiteX71" fmla="*/ 8891751 w 12117711"/>
              <a:gd name="connsiteY71" fmla="*/ 3789529 h 6025163"/>
              <a:gd name="connsiteX72" fmla="*/ 9078270 w 12117711"/>
              <a:gd name="connsiteY72" fmla="*/ 3780430 h 6025163"/>
              <a:gd name="connsiteX73" fmla="*/ 9378521 w 12117711"/>
              <a:gd name="connsiteY73" fmla="*/ 3784980 h 6025163"/>
              <a:gd name="connsiteX74" fmla="*/ 9574139 w 12117711"/>
              <a:gd name="connsiteY74" fmla="*/ 3803177 h 6025163"/>
              <a:gd name="connsiteX75" fmla="*/ 9878939 w 12117711"/>
              <a:gd name="connsiteY75" fmla="*/ 3821374 h 6025163"/>
              <a:gd name="connsiteX76" fmla="*/ 9969924 w 12117711"/>
              <a:gd name="connsiteY76" fmla="*/ 3830472 h 6025163"/>
              <a:gd name="connsiteX77" fmla="*/ 10010868 w 12117711"/>
              <a:gd name="connsiteY77" fmla="*/ 3835021 h 6025163"/>
              <a:gd name="connsiteX78" fmla="*/ 10611369 w 12117711"/>
              <a:gd name="connsiteY78" fmla="*/ 3844120 h 6025163"/>
              <a:gd name="connsiteX79" fmla="*/ 10838832 w 12117711"/>
              <a:gd name="connsiteY79" fmla="*/ 3835021 h 6025163"/>
              <a:gd name="connsiteX80" fmla="*/ 10934366 w 12117711"/>
              <a:gd name="connsiteY80" fmla="*/ 3825923 h 6025163"/>
              <a:gd name="connsiteX81" fmla="*/ 11152730 w 12117711"/>
              <a:gd name="connsiteY81" fmla="*/ 3839571 h 6025163"/>
              <a:gd name="connsiteX82" fmla="*/ 11234617 w 12117711"/>
              <a:gd name="connsiteY82" fmla="*/ 3862317 h 6025163"/>
              <a:gd name="connsiteX83" fmla="*/ 11348348 w 12117711"/>
              <a:gd name="connsiteY83" fmla="*/ 3871415 h 6025163"/>
              <a:gd name="connsiteX84" fmla="*/ 11384742 w 12117711"/>
              <a:gd name="connsiteY84" fmla="*/ 3885063 h 6025163"/>
              <a:gd name="connsiteX85" fmla="*/ 11462079 w 12117711"/>
              <a:gd name="connsiteY85" fmla="*/ 3907809 h 6025163"/>
              <a:gd name="connsiteX86" fmla="*/ 11725936 w 12117711"/>
              <a:gd name="connsiteY86" fmla="*/ 3825923 h 6025163"/>
              <a:gd name="connsiteX87" fmla="*/ 11835118 w 12117711"/>
              <a:gd name="connsiteY87" fmla="*/ 3798627 h 6025163"/>
              <a:gd name="connsiteX88" fmla="*/ 12017088 w 12117711"/>
              <a:gd name="connsiteY88" fmla="*/ 3821374 h 6025163"/>
              <a:gd name="connsiteX89" fmla="*/ 12062581 w 12117711"/>
              <a:gd name="connsiteY89" fmla="*/ 4167117 h 6025163"/>
              <a:gd name="connsiteX90" fmla="*/ 12071679 w 12117711"/>
              <a:gd name="connsiteY90" fmla="*/ 4198962 h 6025163"/>
              <a:gd name="connsiteX91" fmla="*/ 12076229 w 12117711"/>
              <a:gd name="connsiteY91" fmla="*/ 4221708 h 6025163"/>
              <a:gd name="connsiteX92" fmla="*/ 12080778 w 12117711"/>
              <a:gd name="connsiteY92" fmla="*/ 4308144 h 6025163"/>
              <a:gd name="connsiteX93" fmla="*/ 12089876 w 12117711"/>
              <a:gd name="connsiteY93" fmla="*/ 4330890 h 6025163"/>
              <a:gd name="connsiteX94" fmla="*/ 12094426 w 12117711"/>
              <a:gd name="connsiteY94" fmla="*/ 4362735 h 6025163"/>
              <a:gd name="connsiteX95" fmla="*/ 12103524 w 12117711"/>
              <a:gd name="connsiteY95" fmla="*/ 4399129 h 6025163"/>
              <a:gd name="connsiteX96" fmla="*/ 12108073 w 12117711"/>
              <a:gd name="connsiteY96" fmla="*/ 4444621 h 6025163"/>
              <a:gd name="connsiteX97" fmla="*/ 12117172 w 12117711"/>
              <a:gd name="connsiteY97" fmla="*/ 4499212 h 6025163"/>
              <a:gd name="connsiteX98" fmla="*/ 12112623 w 12117711"/>
              <a:gd name="connsiteY98" fmla="*/ 4790365 h 6025163"/>
              <a:gd name="connsiteX99" fmla="*/ 12085327 w 12117711"/>
              <a:gd name="connsiteY99" fmla="*/ 4894997 h 6025163"/>
              <a:gd name="connsiteX100" fmla="*/ 12071679 w 12117711"/>
              <a:gd name="connsiteY100" fmla="*/ 4972335 h 6025163"/>
              <a:gd name="connsiteX101" fmla="*/ 12067130 w 12117711"/>
              <a:gd name="connsiteY101" fmla="*/ 4985983 h 6025163"/>
              <a:gd name="connsiteX102" fmla="*/ 12048933 w 12117711"/>
              <a:gd name="connsiteY102" fmla="*/ 4990532 h 6025163"/>
              <a:gd name="connsiteX103" fmla="*/ 12039835 w 12117711"/>
              <a:gd name="connsiteY103" fmla="*/ 5249839 h 6025163"/>
              <a:gd name="connsiteX104" fmla="*/ 12035285 w 12117711"/>
              <a:gd name="connsiteY104" fmla="*/ 5299881 h 6025163"/>
              <a:gd name="connsiteX105" fmla="*/ 12007990 w 12117711"/>
              <a:gd name="connsiteY105" fmla="*/ 5409063 h 6025163"/>
              <a:gd name="connsiteX106" fmla="*/ 11994342 w 12117711"/>
              <a:gd name="connsiteY106" fmla="*/ 5450006 h 6025163"/>
              <a:gd name="connsiteX107" fmla="*/ 11935202 w 12117711"/>
              <a:gd name="connsiteY107" fmla="*/ 5513696 h 6025163"/>
              <a:gd name="connsiteX108" fmla="*/ 11894259 w 12117711"/>
              <a:gd name="connsiteY108" fmla="*/ 5554639 h 6025163"/>
              <a:gd name="connsiteX109" fmla="*/ 11857865 w 12117711"/>
              <a:gd name="connsiteY109" fmla="*/ 5595583 h 6025163"/>
              <a:gd name="connsiteX110" fmla="*/ 11744133 w 12117711"/>
              <a:gd name="connsiteY110" fmla="*/ 5677469 h 6025163"/>
              <a:gd name="connsiteX111" fmla="*/ 11589459 w 12117711"/>
              <a:gd name="connsiteY111" fmla="*/ 5777553 h 6025163"/>
              <a:gd name="connsiteX112" fmla="*/ 11580360 w 12117711"/>
              <a:gd name="connsiteY112" fmla="*/ 5804848 h 6025163"/>
              <a:gd name="connsiteX113" fmla="*/ 11330151 w 12117711"/>
              <a:gd name="connsiteY113" fmla="*/ 5995917 h 6025163"/>
              <a:gd name="connsiteX114" fmla="*/ 11170927 w 12117711"/>
              <a:gd name="connsiteY114" fmla="*/ 6018663 h 6025163"/>
              <a:gd name="connsiteX115" fmla="*/ 10120050 w 12117711"/>
              <a:gd name="connsiteY115" fmla="*/ 6000466 h 6025163"/>
              <a:gd name="connsiteX116" fmla="*/ 9601435 w 12117711"/>
              <a:gd name="connsiteY116" fmla="*/ 5986818 h 6025163"/>
              <a:gd name="connsiteX117" fmla="*/ 9419465 w 12117711"/>
              <a:gd name="connsiteY117" fmla="*/ 6009565 h 6025163"/>
              <a:gd name="connsiteX118" fmla="*/ 9087369 w 12117711"/>
              <a:gd name="connsiteY118" fmla="*/ 5991368 h 6025163"/>
              <a:gd name="connsiteX119" fmla="*/ 9000933 w 12117711"/>
              <a:gd name="connsiteY119" fmla="*/ 5977720 h 6025163"/>
              <a:gd name="connsiteX120" fmla="*/ 8932694 w 12117711"/>
              <a:gd name="connsiteY120" fmla="*/ 5968621 h 6025163"/>
              <a:gd name="connsiteX121" fmla="*/ 7959154 w 12117711"/>
              <a:gd name="connsiteY121" fmla="*/ 5964072 h 6025163"/>
              <a:gd name="connsiteX122" fmla="*/ 7668002 w 12117711"/>
              <a:gd name="connsiteY122" fmla="*/ 5968621 h 6025163"/>
              <a:gd name="connsiteX123" fmla="*/ 7345005 w 12117711"/>
              <a:gd name="connsiteY123" fmla="*/ 5986818 h 6025163"/>
              <a:gd name="connsiteX124" fmla="*/ 6216790 w 12117711"/>
              <a:gd name="connsiteY124" fmla="*/ 5954974 h 6025163"/>
              <a:gd name="connsiteX125" fmla="*/ 6016623 w 12117711"/>
              <a:gd name="connsiteY125" fmla="*/ 5936777 h 6025163"/>
              <a:gd name="connsiteX126" fmla="*/ 5639035 w 12117711"/>
              <a:gd name="connsiteY126" fmla="*/ 5918580 h 6025163"/>
              <a:gd name="connsiteX127" fmla="*/ 5507106 w 12117711"/>
              <a:gd name="connsiteY127" fmla="*/ 5854890 h 6025163"/>
              <a:gd name="connsiteX128" fmla="*/ 5475262 w 12117711"/>
              <a:gd name="connsiteY128" fmla="*/ 5859439 h 6025163"/>
              <a:gd name="connsiteX129" fmla="*/ 5279644 w 12117711"/>
              <a:gd name="connsiteY129" fmla="*/ 6009565 h 6025163"/>
              <a:gd name="connsiteX130" fmla="*/ 5047632 w 12117711"/>
              <a:gd name="connsiteY130" fmla="*/ 6023212 h 6025163"/>
              <a:gd name="connsiteX131" fmla="*/ 4888408 w 12117711"/>
              <a:gd name="connsiteY131" fmla="*/ 6005015 h 6025163"/>
              <a:gd name="connsiteX132" fmla="*/ 4788324 w 12117711"/>
              <a:gd name="connsiteY132" fmla="*/ 5950424 h 6025163"/>
              <a:gd name="connsiteX133" fmla="*/ 4629100 w 12117711"/>
              <a:gd name="connsiteY133" fmla="*/ 5900383 h 6025163"/>
              <a:gd name="connsiteX134" fmla="*/ 4524468 w 12117711"/>
              <a:gd name="connsiteY134" fmla="*/ 5877636 h 6025163"/>
              <a:gd name="connsiteX135" fmla="*/ 4415285 w 12117711"/>
              <a:gd name="connsiteY135" fmla="*/ 5850341 h 6025163"/>
              <a:gd name="connsiteX136" fmla="*/ 4260611 w 12117711"/>
              <a:gd name="connsiteY136" fmla="*/ 5836693 h 6025163"/>
              <a:gd name="connsiteX137" fmla="*/ 4206020 w 12117711"/>
              <a:gd name="connsiteY137" fmla="*/ 5809397 h 6025163"/>
              <a:gd name="connsiteX138" fmla="*/ 4165076 w 12117711"/>
              <a:gd name="connsiteY138" fmla="*/ 5786651 h 6025163"/>
              <a:gd name="connsiteX139" fmla="*/ 4083190 w 12117711"/>
              <a:gd name="connsiteY139" fmla="*/ 5754806 h 6025163"/>
              <a:gd name="connsiteX140" fmla="*/ 3933065 w 12117711"/>
              <a:gd name="connsiteY140" fmla="*/ 5645624 h 6025163"/>
              <a:gd name="connsiteX141" fmla="*/ 3883023 w 12117711"/>
              <a:gd name="connsiteY141" fmla="*/ 5609230 h 6025163"/>
              <a:gd name="connsiteX142" fmla="*/ 3842079 w 12117711"/>
              <a:gd name="connsiteY142" fmla="*/ 5554639 h 6025163"/>
              <a:gd name="connsiteX143" fmla="*/ 3710151 w 12117711"/>
              <a:gd name="connsiteY143" fmla="*/ 5445457 h 6025163"/>
              <a:gd name="connsiteX144" fmla="*/ 3628265 w 12117711"/>
              <a:gd name="connsiteY144" fmla="*/ 5377218 h 6025163"/>
              <a:gd name="connsiteX145" fmla="*/ 3428097 w 12117711"/>
              <a:gd name="connsiteY145" fmla="*/ 5249839 h 6025163"/>
              <a:gd name="connsiteX146" fmla="*/ 3296169 w 12117711"/>
              <a:gd name="connsiteY146" fmla="*/ 5199797 h 6025163"/>
              <a:gd name="connsiteX147" fmla="*/ 3214282 w 12117711"/>
              <a:gd name="connsiteY147" fmla="*/ 5163403 h 6025163"/>
              <a:gd name="connsiteX148" fmla="*/ 3009566 w 12117711"/>
              <a:gd name="connsiteY148" fmla="*/ 5090615 h 6025163"/>
              <a:gd name="connsiteX149" fmla="*/ 2877638 w 12117711"/>
              <a:gd name="connsiteY149" fmla="*/ 5040574 h 6025163"/>
              <a:gd name="connsiteX150" fmla="*/ 2750259 w 12117711"/>
              <a:gd name="connsiteY150" fmla="*/ 4995081 h 6025163"/>
              <a:gd name="connsiteX151" fmla="*/ 2682020 w 12117711"/>
              <a:gd name="connsiteY151" fmla="*/ 4945039 h 6025163"/>
              <a:gd name="connsiteX152" fmla="*/ 2622879 w 12117711"/>
              <a:gd name="connsiteY152" fmla="*/ 4867702 h 6025163"/>
              <a:gd name="connsiteX153" fmla="*/ 2568288 w 12117711"/>
              <a:gd name="connsiteY153" fmla="*/ 4722126 h 6025163"/>
              <a:gd name="connsiteX154" fmla="*/ 2527345 w 12117711"/>
              <a:gd name="connsiteY154" fmla="*/ 4412777 h 6025163"/>
              <a:gd name="connsiteX155" fmla="*/ 2513697 w 12117711"/>
              <a:gd name="connsiteY155" fmla="*/ 4385481 h 6025163"/>
              <a:gd name="connsiteX156" fmla="*/ 2481853 w 12117711"/>
              <a:gd name="connsiteY156" fmla="*/ 4358186 h 6025163"/>
              <a:gd name="connsiteX157" fmla="*/ 2436360 w 12117711"/>
              <a:gd name="connsiteY157" fmla="*/ 4303594 h 6025163"/>
              <a:gd name="connsiteX158" fmla="*/ 2390868 w 12117711"/>
              <a:gd name="connsiteY158" fmla="*/ 4235356 h 6025163"/>
              <a:gd name="connsiteX159" fmla="*/ 2372670 w 12117711"/>
              <a:gd name="connsiteY159" fmla="*/ 4226257 h 6025163"/>
              <a:gd name="connsiteX160" fmla="*/ 2240742 w 12117711"/>
              <a:gd name="connsiteY160" fmla="*/ 4221708 h 6025163"/>
              <a:gd name="connsiteX161" fmla="*/ 2058772 w 12117711"/>
              <a:gd name="connsiteY161" fmla="*/ 4198962 h 6025163"/>
              <a:gd name="connsiteX162" fmla="*/ 1690282 w 12117711"/>
              <a:gd name="connsiteY162" fmla="*/ 4117075 h 6025163"/>
              <a:gd name="connsiteX163" fmla="*/ 1326342 w 12117711"/>
              <a:gd name="connsiteY163" fmla="*/ 4030639 h 6025163"/>
              <a:gd name="connsiteX164" fmla="*/ 1130724 w 12117711"/>
              <a:gd name="connsiteY164" fmla="*/ 3935105 h 6025163"/>
              <a:gd name="connsiteX165" fmla="*/ 1026091 w 12117711"/>
              <a:gd name="connsiteY165" fmla="*/ 3780430 h 6025163"/>
              <a:gd name="connsiteX166" fmla="*/ 1003345 w 12117711"/>
              <a:gd name="connsiteY166" fmla="*/ 3725839 h 6025163"/>
              <a:gd name="connsiteX167" fmla="*/ 1003345 w 12117711"/>
              <a:gd name="connsiteY167" fmla="*/ 3480180 h 6025163"/>
              <a:gd name="connsiteX168" fmla="*/ 1026091 w 12117711"/>
              <a:gd name="connsiteY168" fmla="*/ 3471081 h 6025163"/>
              <a:gd name="connsiteX169" fmla="*/ 1007894 w 12117711"/>
              <a:gd name="connsiteY169" fmla="*/ 3284562 h 6025163"/>
              <a:gd name="connsiteX170" fmla="*/ 1003345 w 12117711"/>
              <a:gd name="connsiteY170" fmla="*/ 3257266 h 6025163"/>
              <a:gd name="connsiteX171" fmla="*/ 944205 w 12117711"/>
              <a:gd name="connsiteY171" fmla="*/ 3098042 h 6025163"/>
              <a:gd name="connsiteX172" fmla="*/ 894163 w 12117711"/>
              <a:gd name="connsiteY172" fmla="*/ 2934269 h 6025163"/>
              <a:gd name="connsiteX173" fmla="*/ 880515 w 12117711"/>
              <a:gd name="connsiteY173" fmla="*/ 2811439 h 6025163"/>
              <a:gd name="connsiteX174" fmla="*/ 857769 w 12117711"/>
              <a:gd name="connsiteY174" fmla="*/ 2747750 h 6025163"/>
              <a:gd name="connsiteX175" fmla="*/ 853220 w 12117711"/>
              <a:gd name="connsiteY175" fmla="*/ 2715905 h 6025163"/>
              <a:gd name="connsiteX176" fmla="*/ 830473 w 12117711"/>
              <a:gd name="connsiteY176" fmla="*/ 2574878 h 6025163"/>
              <a:gd name="connsiteX177" fmla="*/ 766784 w 12117711"/>
              <a:gd name="connsiteY177" fmla="*/ 2561230 h 6025163"/>
              <a:gd name="connsiteX178" fmla="*/ 657602 w 12117711"/>
              <a:gd name="connsiteY178" fmla="*/ 2552132 h 6025163"/>
              <a:gd name="connsiteX179" fmla="*/ 630306 w 12117711"/>
              <a:gd name="connsiteY179" fmla="*/ 2538484 h 6025163"/>
              <a:gd name="connsiteX180" fmla="*/ 507476 w 12117711"/>
              <a:gd name="connsiteY180" fmla="*/ 2456597 h 6025163"/>
              <a:gd name="connsiteX181" fmla="*/ 361900 w 12117711"/>
              <a:gd name="connsiteY181" fmla="*/ 2406556 h 6025163"/>
              <a:gd name="connsiteX182" fmla="*/ 352802 w 12117711"/>
              <a:gd name="connsiteY182" fmla="*/ 2392908 h 6025163"/>
              <a:gd name="connsiteX183" fmla="*/ 284563 w 12117711"/>
              <a:gd name="connsiteY183" fmla="*/ 2324669 h 6025163"/>
              <a:gd name="connsiteX184" fmla="*/ 220873 w 12117711"/>
              <a:gd name="connsiteY184" fmla="*/ 2292824 h 6025163"/>
              <a:gd name="connsiteX185" fmla="*/ 189029 w 12117711"/>
              <a:gd name="connsiteY185" fmla="*/ 2279177 h 6025163"/>
              <a:gd name="connsiteX186" fmla="*/ 179930 w 12117711"/>
              <a:gd name="connsiteY186" fmla="*/ 2265529 h 6025163"/>
              <a:gd name="connsiteX187" fmla="*/ 120790 w 12117711"/>
              <a:gd name="connsiteY187" fmla="*/ 2229135 h 6025163"/>
              <a:gd name="connsiteX188" fmla="*/ 75297 w 12117711"/>
              <a:gd name="connsiteY188" fmla="*/ 2147248 h 6025163"/>
              <a:gd name="connsiteX189" fmla="*/ 66199 w 12117711"/>
              <a:gd name="connsiteY189" fmla="*/ 2051714 h 6025163"/>
              <a:gd name="connsiteX190" fmla="*/ 57100 w 12117711"/>
              <a:gd name="connsiteY190" fmla="*/ 2001672 h 6025163"/>
              <a:gd name="connsiteX191" fmla="*/ 48002 w 12117711"/>
              <a:gd name="connsiteY191" fmla="*/ 1887941 h 6025163"/>
              <a:gd name="connsiteX192" fmla="*/ 43453 w 12117711"/>
              <a:gd name="connsiteY192" fmla="*/ 1887941 h 602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2117711" h="6025163">
                <a:moveTo>
                  <a:pt x="43453" y="1887941"/>
                </a:moveTo>
                <a:cubicBezTo>
                  <a:pt x="41936" y="1853063"/>
                  <a:pt x="41692" y="1748391"/>
                  <a:pt x="38903" y="1678675"/>
                </a:cubicBezTo>
                <a:cubicBezTo>
                  <a:pt x="38306" y="1663751"/>
                  <a:pt x="31080" y="1655384"/>
                  <a:pt x="25256" y="1642281"/>
                </a:cubicBezTo>
                <a:cubicBezTo>
                  <a:pt x="2022" y="1590004"/>
                  <a:pt x="29456" y="1646134"/>
                  <a:pt x="7059" y="1601338"/>
                </a:cubicBezTo>
                <a:cubicBezTo>
                  <a:pt x="-5941" y="1432364"/>
                  <a:pt x="1061" y="1550084"/>
                  <a:pt x="11608" y="1205553"/>
                </a:cubicBezTo>
                <a:cubicBezTo>
                  <a:pt x="12723" y="1169144"/>
                  <a:pt x="14784" y="1132771"/>
                  <a:pt x="16157" y="1096371"/>
                </a:cubicBezTo>
                <a:cubicBezTo>
                  <a:pt x="17816" y="1052400"/>
                  <a:pt x="17052" y="1008292"/>
                  <a:pt x="20706" y="964442"/>
                </a:cubicBezTo>
                <a:cubicBezTo>
                  <a:pt x="23385" y="932294"/>
                  <a:pt x="58955" y="879127"/>
                  <a:pt x="66199" y="859809"/>
                </a:cubicBezTo>
                <a:cubicBezTo>
                  <a:pt x="83256" y="814324"/>
                  <a:pt x="69730" y="831509"/>
                  <a:pt x="102593" y="805218"/>
                </a:cubicBezTo>
                <a:cubicBezTo>
                  <a:pt x="104109" y="799152"/>
                  <a:pt x="103115" y="791803"/>
                  <a:pt x="107142" y="787021"/>
                </a:cubicBezTo>
                <a:cubicBezTo>
                  <a:pt x="127863" y="762415"/>
                  <a:pt x="175381" y="718783"/>
                  <a:pt x="175381" y="718783"/>
                </a:cubicBezTo>
                <a:cubicBezTo>
                  <a:pt x="178414" y="709684"/>
                  <a:pt x="178164" y="698705"/>
                  <a:pt x="184479" y="691487"/>
                </a:cubicBezTo>
                <a:cubicBezTo>
                  <a:pt x="189857" y="685341"/>
                  <a:pt x="200271" y="686668"/>
                  <a:pt x="207226" y="682388"/>
                </a:cubicBezTo>
                <a:cubicBezTo>
                  <a:pt x="220141" y="674441"/>
                  <a:pt x="229039" y="659259"/>
                  <a:pt x="243620" y="655093"/>
                </a:cubicBezTo>
                <a:cubicBezTo>
                  <a:pt x="293908" y="640724"/>
                  <a:pt x="264992" y="649485"/>
                  <a:pt x="330056" y="627797"/>
                </a:cubicBezTo>
                <a:cubicBezTo>
                  <a:pt x="566778" y="453737"/>
                  <a:pt x="613234" y="396597"/>
                  <a:pt x="853220" y="286603"/>
                </a:cubicBezTo>
                <a:cubicBezTo>
                  <a:pt x="889404" y="270018"/>
                  <a:pt x="929917" y="264798"/>
                  <a:pt x="966951" y="250209"/>
                </a:cubicBezTo>
                <a:cubicBezTo>
                  <a:pt x="990754" y="240832"/>
                  <a:pt x="1110966" y="187187"/>
                  <a:pt x="1167118" y="177421"/>
                </a:cubicBezTo>
                <a:cubicBezTo>
                  <a:pt x="1185108" y="174292"/>
                  <a:pt x="1203512" y="174388"/>
                  <a:pt x="1221709" y="172872"/>
                </a:cubicBezTo>
                <a:cubicBezTo>
                  <a:pt x="1265685" y="177421"/>
                  <a:pt x="1311363" y="173579"/>
                  <a:pt x="1353638" y="186520"/>
                </a:cubicBezTo>
                <a:cubicBezTo>
                  <a:pt x="1387457" y="196873"/>
                  <a:pt x="1412675" y="225936"/>
                  <a:pt x="1444623" y="241111"/>
                </a:cubicBezTo>
                <a:cubicBezTo>
                  <a:pt x="1549919" y="291127"/>
                  <a:pt x="1507311" y="258498"/>
                  <a:pt x="1594748" y="286603"/>
                </a:cubicBezTo>
                <a:cubicBezTo>
                  <a:pt x="1735794" y="331939"/>
                  <a:pt x="1583264" y="301940"/>
                  <a:pt x="1753972" y="327547"/>
                </a:cubicBezTo>
                <a:cubicBezTo>
                  <a:pt x="1843441" y="322998"/>
                  <a:pt x="1933427" y="324534"/>
                  <a:pt x="2022378" y="313899"/>
                </a:cubicBezTo>
                <a:cubicBezTo>
                  <a:pt x="2090343" y="305773"/>
                  <a:pt x="2160945" y="272565"/>
                  <a:pt x="2231644" y="268406"/>
                </a:cubicBezTo>
                <a:cubicBezTo>
                  <a:pt x="2289188" y="265021"/>
                  <a:pt x="2346898" y="265603"/>
                  <a:pt x="2404515" y="263857"/>
                </a:cubicBezTo>
                <a:lnTo>
                  <a:pt x="2682020" y="254759"/>
                </a:lnTo>
                <a:cubicBezTo>
                  <a:pt x="2812504" y="248545"/>
                  <a:pt x="3073256" y="232012"/>
                  <a:pt x="3073256" y="232012"/>
                </a:cubicBezTo>
                <a:cubicBezTo>
                  <a:pt x="3120265" y="221397"/>
                  <a:pt x="3166420" y="205799"/>
                  <a:pt x="3214282" y="200168"/>
                </a:cubicBezTo>
                <a:cubicBezTo>
                  <a:pt x="3295733" y="190586"/>
                  <a:pt x="3459942" y="186520"/>
                  <a:pt x="3459942" y="186520"/>
                </a:cubicBezTo>
                <a:cubicBezTo>
                  <a:pt x="3637363" y="189553"/>
                  <a:pt x="3814962" y="187120"/>
                  <a:pt x="3992205" y="195618"/>
                </a:cubicBezTo>
                <a:cubicBezTo>
                  <a:pt x="4036779" y="197755"/>
                  <a:pt x="4080069" y="211315"/>
                  <a:pt x="4124133" y="218365"/>
                </a:cubicBezTo>
                <a:cubicBezTo>
                  <a:pt x="4155897" y="223447"/>
                  <a:pt x="4187604" y="229426"/>
                  <a:pt x="4219668" y="232012"/>
                </a:cubicBezTo>
                <a:cubicBezTo>
                  <a:pt x="4281714" y="237016"/>
                  <a:pt x="4344014" y="238078"/>
                  <a:pt x="4406187" y="241111"/>
                </a:cubicBezTo>
                <a:cubicBezTo>
                  <a:pt x="4448647" y="248693"/>
                  <a:pt x="4491272" y="255398"/>
                  <a:pt x="4533566" y="263857"/>
                </a:cubicBezTo>
                <a:cubicBezTo>
                  <a:pt x="4559535" y="269051"/>
                  <a:pt x="4584440" y="281036"/>
                  <a:pt x="4610903" y="282054"/>
                </a:cubicBezTo>
                <a:cubicBezTo>
                  <a:pt x="4703349" y="285610"/>
                  <a:pt x="4795906" y="279021"/>
                  <a:pt x="4888408" y="277505"/>
                </a:cubicBezTo>
                <a:cubicBezTo>
                  <a:pt x="4935417" y="274472"/>
                  <a:pt x="4982651" y="273910"/>
                  <a:pt x="5029435" y="268406"/>
                </a:cubicBezTo>
                <a:cubicBezTo>
                  <a:pt x="5463182" y="217376"/>
                  <a:pt x="5093254" y="246734"/>
                  <a:pt x="5479811" y="204717"/>
                </a:cubicBezTo>
                <a:cubicBezTo>
                  <a:pt x="5550921" y="196988"/>
                  <a:pt x="5622524" y="194324"/>
                  <a:pt x="5693626" y="186520"/>
                </a:cubicBezTo>
                <a:cubicBezTo>
                  <a:pt x="5798589" y="175000"/>
                  <a:pt x="5953656" y="147034"/>
                  <a:pt x="6053017" y="127380"/>
                </a:cubicBezTo>
                <a:cubicBezTo>
                  <a:pt x="6124499" y="113241"/>
                  <a:pt x="6196802" y="102021"/>
                  <a:pt x="6266832" y="81887"/>
                </a:cubicBezTo>
                <a:cubicBezTo>
                  <a:pt x="6318523" y="67026"/>
                  <a:pt x="6364686" y="35419"/>
                  <a:pt x="6416957" y="22747"/>
                </a:cubicBezTo>
                <a:cubicBezTo>
                  <a:pt x="6465791" y="10909"/>
                  <a:pt x="6517083" y="14099"/>
                  <a:pt x="6567082" y="9099"/>
                </a:cubicBezTo>
                <a:cubicBezTo>
                  <a:pt x="6592910" y="6516"/>
                  <a:pt x="6618641" y="3033"/>
                  <a:pt x="6644420" y="0"/>
                </a:cubicBezTo>
                <a:cubicBezTo>
                  <a:pt x="6686880" y="1517"/>
                  <a:pt x="6729603" y="-414"/>
                  <a:pt x="6771799" y="4550"/>
                </a:cubicBezTo>
                <a:cubicBezTo>
                  <a:pt x="6807247" y="8720"/>
                  <a:pt x="6841667" y="19211"/>
                  <a:pt x="6876432" y="27296"/>
                </a:cubicBezTo>
                <a:cubicBezTo>
                  <a:pt x="7097875" y="78794"/>
                  <a:pt x="6839849" y="19922"/>
                  <a:pt x="7053853" y="77338"/>
                </a:cubicBezTo>
                <a:cubicBezTo>
                  <a:pt x="7086896" y="86203"/>
                  <a:pt x="7121009" y="90797"/>
                  <a:pt x="7153936" y="100084"/>
                </a:cubicBezTo>
                <a:cubicBezTo>
                  <a:pt x="7180247" y="107505"/>
                  <a:pt x="7205164" y="119277"/>
                  <a:pt x="7231273" y="127380"/>
                </a:cubicBezTo>
                <a:cubicBezTo>
                  <a:pt x="7249187" y="132940"/>
                  <a:pt x="7267668" y="136478"/>
                  <a:pt x="7285865" y="141027"/>
                </a:cubicBezTo>
                <a:cubicBezTo>
                  <a:pt x="7374965" y="217401"/>
                  <a:pt x="7253513" y="115512"/>
                  <a:pt x="7358653" y="195618"/>
                </a:cubicBezTo>
                <a:cubicBezTo>
                  <a:pt x="7406507" y="232078"/>
                  <a:pt x="7437328" y="261823"/>
                  <a:pt x="7476933" y="309350"/>
                </a:cubicBezTo>
                <a:cubicBezTo>
                  <a:pt x="7494991" y="331019"/>
                  <a:pt x="7509658" y="355323"/>
                  <a:pt x="7526975" y="377588"/>
                </a:cubicBezTo>
                <a:cubicBezTo>
                  <a:pt x="7596502" y="466979"/>
                  <a:pt x="7605826" y="450727"/>
                  <a:pt x="7672551" y="595953"/>
                </a:cubicBezTo>
                <a:cubicBezTo>
                  <a:pt x="7698330" y="652060"/>
                  <a:pt x="7735586" y="704208"/>
                  <a:pt x="7749888" y="764275"/>
                </a:cubicBezTo>
                <a:cubicBezTo>
                  <a:pt x="7762626" y="817774"/>
                  <a:pt x="7787104" y="916569"/>
                  <a:pt x="7795381" y="968991"/>
                </a:cubicBezTo>
                <a:cubicBezTo>
                  <a:pt x="7803243" y="1018782"/>
                  <a:pt x="7808700" y="1068945"/>
                  <a:pt x="7813578" y="1119117"/>
                </a:cubicBezTo>
                <a:cubicBezTo>
                  <a:pt x="7819318" y="1178154"/>
                  <a:pt x="7819635" y="1237711"/>
                  <a:pt x="7827226" y="1296538"/>
                </a:cubicBezTo>
                <a:cubicBezTo>
                  <a:pt x="7831794" y="1331937"/>
                  <a:pt x="7844405" y="1365915"/>
                  <a:pt x="7849972" y="1401171"/>
                </a:cubicBezTo>
                <a:cubicBezTo>
                  <a:pt x="7867164" y="1510052"/>
                  <a:pt x="7895465" y="1728717"/>
                  <a:pt x="7895465" y="1728717"/>
                </a:cubicBezTo>
                <a:cubicBezTo>
                  <a:pt x="7896981" y="1752980"/>
                  <a:pt x="7900014" y="1777195"/>
                  <a:pt x="7900014" y="1801505"/>
                </a:cubicBezTo>
                <a:cubicBezTo>
                  <a:pt x="7900014" y="1818254"/>
                  <a:pt x="7896460" y="1834827"/>
                  <a:pt x="7895465" y="1851547"/>
                </a:cubicBezTo>
                <a:cubicBezTo>
                  <a:pt x="7888878" y="1962216"/>
                  <a:pt x="7883334" y="2072944"/>
                  <a:pt x="7877268" y="2183642"/>
                </a:cubicBezTo>
                <a:cubicBezTo>
                  <a:pt x="7884850" y="2436884"/>
                  <a:pt x="7883498" y="2690551"/>
                  <a:pt x="7900014" y="2943368"/>
                </a:cubicBezTo>
                <a:cubicBezTo>
                  <a:pt x="7905220" y="3023065"/>
                  <a:pt x="7985577" y="3230135"/>
                  <a:pt x="8013745" y="3284562"/>
                </a:cubicBezTo>
                <a:cubicBezTo>
                  <a:pt x="8071242" y="3395658"/>
                  <a:pt x="8141345" y="3499763"/>
                  <a:pt x="8204814" y="3607559"/>
                </a:cubicBezTo>
                <a:cubicBezTo>
                  <a:pt x="8239782" y="3666948"/>
                  <a:pt x="8342410" y="3857039"/>
                  <a:pt x="8400432" y="3907809"/>
                </a:cubicBezTo>
                <a:cubicBezTo>
                  <a:pt x="8421752" y="3926464"/>
                  <a:pt x="8455023" y="3922974"/>
                  <a:pt x="8482318" y="3930556"/>
                </a:cubicBezTo>
                <a:cubicBezTo>
                  <a:pt x="8561172" y="3891129"/>
                  <a:pt x="8631220" y="3821667"/>
                  <a:pt x="8718879" y="3812275"/>
                </a:cubicBezTo>
                <a:cubicBezTo>
                  <a:pt x="8761339" y="3807726"/>
                  <a:pt x="8803921" y="3804198"/>
                  <a:pt x="8846259" y="3798627"/>
                </a:cubicBezTo>
                <a:cubicBezTo>
                  <a:pt x="8861591" y="3796610"/>
                  <a:pt x="8876334" y="3790738"/>
                  <a:pt x="8891751" y="3789529"/>
                </a:cubicBezTo>
                <a:cubicBezTo>
                  <a:pt x="8953807" y="3784662"/>
                  <a:pt x="9016097" y="3783463"/>
                  <a:pt x="9078270" y="3780430"/>
                </a:cubicBezTo>
                <a:cubicBezTo>
                  <a:pt x="9178354" y="3781947"/>
                  <a:pt x="9278531" y="3780393"/>
                  <a:pt x="9378521" y="3784980"/>
                </a:cubicBezTo>
                <a:cubicBezTo>
                  <a:pt x="9443940" y="3787981"/>
                  <a:pt x="9508768" y="3799274"/>
                  <a:pt x="9574139" y="3803177"/>
                </a:cubicBezTo>
                <a:cubicBezTo>
                  <a:pt x="9675739" y="3809243"/>
                  <a:pt x="9777663" y="3811247"/>
                  <a:pt x="9878939" y="3821374"/>
                </a:cubicBezTo>
                <a:lnTo>
                  <a:pt x="9969924" y="3830472"/>
                </a:lnTo>
                <a:cubicBezTo>
                  <a:pt x="9983583" y="3831885"/>
                  <a:pt x="9997139" y="3834729"/>
                  <a:pt x="10010868" y="3835021"/>
                </a:cubicBezTo>
                <a:lnTo>
                  <a:pt x="10611369" y="3844120"/>
                </a:lnTo>
                <a:cubicBezTo>
                  <a:pt x="10676007" y="3842100"/>
                  <a:pt x="10769433" y="3840359"/>
                  <a:pt x="10838832" y="3835021"/>
                </a:cubicBezTo>
                <a:cubicBezTo>
                  <a:pt x="10870727" y="3832568"/>
                  <a:pt x="10902521" y="3828956"/>
                  <a:pt x="10934366" y="3825923"/>
                </a:cubicBezTo>
                <a:cubicBezTo>
                  <a:pt x="11007154" y="3830472"/>
                  <a:pt x="11080079" y="3833198"/>
                  <a:pt x="11152730" y="3839571"/>
                </a:cubicBezTo>
                <a:cubicBezTo>
                  <a:pt x="11204409" y="3844104"/>
                  <a:pt x="11183814" y="3852156"/>
                  <a:pt x="11234617" y="3862317"/>
                </a:cubicBezTo>
                <a:cubicBezTo>
                  <a:pt x="11245409" y="3864475"/>
                  <a:pt x="11344762" y="3871159"/>
                  <a:pt x="11348348" y="3871415"/>
                </a:cubicBezTo>
                <a:cubicBezTo>
                  <a:pt x="11360479" y="3875964"/>
                  <a:pt x="11372312" y="3881407"/>
                  <a:pt x="11384742" y="3885063"/>
                </a:cubicBezTo>
                <a:cubicBezTo>
                  <a:pt x="11485985" y="3914841"/>
                  <a:pt x="11368434" y="3872694"/>
                  <a:pt x="11462079" y="3907809"/>
                </a:cubicBezTo>
                <a:lnTo>
                  <a:pt x="11725936" y="3825923"/>
                </a:lnTo>
                <a:cubicBezTo>
                  <a:pt x="11761940" y="3815385"/>
                  <a:pt x="11797627" y="3799943"/>
                  <a:pt x="11835118" y="3798627"/>
                </a:cubicBezTo>
                <a:cubicBezTo>
                  <a:pt x="11854696" y="3797940"/>
                  <a:pt x="11965376" y="3813985"/>
                  <a:pt x="12017088" y="3821374"/>
                </a:cubicBezTo>
                <a:cubicBezTo>
                  <a:pt x="12153382" y="3897090"/>
                  <a:pt x="12049378" y="3823823"/>
                  <a:pt x="12062581" y="4167117"/>
                </a:cubicBezTo>
                <a:cubicBezTo>
                  <a:pt x="12063005" y="4178149"/>
                  <a:pt x="12069001" y="4188252"/>
                  <a:pt x="12071679" y="4198962"/>
                </a:cubicBezTo>
                <a:cubicBezTo>
                  <a:pt x="12073554" y="4206463"/>
                  <a:pt x="12074712" y="4214126"/>
                  <a:pt x="12076229" y="4221708"/>
                </a:cubicBezTo>
                <a:cubicBezTo>
                  <a:pt x="12077745" y="4250520"/>
                  <a:pt x="12077200" y="4279515"/>
                  <a:pt x="12080778" y="4308144"/>
                </a:cubicBezTo>
                <a:cubicBezTo>
                  <a:pt x="12081791" y="4316247"/>
                  <a:pt x="12087895" y="4322968"/>
                  <a:pt x="12089876" y="4330890"/>
                </a:cubicBezTo>
                <a:cubicBezTo>
                  <a:pt x="12092477" y="4341293"/>
                  <a:pt x="12092323" y="4352220"/>
                  <a:pt x="12094426" y="4362735"/>
                </a:cubicBezTo>
                <a:cubicBezTo>
                  <a:pt x="12096878" y="4374997"/>
                  <a:pt x="12100491" y="4386998"/>
                  <a:pt x="12103524" y="4399129"/>
                </a:cubicBezTo>
                <a:cubicBezTo>
                  <a:pt x="12105040" y="4414293"/>
                  <a:pt x="12106014" y="4429521"/>
                  <a:pt x="12108073" y="4444621"/>
                </a:cubicBezTo>
                <a:cubicBezTo>
                  <a:pt x="12110566" y="4462900"/>
                  <a:pt x="12116929" y="4480766"/>
                  <a:pt x="12117172" y="4499212"/>
                </a:cubicBezTo>
                <a:cubicBezTo>
                  <a:pt x="12118449" y="4596266"/>
                  <a:pt x="12117658" y="4693433"/>
                  <a:pt x="12112623" y="4790365"/>
                </a:cubicBezTo>
                <a:cubicBezTo>
                  <a:pt x="12111542" y="4811177"/>
                  <a:pt x="12092169" y="4872191"/>
                  <a:pt x="12085327" y="4894997"/>
                </a:cubicBezTo>
                <a:cubicBezTo>
                  <a:pt x="12080138" y="4946894"/>
                  <a:pt x="12084633" y="4929155"/>
                  <a:pt x="12071679" y="4972335"/>
                </a:cubicBezTo>
                <a:cubicBezTo>
                  <a:pt x="12070301" y="4976928"/>
                  <a:pt x="12070875" y="4982987"/>
                  <a:pt x="12067130" y="4985983"/>
                </a:cubicBezTo>
                <a:cubicBezTo>
                  <a:pt x="12062248" y="4989889"/>
                  <a:pt x="12054999" y="4989016"/>
                  <a:pt x="12048933" y="4990532"/>
                </a:cubicBezTo>
                <a:cubicBezTo>
                  <a:pt x="12045900" y="5076968"/>
                  <a:pt x="12043647" y="5163434"/>
                  <a:pt x="12039835" y="5249839"/>
                </a:cubicBezTo>
                <a:cubicBezTo>
                  <a:pt x="12039097" y="5266572"/>
                  <a:pt x="12038570" y="5283457"/>
                  <a:pt x="12035285" y="5299881"/>
                </a:cubicBezTo>
                <a:cubicBezTo>
                  <a:pt x="12027928" y="5336667"/>
                  <a:pt x="12017861" y="5372871"/>
                  <a:pt x="12007990" y="5409063"/>
                </a:cubicBezTo>
                <a:cubicBezTo>
                  <a:pt x="12004205" y="5422942"/>
                  <a:pt x="12000468" y="5436989"/>
                  <a:pt x="11994342" y="5450006"/>
                </a:cubicBezTo>
                <a:cubicBezTo>
                  <a:pt x="11971757" y="5497998"/>
                  <a:pt x="11974350" y="5479153"/>
                  <a:pt x="11935202" y="5513696"/>
                </a:cubicBezTo>
                <a:cubicBezTo>
                  <a:pt x="11920730" y="5526466"/>
                  <a:pt x="11907511" y="5540607"/>
                  <a:pt x="11894259" y="5554639"/>
                </a:cubicBezTo>
                <a:cubicBezTo>
                  <a:pt x="11881721" y="5567915"/>
                  <a:pt x="11871998" y="5584020"/>
                  <a:pt x="11857865" y="5595583"/>
                </a:cubicBezTo>
                <a:cubicBezTo>
                  <a:pt x="11821710" y="5625164"/>
                  <a:pt x="11782080" y="5650225"/>
                  <a:pt x="11744133" y="5677469"/>
                </a:cubicBezTo>
                <a:cubicBezTo>
                  <a:pt x="11654524" y="5741804"/>
                  <a:pt x="11698938" y="5711866"/>
                  <a:pt x="11589459" y="5777553"/>
                </a:cubicBezTo>
                <a:cubicBezTo>
                  <a:pt x="11586426" y="5786651"/>
                  <a:pt x="11586381" y="5797383"/>
                  <a:pt x="11580360" y="5804848"/>
                </a:cubicBezTo>
                <a:cubicBezTo>
                  <a:pt x="11502200" y="5901766"/>
                  <a:pt x="11453299" y="5955480"/>
                  <a:pt x="11330151" y="5995917"/>
                </a:cubicBezTo>
                <a:cubicBezTo>
                  <a:pt x="11279213" y="6012643"/>
                  <a:pt x="11224002" y="6011081"/>
                  <a:pt x="11170927" y="6018663"/>
                </a:cubicBezTo>
                <a:lnTo>
                  <a:pt x="10120050" y="6000466"/>
                </a:lnTo>
                <a:cubicBezTo>
                  <a:pt x="9495748" y="5978789"/>
                  <a:pt x="10225300" y="5953985"/>
                  <a:pt x="9601435" y="5986818"/>
                </a:cubicBezTo>
                <a:cubicBezTo>
                  <a:pt x="9540778" y="5994400"/>
                  <a:pt x="9480591" y="6009024"/>
                  <a:pt x="9419465" y="6009565"/>
                </a:cubicBezTo>
                <a:cubicBezTo>
                  <a:pt x="9308605" y="6010546"/>
                  <a:pt x="9197914" y="5999779"/>
                  <a:pt x="9087369" y="5991368"/>
                </a:cubicBezTo>
                <a:cubicBezTo>
                  <a:pt x="9058284" y="5989155"/>
                  <a:pt x="9029792" y="5981964"/>
                  <a:pt x="9000933" y="5977720"/>
                </a:cubicBezTo>
                <a:cubicBezTo>
                  <a:pt x="8978230" y="5974381"/>
                  <a:pt x="8955440" y="5971654"/>
                  <a:pt x="8932694" y="5968621"/>
                </a:cubicBezTo>
                <a:cubicBezTo>
                  <a:pt x="8288541" y="5979012"/>
                  <a:pt x="9067317" y="5969203"/>
                  <a:pt x="7959154" y="5964072"/>
                </a:cubicBezTo>
                <a:cubicBezTo>
                  <a:pt x="7862093" y="5963623"/>
                  <a:pt x="7765053" y="5967105"/>
                  <a:pt x="7668002" y="5968621"/>
                </a:cubicBezTo>
                <a:cubicBezTo>
                  <a:pt x="7560336" y="5974687"/>
                  <a:pt x="7452823" y="5984846"/>
                  <a:pt x="7345005" y="5986818"/>
                </a:cubicBezTo>
                <a:lnTo>
                  <a:pt x="6216790" y="5954974"/>
                </a:lnTo>
                <a:cubicBezTo>
                  <a:pt x="6150068" y="5948908"/>
                  <a:pt x="6083488" y="5940989"/>
                  <a:pt x="6016623" y="5936777"/>
                </a:cubicBezTo>
                <a:cubicBezTo>
                  <a:pt x="5890864" y="5928855"/>
                  <a:pt x="5763447" y="5938575"/>
                  <a:pt x="5639035" y="5918580"/>
                </a:cubicBezTo>
                <a:cubicBezTo>
                  <a:pt x="5590821" y="5910831"/>
                  <a:pt x="5551082" y="5876120"/>
                  <a:pt x="5507106" y="5854890"/>
                </a:cubicBezTo>
                <a:cubicBezTo>
                  <a:pt x="5496491" y="5856406"/>
                  <a:pt x="5484129" y="5853410"/>
                  <a:pt x="5475262" y="5859439"/>
                </a:cubicBezTo>
                <a:cubicBezTo>
                  <a:pt x="5407293" y="5905658"/>
                  <a:pt x="5356402" y="5980168"/>
                  <a:pt x="5279644" y="6009565"/>
                </a:cubicBezTo>
                <a:cubicBezTo>
                  <a:pt x="5207297" y="6037272"/>
                  <a:pt x="5124969" y="6018663"/>
                  <a:pt x="5047632" y="6023212"/>
                </a:cubicBezTo>
                <a:cubicBezTo>
                  <a:pt x="4994557" y="6017146"/>
                  <a:pt x="4939840" y="6019452"/>
                  <a:pt x="4888408" y="6005015"/>
                </a:cubicBezTo>
                <a:cubicBezTo>
                  <a:pt x="4851821" y="5994745"/>
                  <a:pt x="4823565" y="5964644"/>
                  <a:pt x="4788324" y="5950424"/>
                </a:cubicBezTo>
                <a:cubicBezTo>
                  <a:pt x="4736732" y="5929606"/>
                  <a:pt x="4682731" y="5915178"/>
                  <a:pt x="4629100" y="5900383"/>
                </a:cubicBezTo>
                <a:cubicBezTo>
                  <a:pt x="4594693" y="5890891"/>
                  <a:pt x="4559226" y="5885746"/>
                  <a:pt x="4524468" y="5877636"/>
                </a:cubicBezTo>
                <a:cubicBezTo>
                  <a:pt x="4459943" y="5862580"/>
                  <a:pt x="4520679" y="5867907"/>
                  <a:pt x="4415285" y="5850341"/>
                </a:cubicBezTo>
                <a:cubicBezTo>
                  <a:pt x="4373165" y="5843321"/>
                  <a:pt x="4305046" y="5839655"/>
                  <a:pt x="4260611" y="5836693"/>
                </a:cubicBezTo>
                <a:cubicBezTo>
                  <a:pt x="4242414" y="5827594"/>
                  <a:pt x="4224042" y="5818837"/>
                  <a:pt x="4206020" y="5809397"/>
                </a:cubicBezTo>
                <a:cubicBezTo>
                  <a:pt x="4192190" y="5802153"/>
                  <a:pt x="4179343" y="5792992"/>
                  <a:pt x="4165076" y="5786651"/>
                </a:cubicBezTo>
                <a:cubicBezTo>
                  <a:pt x="4138313" y="5774757"/>
                  <a:pt x="4108216" y="5770018"/>
                  <a:pt x="4083190" y="5754806"/>
                </a:cubicBezTo>
                <a:cubicBezTo>
                  <a:pt x="4030315" y="5722666"/>
                  <a:pt x="3983107" y="5682018"/>
                  <a:pt x="3933065" y="5645624"/>
                </a:cubicBezTo>
                <a:cubicBezTo>
                  <a:pt x="3916384" y="5633493"/>
                  <a:pt x="3895398" y="5625730"/>
                  <a:pt x="3883023" y="5609230"/>
                </a:cubicBezTo>
                <a:cubicBezTo>
                  <a:pt x="3869375" y="5591033"/>
                  <a:pt x="3857449" y="5571407"/>
                  <a:pt x="3842079" y="5554639"/>
                </a:cubicBezTo>
                <a:cubicBezTo>
                  <a:pt x="3794303" y="5502520"/>
                  <a:pt x="3766362" y="5490095"/>
                  <a:pt x="3710151" y="5445457"/>
                </a:cubicBezTo>
                <a:cubicBezTo>
                  <a:pt x="3682327" y="5423361"/>
                  <a:pt x="3656230" y="5399136"/>
                  <a:pt x="3628265" y="5377218"/>
                </a:cubicBezTo>
                <a:cubicBezTo>
                  <a:pt x="3560730" y="5324286"/>
                  <a:pt x="3507638" y="5286664"/>
                  <a:pt x="3428097" y="5249839"/>
                </a:cubicBezTo>
                <a:cubicBezTo>
                  <a:pt x="3385416" y="5230079"/>
                  <a:pt x="3339774" y="5217425"/>
                  <a:pt x="3296169" y="5199797"/>
                </a:cubicBezTo>
                <a:cubicBezTo>
                  <a:pt x="3268476" y="5188602"/>
                  <a:pt x="3242195" y="5174037"/>
                  <a:pt x="3214282" y="5163403"/>
                </a:cubicBezTo>
                <a:cubicBezTo>
                  <a:pt x="3146603" y="5137621"/>
                  <a:pt x="3077602" y="5115439"/>
                  <a:pt x="3009566" y="5090615"/>
                </a:cubicBezTo>
                <a:cubicBezTo>
                  <a:pt x="2965382" y="5074494"/>
                  <a:pt x="2921771" y="5056834"/>
                  <a:pt x="2877638" y="5040574"/>
                </a:cubicBezTo>
                <a:cubicBezTo>
                  <a:pt x="2835332" y="5024987"/>
                  <a:pt x="2750259" y="4995081"/>
                  <a:pt x="2750259" y="4995081"/>
                </a:cubicBezTo>
                <a:cubicBezTo>
                  <a:pt x="2727513" y="4978400"/>
                  <a:pt x="2701966" y="4964984"/>
                  <a:pt x="2682020" y="4945039"/>
                </a:cubicBezTo>
                <a:cubicBezTo>
                  <a:pt x="2659072" y="4922091"/>
                  <a:pt x="2639447" y="4895607"/>
                  <a:pt x="2622879" y="4867702"/>
                </a:cubicBezTo>
                <a:cubicBezTo>
                  <a:pt x="2612020" y="4849412"/>
                  <a:pt x="2574068" y="4738503"/>
                  <a:pt x="2568288" y="4722126"/>
                </a:cubicBezTo>
                <a:cubicBezTo>
                  <a:pt x="2555937" y="4580095"/>
                  <a:pt x="2561304" y="4531633"/>
                  <a:pt x="2527345" y="4412777"/>
                </a:cubicBezTo>
                <a:cubicBezTo>
                  <a:pt x="2524550" y="4402996"/>
                  <a:pt x="2520209" y="4393296"/>
                  <a:pt x="2513697" y="4385481"/>
                </a:cubicBezTo>
                <a:cubicBezTo>
                  <a:pt x="2504747" y="4374741"/>
                  <a:pt x="2491452" y="4368350"/>
                  <a:pt x="2481853" y="4358186"/>
                </a:cubicBezTo>
                <a:cubicBezTo>
                  <a:pt x="2465589" y="4340965"/>
                  <a:pt x="2450459" y="4322628"/>
                  <a:pt x="2436360" y="4303594"/>
                </a:cubicBezTo>
                <a:cubicBezTo>
                  <a:pt x="2420088" y="4281627"/>
                  <a:pt x="2408247" y="4256458"/>
                  <a:pt x="2390868" y="4235356"/>
                </a:cubicBezTo>
                <a:cubicBezTo>
                  <a:pt x="2386557" y="4230121"/>
                  <a:pt x="2379424" y="4226871"/>
                  <a:pt x="2372670" y="4226257"/>
                </a:cubicBezTo>
                <a:cubicBezTo>
                  <a:pt x="2328849" y="4222273"/>
                  <a:pt x="2284718" y="4223224"/>
                  <a:pt x="2240742" y="4221708"/>
                </a:cubicBezTo>
                <a:cubicBezTo>
                  <a:pt x="2180085" y="4214126"/>
                  <a:pt x="2118335" y="4212707"/>
                  <a:pt x="2058772" y="4198962"/>
                </a:cubicBezTo>
                <a:cubicBezTo>
                  <a:pt x="1643976" y="4103240"/>
                  <a:pt x="1985981" y="4136789"/>
                  <a:pt x="1690282" y="4117075"/>
                </a:cubicBezTo>
                <a:cubicBezTo>
                  <a:pt x="1533007" y="4092501"/>
                  <a:pt x="1494269" y="4092833"/>
                  <a:pt x="1326342" y="4030639"/>
                </a:cubicBezTo>
                <a:cubicBezTo>
                  <a:pt x="1251564" y="4002944"/>
                  <a:pt x="1188466" y="3990985"/>
                  <a:pt x="1130724" y="3935105"/>
                </a:cubicBezTo>
                <a:cubicBezTo>
                  <a:pt x="1083119" y="3889035"/>
                  <a:pt x="1054051" y="3838502"/>
                  <a:pt x="1026091" y="3780430"/>
                </a:cubicBezTo>
                <a:cubicBezTo>
                  <a:pt x="1017539" y="3762668"/>
                  <a:pt x="1010927" y="3744036"/>
                  <a:pt x="1003345" y="3725839"/>
                </a:cubicBezTo>
                <a:cubicBezTo>
                  <a:pt x="993415" y="3636464"/>
                  <a:pt x="987773" y="3602161"/>
                  <a:pt x="1003345" y="3480180"/>
                </a:cubicBezTo>
                <a:cubicBezTo>
                  <a:pt x="1004379" y="3472080"/>
                  <a:pt x="1018509" y="3474114"/>
                  <a:pt x="1026091" y="3471081"/>
                </a:cubicBezTo>
                <a:cubicBezTo>
                  <a:pt x="1020025" y="3408908"/>
                  <a:pt x="1014502" y="3346680"/>
                  <a:pt x="1007894" y="3284562"/>
                </a:cubicBezTo>
                <a:cubicBezTo>
                  <a:pt x="1006918" y="3275390"/>
                  <a:pt x="1006079" y="3266076"/>
                  <a:pt x="1003345" y="3257266"/>
                </a:cubicBezTo>
                <a:cubicBezTo>
                  <a:pt x="954051" y="3098427"/>
                  <a:pt x="984583" y="3205718"/>
                  <a:pt x="944205" y="3098042"/>
                </a:cubicBezTo>
                <a:cubicBezTo>
                  <a:pt x="927226" y="3052764"/>
                  <a:pt x="905278" y="2972376"/>
                  <a:pt x="894163" y="2934269"/>
                </a:cubicBezTo>
                <a:cubicBezTo>
                  <a:pt x="889614" y="2893326"/>
                  <a:pt x="888404" y="2851872"/>
                  <a:pt x="880515" y="2811439"/>
                </a:cubicBezTo>
                <a:cubicBezTo>
                  <a:pt x="876198" y="2789313"/>
                  <a:pt x="863962" y="2769426"/>
                  <a:pt x="857769" y="2747750"/>
                </a:cubicBezTo>
                <a:cubicBezTo>
                  <a:pt x="854823" y="2737440"/>
                  <a:pt x="854892" y="2726497"/>
                  <a:pt x="853220" y="2715905"/>
                </a:cubicBezTo>
                <a:cubicBezTo>
                  <a:pt x="845793" y="2668871"/>
                  <a:pt x="853701" y="2616445"/>
                  <a:pt x="830473" y="2574878"/>
                </a:cubicBezTo>
                <a:cubicBezTo>
                  <a:pt x="819882" y="2555925"/>
                  <a:pt x="788310" y="2564062"/>
                  <a:pt x="766784" y="2561230"/>
                </a:cubicBezTo>
                <a:cubicBezTo>
                  <a:pt x="730576" y="2556466"/>
                  <a:pt x="693996" y="2555165"/>
                  <a:pt x="657602" y="2552132"/>
                </a:cubicBezTo>
                <a:cubicBezTo>
                  <a:pt x="648503" y="2547583"/>
                  <a:pt x="638888" y="2543945"/>
                  <a:pt x="630306" y="2538484"/>
                </a:cubicBezTo>
                <a:cubicBezTo>
                  <a:pt x="588791" y="2512065"/>
                  <a:pt x="507476" y="2456597"/>
                  <a:pt x="507476" y="2456597"/>
                </a:cubicBezTo>
                <a:cubicBezTo>
                  <a:pt x="465627" y="2383363"/>
                  <a:pt x="509703" y="2441044"/>
                  <a:pt x="361900" y="2406556"/>
                </a:cubicBezTo>
                <a:cubicBezTo>
                  <a:pt x="356576" y="2405314"/>
                  <a:pt x="356556" y="2396883"/>
                  <a:pt x="352802" y="2392908"/>
                </a:cubicBezTo>
                <a:cubicBezTo>
                  <a:pt x="330715" y="2369521"/>
                  <a:pt x="314431" y="2336616"/>
                  <a:pt x="284563" y="2324669"/>
                </a:cubicBezTo>
                <a:cubicBezTo>
                  <a:pt x="233350" y="2304185"/>
                  <a:pt x="295667" y="2330221"/>
                  <a:pt x="220873" y="2292824"/>
                </a:cubicBezTo>
                <a:cubicBezTo>
                  <a:pt x="210544" y="2287659"/>
                  <a:pt x="199644" y="2283726"/>
                  <a:pt x="189029" y="2279177"/>
                </a:cubicBezTo>
                <a:cubicBezTo>
                  <a:pt x="185996" y="2274628"/>
                  <a:pt x="184017" y="2269161"/>
                  <a:pt x="179930" y="2265529"/>
                </a:cubicBezTo>
                <a:cubicBezTo>
                  <a:pt x="157823" y="2245879"/>
                  <a:pt x="145704" y="2241592"/>
                  <a:pt x="120790" y="2229135"/>
                </a:cubicBezTo>
                <a:cubicBezTo>
                  <a:pt x="102147" y="2202503"/>
                  <a:pt x="81003" y="2180343"/>
                  <a:pt x="75297" y="2147248"/>
                </a:cubicBezTo>
                <a:cubicBezTo>
                  <a:pt x="69862" y="2115724"/>
                  <a:pt x="69731" y="2083507"/>
                  <a:pt x="66199" y="2051714"/>
                </a:cubicBezTo>
                <a:cubicBezTo>
                  <a:pt x="64743" y="2038605"/>
                  <a:pt x="59801" y="2015177"/>
                  <a:pt x="57100" y="2001672"/>
                </a:cubicBezTo>
                <a:cubicBezTo>
                  <a:pt x="54067" y="1963762"/>
                  <a:pt x="51552" y="1925806"/>
                  <a:pt x="48002" y="1887941"/>
                </a:cubicBezTo>
                <a:cubicBezTo>
                  <a:pt x="47001" y="1877265"/>
                  <a:pt x="44970" y="1922819"/>
                  <a:pt x="43453" y="1887941"/>
                </a:cubicBezTo>
                <a:close/>
              </a:path>
            </a:pathLst>
          </a:custGeom>
          <a:noFill/>
          <a:ln w="3810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808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9A710-39BB-CC60-6C49-D9FDF275CFA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49343DC-864D-813D-1664-FCFC4D753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562" y="848289"/>
            <a:ext cx="9009543" cy="5067868"/>
          </a:xfrm>
          <a:prstGeom prst="rect">
            <a:avLst/>
          </a:prstGeom>
        </p:spPr>
      </p:pic>
      <p:grpSp>
        <p:nvGrpSpPr>
          <p:cNvPr id="6" name="Group 5">
            <a:extLst>
              <a:ext uri="{FF2B5EF4-FFF2-40B4-BE49-F238E27FC236}">
                <a16:creationId xmlns:a16="http://schemas.microsoft.com/office/drawing/2014/main" id="{6C8904B6-6352-AF39-C207-888927880AAF}"/>
              </a:ext>
            </a:extLst>
          </p:cNvPr>
          <p:cNvGrpSpPr/>
          <p:nvPr/>
        </p:nvGrpSpPr>
        <p:grpSpPr>
          <a:xfrm>
            <a:off x="157485" y="939274"/>
            <a:ext cx="931545" cy="1352904"/>
            <a:chOff x="398592" y="493448"/>
            <a:chExt cx="931545" cy="1352904"/>
          </a:xfrm>
        </p:grpSpPr>
        <p:pic>
          <p:nvPicPr>
            <p:cNvPr id="7" name="Picture 6" descr="St. John Ambulance Terrace/Prince Rupert | Facebook">
              <a:extLst>
                <a:ext uri="{FF2B5EF4-FFF2-40B4-BE49-F238E27FC236}">
                  <a16:creationId xmlns:a16="http://schemas.microsoft.com/office/drawing/2014/main" id="{56870342-A1CA-18F5-6561-4759C514F0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592" y="493448"/>
              <a:ext cx="931545" cy="1046480"/>
            </a:xfrm>
            <a:prstGeom prst="rect">
              <a:avLst/>
            </a:prstGeom>
            <a:noFill/>
            <a:ln>
              <a:noFill/>
            </a:ln>
          </p:spPr>
        </p:pic>
        <p:sp>
          <p:nvSpPr>
            <p:cNvPr id="8" name="TextBox 7">
              <a:extLst>
                <a:ext uri="{FF2B5EF4-FFF2-40B4-BE49-F238E27FC236}">
                  <a16:creationId xmlns:a16="http://schemas.microsoft.com/office/drawing/2014/main" id="{61912D18-1E0B-C744-ACCD-996C9C934FF6}"/>
                </a:ext>
              </a:extLst>
            </p:cNvPr>
            <p:cNvSpPr txBox="1"/>
            <p:nvPr/>
          </p:nvSpPr>
          <p:spPr>
            <a:xfrm>
              <a:off x="477682" y="1600131"/>
              <a:ext cx="729687" cy="246221"/>
            </a:xfrm>
            <a:prstGeom prst="rect">
              <a:avLst/>
            </a:prstGeom>
            <a:noFill/>
            <a:ln>
              <a:solidFill>
                <a:schemeClr val="tx1"/>
              </a:solidFill>
            </a:ln>
          </p:spPr>
          <p:txBody>
            <a:bodyPr wrap="none" rtlCol="0">
              <a:spAutoFit/>
            </a:bodyPr>
            <a:lstStyle/>
            <a:p>
              <a:r>
                <a:rPr lang="en-US" sz="1000" dirty="0"/>
                <a:t>Public CPR</a:t>
              </a:r>
            </a:p>
          </p:txBody>
        </p:sp>
      </p:grpSp>
      <p:grpSp>
        <p:nvGrpSpPr>
          <p:cNvPr id="9" name="Group 8">
            <a:extLst>
              <a:ext uri="{FF2B5EF4-FFF2-40B4-BE49-F238E27FC236}">
                <a16:creationId xmlns:a16="http://schemas.microsoft.com/office/drawing/2014/main" id="{CF7CA4B2-3413-48EF-68EB-79A7927722E9}"/>
              </a:ext>
            </a:extLst>
          </p:cNvPr>
          <p:cNvGrpSpPr/>
          <p:nvPr/>
        </p:nvGrpSpPr>
        <p:grpSpPr>
          <a:xfrm>
            <a:off x="10691524" y="4376382"/>
            <a:ext cx="1336706" cy="1414816"/>
            <a:chOff x="9827781" y="2097276"/>
            <a:chExt cx="1493965" cy="1480888"/>
          </a:xfrm>
        </p:grpSpPr>
        <p:sp>
          <p:nvSpPr>
            <p:cNvPr id="10" name="TextBox 9">
              <a:extLst>
                <a:ext uri="{FF2B5EF4-FFF2-40B4-BE49-F238E27FC236}">
                  <a16:creationId xmlns:a16="http://schemas.microsoft.com/office/drawing/2014/main" id="{A049CDCC-4D94-257C-7B2C-15CBC30BA305}"/>
                </a:ext>
              </a:extLst>
            </p:cNvPr>
            <p:cNvSpPr txBox="1"/>
            <p:nvPr/>
          </p:nvSpPr>
          <p:spPr>
            <a:xfrm>
              <a:off x="10103421" y="3357354"/>
              <a:ext cx="947449" cy="220810"/>
            </a:xfrm>
            <a:prstGeom prst="rect">
              <a:avLst/>
            </a:prstGeom>
            <a:noFill/>
            <a:ln>
              <a:solidFill>
                <a:schemeClr val="tx1"/>
              </a:solidFill>
            </a:ln>
          </p:spPr>
          <p:txBody>
            <a:bodyPr wrap="none" rtlCol="0">
              <a:spAutoFit/>
            </a:bodyPr>
            <a:lstStyle/>
            <a:p>
              <a:r>
                <a:rPr lang="en-US" sz="1000" dirty="0"/>
                <a:t>Rehabilitation</a:t>
              </a:r>
            </a:p>
          </p:txBody>
        </p:sp>
        <p:pic>
          <p:nvPicPr>
            <p:cNvPr id="11" name="Picture 10" descr="Pulmonary rehabilitation in Prince George | Stories">
              <a:extLst>
                <a:ext uri="{FF2B5EF4-FFF2-40B4-BE49-F238E27FC236}">
                  <a16:creationId xmlns:a16="http://schemas.microsoft.com/office/drawing/2014/main" id="{FB4D8C46-C733-9303-CBF0-E44D9DE366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27781" y="2097276"/>
              <a:ext cx="1493965" cy="1196061"/>
            </a:xfrm>
            <a:prstGeom prst="rect">
              <a:avLst/>
            </a:prstGeom>
            <a:noFill/>
            <a:ln>
              <a:noFill/>
            </a:ln>
          </p:spPr>
        </p:pic>
      </p:grpSp>
      <p:cxnSp>
        <p:nvCxnSpPr>
          <p:cNvPr id="13" name="Straight Arrow Connector 12">
            <a:extLst>
              <a:ext uri="{FF2B5EF4-FFF2-40B4-BE49-F238E27FC236}">
                <a16:creationId xmlns:a16="http://schemas.microsoft.com/office/drawing/2014/main" id="{F49E4192-3D2C-36F8-A14B-23998A2282F4}"/>
              </a:ext>
            </a:extLst>
          </p:cNvPr>
          <p:cNvCxnSpPr>
            <a:cxnSpLocks/>
            <a:stCxn id="7" idx="3"/>
          </p:cNvCxnSpPr>
          <p:nvPr/>
        </p:nvCxnSpPr>
        <p:spPr>
          <a:xfrm>
            <a:off x="1089030" y="1462514"/>
            <a:ext cx="28939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8A0A370-43CB-968F-0A41-6E1645E96AD5}"/>
              </a:ext>
            </a:extLst>
          </p:cNvPr>
          <p:cNvCxnSpPr>
            <a:cxnSpLocks/>
          </p:cNvCxnSpPr>
          <p:nvPr/>
        </p:nvCxnSpPr>
        <p:spPr>
          <a:xfrm>
            <a:off x="10272218" y="4894926"/>
            <a:ext cx="419306"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Freeform: Shape 2">
            <a:extLst>
              <a:ext uri="{FF2B5EF4-FFF2-40B4-BE49-F238E27FC236}">
                <a16:creationId xmlns:a16="http://schemas.microsoft.com/office/drawing/2014/main" id="{613EAB53-8E6B-C1A6-18E8-F37143818B97}"/>
              </a:ext>
            </a:extLst>
          </p:cNvPr>
          <p:cNvSpPr/>
          <p:nvPr/>
        </p:nvSpPr>
        <p:spPr>
          <a:xfrm>
            <a:off x="903890" y="420414"/>
            <a:ext cx="9627476" cy="5696607"/>
          </a:xfrm>
          <a:custGeom>
            <a:avLst/>
            <a:gdLst>
              <a:gd name="connsiteX0" fmla="*/ 262758 w 9627476"/>
              <a:gd name="connsiteY0" fmla="*/ 515007 h 5696607"/>
              <a:gd name="connsiteX1" fmla="*/ 441434 w 9627476"/>
              <a:gd name="connsiteY1" fmla="*/ 472965 h 5696607"/>
              <a:gd name="connsiteX2" fmla="*/ 546538 w 9627476"/>
              <a:gd name="connsiteY2" fmla="*/ 441434 h 5696607"/>
              <a:gd name="connsiteX3" fmla="*/ 714703 w 9627476"/>
              <a:gd name="connsiteY3" fmla="*/ 430924 h 5696607"/>
              <a:gd name="connsiteX4" fmla="*/ 788276 w 9627476"/>
              <a:gd name="connsiteY4" fmla="*/ 420414 h 5696607"/>
              <a:gd name="connsiteX5" fmla="*/ 840827 w 9627476"/>
              <a:gd name="connsiteY5" fmla="*/ 399393 h 5696607"/>
              <a:gd name="connsiteX6" fmla="*/ 977462 w 9627476"/>
              <a:gd name="connsiteY6" fmla="*/ 336331 h 5696607"/>
              <a:gd name="connsiteX7" fmla="*/ 1156138 w 9627476"/>
              <a:gd name="connsiteY7" fmla="*/ 241738 h 5696607"/>
              <a:gd name="connsiteX8" fmla="*/ 1198179 w 9627476"/>
              <a:gd name="connsiteY8" fmla="*/ 210207 h 5696607"/>
              <a:gd name="connsiteX9" fmla="*/ 1250731 w 9627476"/>
              <a:gd name="connsiteY9" fmla="*/ 199696 h 5696607"/>
              <a:gd name="connsiteX10" fmla="*/ 1681655 w 9627476"/>
              <a:gd name="connsiteY10" fmla="*/ 178676 h 5696607"/>
              <a:gd name="connsiteX11" fmla="*/ 1765738 w 9627476"/>
              <a:gd name="connsiteY11" fmla="*/ 136634 h 5696607"/>
              <a:gd name="connsiteX12" fmla="*/ 2039007 w 9627476"/>
              <a:gd name="connsiteY12" fmla="*/ 136634 h 5696607"/>
              <a:gd name="connsiteX13" fmla="*/ 2385848 w 9627476"/>
              <a:gd name="connsiteY13" fmla="*/ 115614 h 5696607"/>
              <a:gd name="connsiteX14" fmla="*/ 2459420 w 9627476"/>
              <a:gd name="connsiteY14" fmla="*/ 94593 h 5696607"/>
              <a:gd name="connsiteX15" fmla="*/ 2848303 w 9627476"/>
              <a:gd name="connsiteY15" fmla="*/ 105103 h 5696607"/>
              <a:gd name="connsiteX16" fmla="*/ 3195144 w 9627476"/>
              <a:gd name="connsiteY16" fmla="*/ 94593 h 5696607"/>
              <a:gd name="connsiteX17" fmla="*/ 3289738 w 9627476"/>
              <a:gd name="connsiteY17" fmla="*/ 73572 h 5696607"/>
              <a:gd name="connsiteX18" fmla="*/ 3457903 w 9627476"/>
              <a:gd name="connsiteY18" fmla="*/ 63062 h 5696607"/>
              <a:gd name="connsiteX19" fmla="*/ 3531476 w 9627476"/>
              <a:gd name="connsiteY19" fmla="*/ 42041 h 5696607"/>
              <a:gd name="connsiteX20" fmla="*/ 3563007 w 9627476"/>
              <a:gd name="connsiteY20" fmla="*/ 31531 h 5696607"/>
              <a:gd name="connsiteX21" fmla="*/ 3752193 w 9627476"/>
              <a:gd name="connsiteY21" fmla="*/ 0 h 5696607"/>
              <a:gd name="connsiteX22" fmla="*/ 4035972 w 9627476"/>
              <a:gd name="connsiteY22" fmla="*/ 21020 h 5696607"/>
              <a:gd name="connsiteX23" fmla="*/ 4141076 w 9627476"/>
              <a:gd name="connsiteY23" fmla="*/ 42041 h 5696607"/>
              <a:gd name="connsiteX24" fmla="*/ 4361793 w 9627476"/>
              <a:gd name="connsiteY24" fmla="*/ 52552 h 5696607"/>
              <a:gd name="connsiteX25" fmla="*/ 4698124 w 9627476"/>
              <a:gd name="connsiteY25" fmla="*/ 73572 h 5696607"/>
              <a:gd name="connsiteX26" fmla="*/ 4981903 w 9627476"/>
              <a:gd name="connsiteY26" fmla="*/ 105103 h 5696607"/>
              <a:gd name="connsiteX27" fmla="*/ 5181600 w 9627476"/>
              <a:gd name="connsiteY27" fmla="*/ 136634 h 5696607"/>
              <a:gd name="connsiteX28" fmla="*/ 5402317 w 9627476"/>
              <a:gd name="connsiteY28" fmla="*/ 115614 h 5696607"/>
              <a:gd name="connsiteX29" fmla="*/ 5528441 w 9627476"/>
              <a:gd name="connsiteY29" fmla="*/ 84083 h 5696607"/>
              <a:gd name="connsiteX30" fmla="*/ 5759669 w 9627476"/>
              <a:gd name="connsiteY30" fmla="*/ 52552 h 5696607"/>
              <a:gd name="connsiteX31" fmla="*/ 5948855 w 9627476"/>
              <a:gd name="connsiteY31" fmla="*/ 73572 h 5696607"/>
              <a:gd name="connsiteX32" fmla="*/ 6064469 w 9627476"/>
              <a:gd name="connsiteY32" fmla="*/ 105103 h 5696607"/>
              <a:gd name="connsiteX33" fmla="*/ 6180082 w 9627476"/>
              <a:gd name="connsiteY33" fmla="*/ 115614 h 5696607"/>
              <a:gd name="connsiteX34" fmla="*/ 6547944 w 9627476"/>
              <a:gd name="connsiteY34" fmla="*/ 136634 h 5696607"/>
              <a:gd name="connsiteX35" fmla="*/ 6842234 w 9627476"/>
              <a:gd name="connsiteY35" fmla="*/ 220717 h 5696607"/>
              <a:gd name="connsiteX36" fmla="*/ 7094482 w 9627476"/>
              <a:gd name="connsiteY36" fmla="*/ 420414 h 5696607"/>
              <a:gd name="connsiteX37" fmla="*/ 7262648 w 9627476"/>
              <a:gd name="connsiteY37" fmla="*/ 672662 h 5696607"/>
              <a:gd name="connsiteX38" fmla="*/ 7346731 w 9627476"/>
              <a:gd name="connsiteY38" fmla="*/ 819807 h 5696607"/>
              <a:gd name="connsiteX39" fmla="*/ 7399282 w 9627476"/>
              <a:gd name="connsiteY39" fmla="*/ 1040524 h 5696607"/>
              <a:gd name="connsiteX40" fmla="*/ 7420303 w 9627476"/>
              <a:gd name="connsiteY40" fmla="*/ 1135117 h 5696607"/>
              <a:gd name="connsiteX41" fmla="*/ 7451834 w 9627476"/>
              <a:gd name="connsiteY41" fmla="*/ 1324303 h 5696607"/>
              <a:gd name="connsiteX42" fmla="*/ 7472855 w 9627476"/>
              <a:gd name="connsiteY42" fmla="*/ 1376855 h 5696607"/>
              <a:gd name="connsiteX43" fmla="*/ 7462344 w 9627476"/>
              <a:gd name="connsiteY43" fmla="*/ 2585545 h 5696607"/>
              <a:gd name="connsiteX44" fmla="*/ 7399282 w 9627476"/>
              <a:gd name="connsiteY44" fmla="*/ 2732689 h 5696607"/>
              <a:gd name="connsiteX45" fmla="*/ 7346731 w 9627476"/>
              <a:gd name="connsiteY45" fmla="*/ 2900855 h 5696607"/>
              <a:gd name="connsiteX46" fmla="*/ 7567448 w 9627476"/>
              <a:gd name="connsiteY46" fmla="*/ 3321269 h 5696607"/>
              <a:gd name="connsiteX47" fmla="*/ 7693572 w 9627476"/>
              <a:gd name="connsiteY47" fmla="*/ 3447393 h 5696607"/>
              <a:gd name="connsiteX48" fmla="*/ 7830207 w 9627476"/>
              <a:gd name="connsiteY48" fmla="*/ 3510455 h 5696607"/>
              <a:gd name="connsiteX49" fmla="*/ 8092965 w 9627476"/>
              <a:gd name="connsiteY49" fmla="*/ 3584027 h 5696607"/>
              <a:gd name="connsiteX50" fmla="*/ 8313682 w 9627476"/>
              <a:gd name="connsiteY50" fmla="*/ 3626069 h 5696607"/>
              <a:gd name="connsiteX51" fmla="*/ 8555420 w 9627476"/>
              <a:gd name="connsiteY51" fmla="*/ 3594538 h 5696607"/>
              <a:gd name="connsiteX52" fmla="*/ 9122979 w 9627476"/>
              <a:gd name="connsiteY52" fmla="*/ 3615558 h 5696607"/>
              <a:gd name="connsiteX53" fmla="*/ 9301655 w 9627476"/>
              <a:gd name="connsiteY53" fmla="*/ 3636579 h 5696607"/>
              <a:gd name="connsiteX54" fmla="*/ 9438289 w 9627476"/>
              <a:gd name="connsiteY54" fmla="*/ 3710152 h 5696607"/>
              <a:gd name="connsiteX55" fmla="*/ 9469820 w 9627476"/>
              <a:gd name="connsiteY55" fmla="*/ 3741683 h 5696607"/>
              <a:gd name="connsiteX56" fmla="*/ 9532882 w 9627476"/>
              <a:gd name="connsiteY56" fmla="*/ 3794234 h 5696607"/>
              <a:gd name="connsiteX57" fmla="*/ 9574924 w 9627476"/>
              <a:gd name="connsiteY57" fmla="*/ 3846786 h 5696607"/>
              <a:gd name="connsiteX58" fmla="*/ 9627476 w 9627476"/>
              <a:gd name="connsiteY58" fmla="*/ 3941379 h 5696607"/>
              <a:gd name="connsiteX59" fmla="*/ 9606455 w 9627476"/>
              <a:gd name="connsiteY59" fmla="*/ 4256689 h 5696607"/>
              <a:gd name="connsiteX60" fmla="*/ 9595944 w 9627476"/>
              <a:gd name="connsiteY60" fmla="*/ 4340772 h 5696607"/>
              <a:gd name="connsiteX61" fmla="*/ 9574924 w 9627476"/>
              <a:gd name="connsiteY61" fmla="*/ 4403834 h 5696607"/>
              <a:gd name="connsiteX62" fmla="*/ 9564413 w 9627476"/>
              <a:gd name="connsiteY62" fmla="*/ 4445876 h 5696607"/>
              <a:gd name="connsiteX63" fmla="*/ 9574924 w 9627476"/>
              <a:gd name="connsiteY63" fmla="*/ 4498427 h 5696607"/>
              <a:gd name="connsiteX64" fmla="*/ 9595944 w 9627476"/>
              <a:gd name="connsiteY64" fmla="*/ 4656083 h 5696607"/>
              <a:gd name="connsiteX65" fmla="*/ 9574924 w 9627476"/>
              <a:gd name="connsiteY65" fmla="*/ 4971393 h 5696607"/>
              <a:gd name="connsiteX66" fmla="*/ 9438289 w 9627476"/>
              <a:gd name="connsiteY66" fmla="*/ 5318234 h 5696607"/>
              <a:gd name="connsiteX67" fmla="*/ 9396248 w 9627476"/>
              <a:gd name="connsiteY67" fmla="*/ 5381296 h 5696607"/>
              <a:gd name="connsiteX68" fmla="*/ 9333186 w 9627476"/>
              <a:gd name="connsiteY68" fmla="*/ 5486400 h 5696607"/>
              <a:gd name="connsiteX69" fmla="*/ 9238593 w 9627476"/>
              <a:gd name="connsiteY69" fmla="*/ 5580993 h 5696607"/>
              <a:gd name="connsiteX70" fmla="*/ 7914289 w 9627476"/>
              <a:gd name="connsiteY70" fmla="*/ 5507420 h 5696607"/>
              <a:gd name="connsiteX71" fmla="*/ 7598979 w 9627476"/>
              <a:gd name="connsiteY71" fmla="*/ 5496910 h 5696607"/>
              <a:gd name="connsiteX72" fmla="*/ 7073462 w 9627476"/>
              <a:gd name="connsiteY72" fmla="*/ 5591503 h 5696607"/>
              <a:gd name="connsiteX73" fmla="*/ 5044965 w 9627476"/>
              <a:gd name="connsiteY73" fmla="*/ 5644055 h 5696607"/>
              <a:gd name="connsiteX74" fmla="*/ 4698124 w 9627476"/>
              <a:gd name="connsiteY74" fmla="*/ 5686096 h 5696607"/>
              <a:gd name="connsiteX75" fmla="*/ 3237186 w 9627476"/>
              <a:gd name="connsiteY75" fmla="*/ 5644055 h 5696607"/>
              <a:gd name="connsiteX76" fmla="*/ 2848303 w 9627476"/>
              <a:gd name="connsiteY76" fmla="*/ 5496910 h 5696607"/>
              <a:gd name="connsiteX77" fmla="*/ 2448910 w 9627476"/>
              <a:gd name="connsiteY77" fmla="*/ 5370786 h 5696607"/>
              <a:gd name="connsiteX78" fmla="*/ 2175641 w 9627476"/>
              <a:gd name="connsiteY78" fmla="*/ 5192110 h 5696607"/>
              <a:gd name="connsiteX79" fmla="*/ 1776248 w 9627476"/>
              <a:gd name="connsiteY79" fmla="*/ 4971393 h 5696607"/>
              <a:gd name="connsiteX80" fmla="*/ 1702676 w 9627476"/>
              <a:gd name="connsiteY80" fmla="*/ 4824248 h 5696607"/>
              <a:gd name="connsiteX81" fmla="*/ 1692165 w 9627476"/>
              <a:gd name="connsiteY81" fmla="*/ 4677103 h 5696607"/>
              <a:gd name="connsiteX82" fmla="*/ 1629103 w 9627476"/>
              <a:gd name="connsiteY82" fmla="*/ 4246179 h 5696607"/>
              <a:gd name="connsiteX83" fmla="*/ 1587062 w 9627476"/>
              <a:gd name="connsiteY83" fmla="*/ 4183117 h 5696607"/>
              <a:gd name="connsiteX84" fmla="*/ 1524000 w 9627476"/>
              <a:gd name="connsiteY84" fmla="*/ 4151586 h 5696607"/>
              <a:gd name="connsiteX85" fmla="*/ 704193 w 9627476"/>
              <a:gd name="connsiteY85" fmla="*/ 3972910 h 5696607"/>
              <a:gd name="connsiteX86" fmla="*/ 231227 w 9627476"/>
              <a:gd name="connsiteY86" fmla="*/ 3836276 h 5696607"/>
              <a:gd name="connsiteX87" fmla="*/ 31531 w 9627476"/>
              <a:gd name="connsiteY87" fmla="*/ 3668110 h 5696607"/>
              <a:gd name="connsiteX88" fmla="*/ 0 w 9627476"/>
              <a:gd name="connsiteY88" fmla="*/ 3520965 h 5696607"/>
              <a:gd name="connsiteX89" fmla="*/ 63062 w 9627476"/>
              <a:gd name="connsiteY89" fmla="*/ 3205655 h 5696607"/>
              <a:gd name="connsiteX90" fmla="*/ 178676 w 9627476"/>
              <a:gd name="connsiteY90" fmla="*/ 2795752 h 5696607"/>
              <a:gd name="connsiteX91" fmla="*/ 210207 w 9627476"/>
              <a:gd name="connsiteY91" fmla="*/ 2627586 h 5696607"/>
              <a:gd name="connsiteX92" fmla="*/ 231227 w 9627476"/>
              <a:gd name="connsiteY92" fmla="*/ 2564524 h 5696607"/>
              <a:gd name="connsiteX93" fmla="*/ 241738 w 9627476"/>
              <a:gd name="connsiteY93" fmla="*/ 2511972 h 5696607"/>
              <a:gd name="connsiteX94" fmla="*/ 336331 w 9627476"/>
              <a:gd name="connsiteY94" fmla="*/ 2417379 h 5696607"/>
              <a:gd name="connsiteX95" fmla="*/ 357351 w 9627476"/>
              <a:gd name="connsiteY95" fmla="*/ 2017986 h 5696607"/>
              <a:gd name="connsiteX96" fmla="*/ 378372 w 9627476"/>
              <a:gd name="connsiteY96" fmla="*/ 1902372 h 5696607"/>
              <a:gd name="connsiteX97" fmla="*/ 388882 w 9627476"/>
              <a:gd name="connsiteY97" fmla="*/ 1818289 h 5696607"/>
              <a:gd name="connsiteX98" fmla="*/ 420413 w 9627476"/>
              <a:gd name="connsiteY98" fmla="*/ 1492469 h 5696607"/>
              <a:gd name="connsiteX99" fmla="*/ 388882 w 9627476"/>
              <a:gd name="connsiteY99" fmla="*/ 1397876 h 5696607"/>
              <a:gd name="connsiteX100" fmla="*/ 378372 w 9627476"/>
              <a:gd name="connsiteY100" fmla="*/ 1334814 h 5696607"/>
              <a:gd name="connsiteX101" fmla="*/ 367862 w 9627476"/>
              <a:gd name="connsiteY101" fmla="*/ 1292772 h 5696607"/>
              <a:gd name="connsiteX102" fmla="*/ 357351 w 9627476"/>
              <a:gd name="connsiteY102" fmla="*/ 1219200 h 5696607"/>
              <a:gd name="connsiteX103" fmla="*/ 346841 w 9627476"/>
              <a:gd name="connsiteY103" fmla="*/ 1177158 h 5696607"/>
              <a:gd name="connsiteX104" fmla="*/ 325820 w 9627476"/>
              <a:gd name="connsiteY104" fmla="*/ 1019503 h 5696607"/>
              <a:gd name="connsiteX105" fmla="*/ 336331 w 9627476"/>
              <a:gd name="connsiteY105" fmla="*/ 935420 h 5696607"/>
              <a:gd name="connsiteX106" fmla="*/ 325820 w 9627476"/>
              <a:gd name="connsiteY106" fmla="*/ 903889 h 5696607"/>
              <a:gd name="connsiteX107" fmla="*/ 315310 w 9627476"/>
              <a:gd name="connsiteY107" fmla="*/ 819807 h 5696607"/>
              <a:gd name="connsiteX108" fmla="*/ 325820 w 9627476"/>
              <a:gd name="connsiteY108" fmla="*/ 672662 h 5696607"/>
              <a:gd name="connsiteX109" fmla="*/ 315310 w 9627476"/>
              <a:gd name="connsiteY109" fmla="*/ 630620 h 5696607"/>
              <a:gd name="connsiteX110" fmla="*/ 283779 w 9627476"/>
              <a:gd name="connsiteY110" fmla="*/ 620110 h 5696607"/>
              <a:gd name="connsiteX111" fmla="*/ 262758 w 9627476"/>
              <a:gd name="connsiteY111" fmla="*/ 515007 h 569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9627476" h="5696607">
                <a:moveTo>
                  <a:pt x="262758" y="515007"/>
                </a:moveTo>
                <a:cubicBezTo>
                  <a:pt x="330081" y="501542"/>
                  <a:pt x="365228" y="495378"/>
                  <a:pt x="441434" y="472965"/>
                </a:cubicBezTo>
                <a:cubicBezTo>
                  <a:pt x="507847" y="453432"/>
                  <a:pt x="478067" y="447955"/>
                  <a:pt x="546538" y="441434"/>
                </a:cubicBezTo>
                <a:cubicBezTo>
                  <a:pt x="602449" y="436109"/>
                  <a:pt x="658648" y="434427"/>
                  <a:pt x="714703" y="430924"/>
                </a:cubicBezTo>
                <a:cubicBezTo>
                  <a:pt x="739227" y="427421"/>
                  <a:pt x="764242" y="426422"/>
                  <a:pt x="788276" y="420414"/>
                </a:cubicBezTo>
                <a:cubicBezTo>
                  <a:pt x="806579" y="415838"/>
                  <a:pt x="823587" y="407055"/>
                  <a:pt x="840827" y="399393"/>
                </a:cubicBezTo>
                <a:cubicBezTo>
                  <a:pt x="886665" y="379020"/>
                  <a:pt x="932596" y="358764"/>
                  <a:pt x="977462" y="336331"/>
                </a:cubicBezTo>
                <a:cubicBezTo>
                  <a:pt x="1037738" y="306193"/>
                  <a:pt x="1097627" y="275173"/>
                  <a:pt x="1156138" y="241738"/>
                </a:cubicBezTo>
                <a:cubicBezTo>
                  <a:pt x="1171347" y="233047"/>
                  <a:pt x="1182172" y="217321"/>
                  <a:pt x="1198179" y="210207"/>
                </a:cubicBezTo>
                <a:cubicBezTo>
                  <a:pt x="1214504" y="202952"/>
                  <a:pt x="1233074" y="202412"/>
                  <a:pt x="1250731" y="199696"/>
                </a:cubicBezTo>
                <a:cubicBezTo>
                  <a:pt x="1403148" y="176247"/>
                  <a:pt x="1496751" y="184279"/>
                  <a:pt x="1681655" y="178676"/>
                </a:cubicBezTo>
                <a:cubicBezTo>
                  <a:pt x="1709683" y="164662"/>
                  <a:pt x="1736491" y="147883"/>
                  <a:pt x="1765738" y="136634"/>
                </a:cubicBezTo>
                <a:cubicBezTo>
                  <a:pt x="1837218" y="109141"/>
                  <a:pt x="2020196" y="135738"/>
                  <a:pt x="2039007" y="136634"/>
                </a:cubicBezTo>
                <a:cubicBezTo>
                  <a:pt x="2154621" y="129627"/>
                  <a:pt x="2270597" y="127139"/>
                  <a:pt x="2385848" y="115614"/>
                </a:cubicBezTo>
                <a:cubicBezTo>
                  <a:pt x="2411227" y="113076"/>
                  <a:pt x="2433921" y="95173"/>
                  <a:pt x="2459420" y="94593"/>
                </a:cubicBezTo>
                <a:lnTo>
                  <a:pt x="2848303" y="105103"/>
                </a:lnTo>
                <a:cubicBezTo>
                  <a:pt x="2995789" y="129686"/>
                  <a:pt x="2930782" y="123967"/>
                  <a:pt x="3195144" y="94593"/>
                </a:cubicBezTo>
                <a:cubicBezTo>
                  <a:pt x="3227247" y="91026"/>
                  <a:pt x="3257668" y="77420"/>
                  <a:pt x="3289738" y="73572"/>
                </a:cubicBezTo>
                <a:cubicBezTo>
                  <a:pt x="3345502" y="66880"/>
                  <a:pt x="3401848" y="66565"/>
                  <a:pt x="3457903" y="63062"/>
                </a:cubicBezTo>
                <a:lnTo>
                  <a:pt x="3531476" y="42041"/>
                </a:lnTo>
                <a:cubicBezTo>
                  <a:pt x="3542088" y="38858"/>
                  <a:pt x="3552124" y="33604"/>
                  <a:pt x="3563007" y="31531"/>
                </a:cubicBezTo>
                <a:cubicBezTo>
                  <a:pt x="3625810" y="19569"/>
                  <a:pt x="3689131" y="10510"/>
                  <a:pt x="3752193" y="0"/>
                </a:cubicBezTo>
                <a:cubicBezTo>
                  <a:pt x="3850550" y="5177"/>
                  <a:pt x="3940641" y="5132"/>
                  <a:pt x="4035972" y="21020"/>
                </a:cubicBezTo>
                <a:cubicBezTo>
                  <a:pt x="4071214" y="26894"/>
                  <a:pt x="4105514" y="38599"/>
                  <a:pt x="4141076" y="42041"/>
                </a:cubicBezTo>
                <a:cubicBezTo>
                  <a:pt x="4214389" y="49136"/>
                  <a:pt x="4288239" y="48681"/>
                  <a:pt x="4361793" y="52552"/>
                </a:cubicBezTo>
                <a:lnTo>
                  <a:pt x="4698124" y="73572"/>
                </a:lnTo>
                <a:cubicBezTo>
                  <a:pt x="4868815" y="54607"/>
                  <a:pt x="4737530" y="58871"/>
                  <a:pt x="4981903" y="105103"/>
                </a:cubicBezTo>
                <a:cubicBezTo>
                  <a:pt x="5048119" y="117630"/>
                  <a:pt x="5115034" y="126124"/>
                  <a:pt x="5181600" y="136634"/>
                </a:cubicBezTo>
                <a:cubicBezTo>
                  <a:pt x="5255172" y="129627"/>
                  <a:pt x="5329246" y="126685"/>
                  <a:pt x="5402317" y="115614"/>
                </a:cubicBezTo>
                <a:cubicBezTo>
                  <a:pt x="5445163" y="109122"/>
                  <a:pt x="5485886" y="92267"/>
                  <a:pt x="5528441" y="84083"/>
                </a:cubicBezTo>
                <a:cubicBezTo>
                  <a:pt x="5574911" y="75146"/>
                  <a:pt x="5699757" y="60041"/>
                  <a:pt x="5759669" y="52552"/>
                </a:cubicBezTo>
                <a:cubicBezTo>
                  <a:pt x="5822731" y="59559"/>
                  <a:pt x="5886327" y="62792"/>
                  <a:pt x="5948855" y="73572"/>
                </a:cubicBezTo>
                <a:cubicBezTo>
                  <a:pt x="5988220" y="80359"/>
                  <a:pt x="6025168" y="97957"/>
                  <a:pt x="6064469" y="105103"/>
                </a:cubicBezTo>
                <a:cubicBezTo>
                  <a:pt x="6102541" y="112025"/>
                  <a:pt x="6141499" y="112646"/>
                  <a:pt x="6180082" y="115614"/>
                </a:cubicBezTo>
                <a:cubicBezTo>
                  <a:pt x="6320990" y="126453"/>
                  <a:pt x="6400688" y="129271"/>
                  <a:pt x="6547944" y="136634"/>
                </a:cubicBezTo>
                <a:cubicBezTo>
                  <a:pt x="6656079" y="158262"/>
                  <a:pt x="6710756" y="167415"/>
                  <a:pt x="6842234" y="220717"/>
                </a:cubicBezTo>
                <a:cubicBezTo>
                  <a:pt x="6960038" y="268475"/>
                  <a:pt x="7020121" y="320313"/>
                  <a:pt x="7094482" y="420414"/>
                </a:cubicBezTo>
                <a:cubicBezTo>
                  <a:pt x="7154743" y="501535"/>
                  <a:pt x="7206593" y="588579"/>
                  <a:pt x="7262648" y="672662"/>
                </a:cubicBezTo>
                <a:cubicBezTo>
                  <a:pt x="7299134" y="727391"/>
                  <a:pt x="7321840" y="755803"/>
                  <a:pt x="7346731" y="819807"/>
                </a:cubicBezTo>
                <a:cubicBezTo>
                  <a:pt x="7381395" y="908942"/>
                  <a:pt x="7380418" y="946201"/>
                  <a:pt x="7399282" y="1040524"/>
                </a:cubicBezTo>
                <a:cubicBezTo>
                  <a:pt x="7405617" y="1072197"/>
                  <a:pt x="7414690" y="1103308"/>
                  <a:pt x="7420303" y="1135117"/>
                </a:cubicBezTo>
                <a:cubicBezTo>
                  <a:pt x="7439742" y="1245271"/>
                  <a:pt x="7419585" y="1203370"/>
                  <a:pt x="7451834" y="1324303"/>
                </a:cubicBezTo>
                <a:cubicBezTo>
                  <a:pt x="7456695" y="1342533"/>
                  <a:pt x="7465848" y="1359338"/>
                  <a:pt x="7472855" y="1376855"/>
                </a:cubicBezTo>
                <a:cubicBezTo>
                  <a:pt x="7469351" y="1779752"/>
                  <a:pt x="7484175" y="2183225"/>
                  <a:pt x="7462344" y="2585545"/>
                </a:cubicBezTo>
                <a:cubicBezTo>
                  <a:pt x="7459453" y="2638829"/>
                  <a:pt x="7417652" y="2682588"/>
                  <a:pt x="7399282" y="2732689"/>
                </a:cubicBezTo>
                <a:cubicBezTo>
                  <a:pt x="7379065" y="2787828"/>
                  <a:pt x="7364248" y="2844800"/>
                  <a:pt x="7346731" y="2900855"/>
                </a:cubicBezTo>
                <a:cubicBezTo>
                  <a:pt x="7416443" y="3055771"/>
                  <a:pt x="7463913" y="3183222"/>
                  <a:pt x="7567448" y="3321269"/>
                </a:cubicBezTo>
                <a:cubicBezTo>
                  <a:pt x="7603121" y="3368833"/>
                  <a:pt x="7645322" y="3412653"/>
                  <a:pt x="7693572" y="3447393"/>
                </a:cubicBezTo>
                <a:cubicBezTo>
                  <a:pt x="7734280" y="3476703"/>
                  <a:pt x="7783633" y="3491825"/>
                  <a:pt x="7830207" y="3510455"/>
                </a:cubicBezTo>
                <a:cubicBezTo>
                  <a:pt x="7920273" y="3546481"/>
                  <a:pt x="7997954" y="3564466"/>
                  <a:pt x="8092965" y="3584027"/>
                </a:cubicBezTo>
                <a:cubicBezTo>
                  <a:pt x="8166322" y="3599130"/>
                  <a:pt x="8240110" y="3612055"/>
                  <a:pt x="8313682" y="3626069"/>
                </a:cubicBezTo>
                <a:cubicBezTo>
                  <a:pt x="8396086" y="3609587"/>
                  <a:pt x="8463436" y="3594538"/>
                  <a:pt x="8555420" y="3594538"/>
                </a:cubicBezTo>
                <a:cubicBezTo>
                  <a:pt x="8744736" y="3594538"/>
                  <a:pt x="8933793" y="3608551"/>
                  <a:pt x="9122979" y="3615558"/>
                </a:cubicBezTo>
                <a:cubicBezTo>
                  <a:pt x="9140043" y="3616871"/>
                  <a:pt x="9257664" y="3618250"/>
                  <a:pt x="9301655" y="3636579"/>
                </a:cubicBezTo>
                <a:cubicBezTo>
                  <a:pt x="9323608" y="3645726"/>
                  <a:pt x="9411284" y="3689897"/>
                  <a:pt x="9438289" y="3710152"/>
                </a:cubicBezTo>
                <a:cubicBezTo>
                  <a:pt x="9450180" y="3719070"/>
                  <a:pt x="9458711" y="3731808"/>
                  <a:pt x="9469820" y="3741683"/>
                </a:cubicBezTo>
                <a:cubicBezTo>
                  <a:pt x="9490271" y="3759862"/>
                  <a:pt x="9513534" y="3774886"/>
                  <a:pt x="9532882" y="3794234"/>
                </a:cubicBezTo>
                <a:cubicBezTo>
                  <a:pt x="9548745" y="3810097"/>
                  <a:pt x="9561729" y="3828643"/>
                  <a:pt x="9574924" y="3846786"/>
                </a:cubicBezTo>
                <a:cubicBezTo>
                  <a:pt x="9619403" y="3907945"/>
                  <a:pt x="9610601" y="3890758"/>
                  <a:pt x="9627476" y="3941379"/>
                </a:cubicBezTo>
                <a:cubicBezTo>
                  <a:pt x="9620469" y="4046482"/>
                  <a:pt x="9614746" y="4151679"/>
                  <a:pt x="9606455" y="4256689"/>
                </a:cubicBezTo>
                <a:cubicBezTo>
                  <a:pt x="9604232" y="4284847"/>
                  <a:pt x="9601862" y="4313153"/>
                  <a:pt x="9595944" y="4340772"/>
                </a:cubicBezTo>
                <a:cubicBezTo>
                  <a:pt x="9591301" y="4362438"/>
                  <a:pt x="9581291" y="4382611"/>
                  <a:pt x="9574924" y="4403834"/>
                </a:cubicBezTo>
                <a:cubicBezTo>
                  <a:pt x="9570773" y="4417670"/>
                  <a:pt x="9567917" y="4431862"/>
                  <a:pt x="9564413" y="4445876"/>
                </a:cubicBezTo>
                <a:cubicBezTo>
                  <a:pt x="9567917" y="4463393"/>
                  <a:pt x="9572563" y="4480720"/>
                  <a:pt x="9574924" y="4498427"/>
                </a:cubicBezTo>
                <a:cubicBezTo>
                  <a:pt x="9599503" y="4682766"/>
                  <a:pt x="9572293" y="4537822"/>
                  <a:pt x="9595944" y="4656083"/>
                </a:cubicBezTo>
                <a:cubicBezTo>
                  <a:pt x="9588937" y="4761186"/>
                  <a:pt x="9591566" y="4867379"/>
                  <a:pt x="9574924" y="4971393"/>
                </a:cubicBezTo>
                <a:cubicBezTo>
                  <a:pt x="9551648" y="5116871"/>
                  <a:pt x="9507902" y="5197994"/>
                  <a:pt x="9438289" y="5318234"/>
                </a:cubicBezTo>
                <a:cubicBezTo>
                  <a:pt x="9425631" y="5340098"/>
                  <a:pt x="9409638" y="5359872"/>
                  <a:pt x="9396248" y="5381296"/>
                </a:cubicBezTo>
                <a:cubicBezTo>
                  <a:pt x="9374594" y="5415943"/>
                  <a:pt x="9358503" y="5454332"/>
                  <a:pt x="9333186" y="5486400"/>
                </a:cubicBezTo>
                <a:cubicBezTo>
                  <a:pt x="9305555" y="5521399"/>
                  <a:pt x="9270124" y="5549462"/>
                  <a:pt x="9238593" y="5580993"/>
                </a:cubicBezTo>
                <a:lnTo>
                  <a:pt x="7914289" y="5507420"/>
                </a:lnTo>
                <a:cubicBezTo>
                  <a:pt x="7809244" y="5502465"/>
                  <a:pt x="7704082" y="5500413"/>
                  <a:pt x="7598979" y="5496910"/>
                </a:cubicBezTo>
                <a:cubicBezTo>
                  <a:pt x="7423807" y="5528441"/>
                  <a:pt x="7251248" y="5583037"/>
                  <a:pt x="7073462" y="5591503"/>
                </a:cubicBezTo>
                <a:cubicBezTo>
                  <a:pt x="6250670" y="5630686"/>
                  <a:pt x="6926380" y="5600302"/>
                  <a:pt x="5044965" y="5644055"/>
                </a:cubicBezTo>
                <a:cubicBezTo>
                  <a:pt x="4929351" y="5658069"/>
                  <a:pt x="4814219" y="5676882"/>
                  <a:pt x="4698124" y="5686096"/>
                </a:cubicBezTo>
                <a:cubicBezTo>
                  <a:pt x="4257064" y="5721101"/>
                  <a:pt x="3556124" y="5658685"/>
                  <a:pt x="3237186" y="5644055"/>
                </a:cubicBezTo>
                <a:cubicBezTo>
                  <a:pt x="3107558" y="5595007"/>
                  <a:pt x="2979254" y="5542306"/>
                  <a:pt x="2848303" y="5496910"/>
                </a:cubicBezTo>
                <a:cubicBezTo>
                  <a:pt x="2716393" y="5451181"/>
                  <a:pt x="2576075" y="5428408"/>
                  <a:pt x="2448910" y="5370786"/>
                </a:cubicBezTo>
                <a:cubicBezTo>
                  <a:pt x="2349779" y="5325867"/>
                  <a:pt x="2269221" y="5247673"/>
                  <a:pt x="2175641" y="5192110"/>
                </a:cubicBezTo>
                <a:cubicBezTo>
                  <a:pt x="2044850" y="5114453"/>
                  <a:pt x="1776248" y="4971393"/>
                  <a:pt x="1776248" y="4971393"/>
                </a:cubicBezTo>
                <a:cubicBezTo>
                  <a:pt x="1751724" y="4922345"/>
                  <a:pt x="1717741" y="4876976"/>
                  <a:pt x="1702676" y="4824248"/>
                </a:cubicBezTo>
                <a:cubicBezTo>
                  <a:pt x="1689167" y="4776967"/>
                  <a:pt x="1698373" y="4725883"/>
                  <a:pt x="1692165" y="4677103"/>
                </a:cubicBezTo>
                <a:cubicBezTo>
                  <a:pt x="1673836" y="4533093"/>
                  <a:pt x="1659314" y="4388172"/>
                  <a:pt x="1629103" y="4246179"/>
                </a:cubicBezTo>
                <a:cubicBezTo>
                  <a:pt x="1623845" y="4221468"/>
                  <a:pt x="1605840" y="4200018"/>
                  <a:pt x="1587062" y="4183117"/>
                </a:cubicBezTo>
                <a:cubicBezTo>
                  <a:pt x="1569593" y="4167395"/>
                  <a:pt x="1546863" y="4157030"/>
                  <a:pt x="1524000" y="4151586"/>
                </a:cubicBezTo>
                <a:cubicBezTo>
                  <a:pt x="1251922" y="4086805"/>
                  <a:pt x="972890" y="4050533"/>
                  <a:pt x="704193" y="3972910"/>
                </a:cubicBezTo>
                <a:lnTo>
                  <a:pt x="231227" y="3836276"/>
                </a:lnTo>
                <a:cubicBezTo>
                  <a:pt x="214068" y="3823407"/>
                  <a:pt x="52038" y="3711174"/>
                  <a:pt x="31531" y="3668110"/>
                </a:cubicBezTo>
                <a:cubicBezTo>
                  <a:pt x="9965" y="3622821"/>
                  <a:pt x="10510" y="3570013"/>
                  <a:pt x="0" y="3520965"/>
                </a:cubicBezTo>
                <a:cubicBezTo>
                  <a:pt x="43657" y="3149870"/>
                  <a:pt x="-10180" y="3514898"/>
                  <a:pt x="63062" y="3205655"/>
                </a:cubicBezTo>
                <a:cubicBezTo>
                  <a:pt x="152028" y="2830022"/>
                  <a:pt x="64924" y="3061167"/>
                  <a:pt x="178676" y="2795752"/>
                </a:cubicBezTo>
                <a:cubicBezTo>
                  <a:pt x="189186" y="2739697"/>
                  <a:pt x="197568" y="2683200"/>
                  <a:pt x="210207" y="2627586"/>
                </a:cubicBezTo>
                <a:cubicBezTo>
                  <a:pt x="215118" y="2605979"/>
                  <a:pt x="225397" y="2585901"/>
                  <a:pt x="231227" y="2564524"/>
                </a:cubicBezTo>
                <a:cubicBezTo>
                  <a:pt x="235927" y="2547289"/>
                  <a:pt x="231355" y="2526509"/>
                  <a:pt x="241738" y="2511972"/>
                </a:cubicBezTo>
                <a:cubicBezTo>
                  <a:pt x="267656" y="2475686"/>
                  <a:pt x="336331" y="2417379"/>
                  <a:pt x="336331" y="2417379"/>
                </a:cubicBezTo>
                <a:cubicBezTo>
                  <a:pt x="343338" y="2284248"/>
                  <a:pt x="346504" y="2150859"/>
                  <a:pt x="357351" y="2017986"/>
                </a:cubicBezTo>
                <a:cubicBezTo>
                  <a:pt x="360538" y="1978946"/>
                  <a:pt x="372263" y="1941063"/>
                  <a:pt x="378372" y="1902372"/>
                </a:cubicBezTo>
                <a:cubicBezTo>
                  <a:pt x="382777" y="1874472"/>
                  <a:pt x="386000" y="1846387"/>
                  <a:pt x="388882" y="1818289"/>
                </a:cubicBezTo>
                <a:cubicBezTo>
                  <a:pt x="400015" y="1709744"/>
                  <a:pt x="420413" y="1492469"/>
                  <a:pt x="420413" y="1492469"/>
                </a:cubicBezTo>
                <a:cubicBezTo>
                  <a:pt x="409903" y="1460938"/>
                  <a:pt x="397446" y="1429990"/>
                  <a:pt x="388882" y="1397876"/>
                </a:cubicBezTo>
                <a:cubicBezTo>
                  <a:pt x="383391" y="1377285"/>
                  <a:pt x="382551" y="1355711"/>
                  <a:pt x="378372" y="1334814"/>
                </a:cubicBezTo>
                <a:cubicBezTo>
                  <a:pt x="375539" y="1320649"/>
                  <a:pt x="370446" y="1306984"/>
                  <a:pt x="367862" y="1292772"/>
                </a:cubicBezTo>
                <a:cubicBezTo>
                  <a:pt x="363430" y="1268399"/>
                  <a:pt x="361783" y="1243573"/>
                  <a:pt x="357351" y="1219200"/>
                </a:cubicBezTo>
                <a:cubicBezTo>
                  <a:pt x="354767" y="1204988"/>
                  <a:pt x="349094" y="1191426"/>
                  <a:pt x="346841" y="1177158"/>
                </a:cubicBezTo>
                <a:cubicBezTo>
                  <a:pt x="338572" y="1124790"/>
                  <a:pt x="332827" y="1072055"/>
                  <a:pt x="325820" y="1019503"/>
                </a:cubicBezTo>
                <a:cubicBezTo>
                  <a:pt x="329324" y="991475"/>
                  <a:pt x="336331" y="963666"/>
                  <a:pt x="336331" y="935420"/>
                </a:cubicBezTo>
                <a:cubicBezTo>
                  <a:pt x="336331" y="924341"/>
                  <a:pt x="327802" y="914789"/>
                  <a:pt x="325820" y="903889"/>
                </a:cubicBezTo>
                <a:cubicBezTo>
                  <a:pt x="320767" y="876099"/>
                  <a:pt x="318813" y="847834"/>
                  <a:pt x="315310" y="819807"/>
                </a:cubicBezTo>
                <a:cubicBezTo>
                  <a:pt x="318813" y="770759"/>
                  <a:pt x="325820" y="721835"/>
                  <a:pt x="325820" y="672662"/>
                </a:cubicBezTo>
                <a:cubicBezTo>
                  <a:pt x="325820" y="658217"/>
                  <a:pt x="324334" y="641900"/>
                  <a:pt x="315310" y="630620"/>
                </a:cubicBezTo>
                <a:cubicBezTo>
                  <a:pt x="308389" y="621969"/>
                  <a:pt x="294289" y="623613"/>
                  <a:pt x="283779" y="620110"/>
                </a:cubicBezTo>
                <a:lnTo>
                  <a:pt x="262758" y="515007"/>
                </a:lnTo>
                <a:close/>
              </a:path>
            </a:pathLst>
          </a:custGeom>
          <a:noFill/>
          <a:ln w="5715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237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E3C77-4A8A-9F31-1118-403CD27BDF06}"/>
              </a:ext>
            </a:extLst>
          </p:cNvPr>
          <p:cNvSpPr>
            <a:spLocks noGrp="1"/>
          </p:cNvSpPr>
          <p:nvPr>
            <p:ph type="title"/>
          </p:nvPr>
        </p:nvSpPr>
        <p:spPr/>
        <p:txBody>
          <a:bodyPr>
            <a:normAutofit/>
          </a:bodyPr>
          <a:lstStyle/>
          <a:p>
            <a:pPr algn="ctr"/>
            <a:r>
              <a:rPr lang="en-US" sz="3600" dirty="0"/>
              <a:t>Process Flow Map (PFM) with Operational level SMEs</a:t>
            </a:r>
          </a:p>
        </p:txBody>
      </p:sp>
      <p:pic>
        <p:nvPicPr>
          <p:cNvPr id="4" name="Picture 3">
            <a:extLst>
              <a:ext uri="{FF2B5EF4-FFF2-40B4-BE49-F238E27FC236}">
                <a16:creationId xmlns:a16="http://schemas.microsoft.com/office/drawing/2014/main" id="{1132CE65-791D-84CA-25BB-A53CF8252F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7365" y="1537888"/>
            <a:ext cx="3216960" cy="4719527"/>
          </a:xfrm>
          <a:prstGeom prst="rect">
            <a:avLst/>
          </a:prstGeom>
        </p:spPr>
      </p:pic>
      <p:pic>
        <p:nvPicPr>
          <p:cNvPr id="5" name="Content Placeholder 4">
            <a:extLst>
              <a:ext uri="{FF2B5EF4-FFF2-40B4-BE49-F238E27FC236}">
                <a16:creationId xmlns:a16="http://schemas.microsoft.com/office/drawing/2014/main" id="{AB15BE70-E54E-71F4-6A4A-118FC08155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8725" y="1692896"/>
            <a:ext cx="6396831" cy="4799979"/>
          </a:xfrm>
          <a:prstGeom prst="rect">
            <a:avLst/>
          </a:prstGeom>
        </p:spPr>
      </p:pic>
    </p:spTree>
    <p:extLst>
      <p:ext uri="{BB962C8B-B14F-4D97-AF65-F5344CB8AC3E}">
        <p14:creationId xmlns:p14="http://schemas.microsoft.com/office/powerpoint/2010/main" val="42232058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C3B692-82A6-51DF-DCB2-6A57D656F3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1410" y="60639"/>
            <a:ext cx="4888217" cy="6555185"/>
          </a:xfrm>
          <a:prstGeom prst="rect">
            <a:avLst/>
          </a:prstGeom>
        </p:spPr>
      </p:pic>
      <p:pic>
        <p:nvPicPr>
          <p:cNvPr id="2" name="Picture 1">
            <a:extLst>
              <a:ext uri="{FF2B5EF4-FFF2-40B4-BE49-F238E27FC236}">
                <a16:creationId xmlns:a16="http://schemas.microsoft.com/office/drawing/2014/main" id="{05E1A3BF-9085-01F5-3740-D0BBCE72E0B4}"/>
              </a:ext>
            </a:extLst>
          </p:cNvPr>
          <p:cNvPicPr>
            <a:picLocks noChangeAspect="1"/>
          </p:cNvPicPr>
          <p:nvPr/>
        </p:nvPicPr>
        <p:blipFill rotWithShape="1">
          <a:blip r:embed="rId3">
            <a:extLst>
              <a:ext uri="{28A0092B-C50C-407E-A947-70E740481C1C}">
                <a14:useLocalDpi xmlns:a14="http://schemas.microsoft.com/office/drawing/2010/main" val="0"/>
              </a:ext>
            </a:extLst>
          </a:blip>
          <a:srcRect r="25363"/>
          <a:stretch/>
        </p:blipFill>
        <p:spPr>
          <a:xfrm>
            <a:off x="190500" y="676275"/>
            <a:ext cx="6432294" cy="4847661"/>
          </a:xfrm>
          <a:prstGeom prst="rect">
            <a:avLst/>
          </a:prstGeom>
        </p:spPr>
      </p:pic>
      <p:sp>
        <p:nvSpPr>
          <p:cNvPr id="10" name="Freeform: Shape 9">
            <a:extLst>
              <a:ext uri="{FF2B5EF4-FFF2-40B4-BE49-F238E27FC236}">
                <a16:creationId xmlns:a16="http://schemas.microsoft.com/office/drawing/2014/main" id="{D3B3BA7E-EC07-71A8-E126-560EEB850119}"/>
              </a:ext>
            </a:extLst>
          </p:cNvPr>
          <p:cNvSpPr/>
          <p:nvPr/>
        </p:nvSpPr>
        <p:spPr>
          <a:xfrm>
            <a:off x="1504908" y="3362325"/>
            <a:ext cx="5495967" cy="2962275"/>
          </a:xfrm>
          <a:custGeom>
            <a:avLst/>
            <a:gdLst>
              <a:gd name="connsiteX0" fmla="*/ 257217 w 5495967"/>
              <a:gd name="connsiteY0" fmla="*/ 1038225 h 2962275"/>
              <a:gd name="connsiteX1" fmla="*/ 219117 w 5495967"/>
              <a:gd name="connsiteY1" fmla="*/ 1085850 h 2962275"/>
              <a:gd name="connsiteX2" fmla="*/ 142917 w 5495967"/>
              <a:gd name="connsiteY2" fmla="*/ 1162050 h 2962275"/>
              <a:gd name="connsiteX3" fmla="*/ 38142 w 5495967"/>
              <a:gd name="connsiteY3" fmla="*/ 1447800 h 2962275"/>
              <a:gd name="connsiteX4" fmla="*/ 42 w 5495967"/>
              <a:gd name="connsiteY4" fmla="*/ 1676400 h 2962275"/>
              <a:gd name="connsiteX5" fmla="*/ 47667 w 5495967"/>
              <a:gd name="connsiteY5" fmla="*/ 2038350 h 2962275"/>
              <a:gd name="connsiteX6" fmla="*/ 181017 w 5495967"/>
              <a:gd name="connsiteY6" fmla="*/ 2533650 h 2962275"/>
              <a:gd name="connsiteX7" fmla="*/ 381042 w 5495967"/>
              <a:gd name="connsiteY7" fmla="*/ 2752725 h 2962275"/>
              <a:gd name="connsiteX8" fmla="*/ 676317 w 5495967"/>
              <a:gd name="connsiteY8" fmla="*/ 2962275 h 2962275"/>
              <a:gd name="connsiteX9" fmla="*/ 1047792 w 5495967"/>
              <a:gd name="connsiteY9" fmla="*/ 2952750 h 2962275"/>
              <a:gd name="connsiteX10" fmla="*/ 1285917 w 5495967"/>
              <a:gd name="connsiteY10" fmla="*/ 2933700 h 2962275"/>
              <a:gd name="connsiteX11" fmla="*/ 1352592 w 5495967"/>
              <a:gd name="connsiteY11" fmla="*/ 2924175 h 2962275"/>
              <a:gd name="connsiteX12" fmla="*/ 2324142 w 5495967"/>
              <a:gd name="connsiteY12" fmla="*/ 2886075 h 2962275"/>
              <a:gd name="connsiteX13" fmla="*/ 2990892 w 5495967"/>
              <a:gd name="connsiteY13" fmla="*/ 2895600 h 2962275"/>
              <a:gd name="connsiteX14" fmla="*/ 3209967 w 5495967"/>
              <a:gd name="connsiteY14" fmla="*/ 2847975 h 2962275"/>
              <a:gd name="connsiteX15" fmla="*/ 3600492 w 5495967"/>
              <a:gd name="connsiteY15" fmla="*/ 2781300 h 2962275"/>
              <a:gd name="connsiteX16" fmla="*/ 3981492 w 5495967"/>
              <a:gd name="connsiteY16" fmla="*/ 2800350 h 2962275"/>
              <a:gd name="connsiteX17" fmla="*/ 4191042 w 5495967"/>
              <a:gd name="connsiteY17" fmla="*/ 2847975 h 2962275"/>
              <a:gd name="connsiteX18" fmla="*/ 4410117 w 5495967"/>
              <a:gd name="connsiteY18" fmla="*/ 2809875 h 2962275"/>
              <a:gd name="connsiteX19" fmla="*/ 4810167 w 5495967"/>
              <a:gd name="connsiteY19" fmla="*/ 2647950 h 2962275"/>
              <a:gd name="connsiteX20" fmla="*/ 4886367 w 5495967"/>
              <a:gd name="connsiteY20" fmla="*/ 2619375 h 2962275"/>
              <a:gd name="connsiteX21" fmla="*/ 4962567 w 5495967"/>
              <a:gd name="connsiteY21" fmla="*/ 2562225 h 2962275"/>
              <a:gd name="connsiteX22" fmla="*/ 5095917 w 5495967"/>
              <a:gd name="connsiteY22" fmla="*/ 2505075 h 2962275"/>
              <a:gd name="connsiteX23" fmla="*/ 5181642 w 5495967"/>
              <a:gd name="connsiteY23" fmla="*/ 2400300 h 2962275"/>
              <a:gd name="connsiteX24" fmla="*/ 5267367 w 5495967"/>
              <a:gd name="connsiteY24" fmla="*/ 2295525 h 2962275"/>
              <a:gd name="connsiteX25" fmla="*/ 5334042 w 5495967"/>
              <a:gd name="connsiteY25" fmla="*/ 2133600 h 2962275"/>
              <a:gd name="connsiteX26" fmla="*/ 5372142 w 5495967"/>
              <a:gd name="connsiteY26" fmla="*/ 1981200 h 2962275"/>
              <a:gd name="connsiteX27" fmla="*/ 5381667 w 5495967"/>
              <a:gd name="connsiteY27" fmla="*/ 1914525 h 2962275"/>
              <a:gd name="connsiteX28" fmla="*/ 5343567 w 5495967"/>
              <a:gd name="connsiteY28" fmla="*/ 1304925 h 2962275"/>
              <a:gd name="connsiteX29" fmla="*/ 5353092 w 5495967"/>
              <a:gd name="connsiteY29" fmla="*/ 876300 h 2962275"/>
              <a:gd name="connsiteX30" fmla="*/ 5334042 w 5495967"/>
              <a:gd name="connsiteY30" fmla="*/ 828675 h 2962275"/>
              <a:gd name="connsiteX31" fmla="*/ 5314992 w 5495967"/>
              <a:gd name="connsiteY31" fmla="*/ 657225 h 2962275"/>
              <a:gd name="connsiteX32" fmla="*/ 5276892 w 5495967"/>
              <a:gd name="connsiteY32" fmla="*/ 542925 h 2962275"/>
              <a:gd name="connsiteX33" fmla="*/ 5248317 w 5495967"/>
              <a:gd name="connsiteY33" fmla="*/ 419100 h 2962275"/>
              <a:gd name="connsiteX34" fmla="*/ 5229267 w 5495967"/>
              <a:gd name="connsiteY34" fmla="*/ 352425 h 2962275"/>
              <a:gd name="connsiteX35" fmla="*/ 5219742 w 5495967"/>
              <a:gd name="connsiteY35" fmla="*/ 314325 h 2962275"/>
              <a:gd name="connsiteX36" fmla="*/ 5257842 w 5495967"/>
              <a:gd name="connsiteY36" fmla="*/ 57150 h 2962275"/>
              <a:gd name="connsiteX37" fmla="*/ 5276892 w 5495967"/>
              <a:gd name="connsiteY37" fmla="*/ 28575 h 2962275"/>
              <a:gd name="connsiteX38" fmla="*/ 5314992 w 5495967"/>
              <a:gd name="connsiteY38" fmla="*/ 0 h 2962275"/>
              <a:gd name="connsiteX39" fmla="*/ 5495967 w 5495967"/>
              <a:gd name="connsiteY39" fmla="*/ 1905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495967" h="2962275">
                <a:moveTo>
                  <a:pt x="257217" y="1038225"/>
                </a:moveTo>
                <a:cubicBezTo>
                  <a:pt x="244517" y="1054100"/>
                  <a:pt x="232906" y="1070912"/>
                  <a:pt x="219117" y="1085850"/>
                </a:cubicBezTo>
                <a:cubicBezTo>
                  <a:pt x="194752" y="1112245"/>
                  <a:pt x="158981" y="1129921"/>
                  <a:pt x="142917" y="1162050"/>
                </a:cubicBezTo>
                <a:cubicBezTo>
                  <a:pt x="97547" y="1252791"/>
                  <a:pt x="73067" y="1352550"/>
                  <a:pt x="38142" y="1447800"/>
                </a:cubicBezTo>
                <a:cubicBezTo>
                  <a:pt x="25442" y="1524000"/>
                  <a:pt x="-1204" y="1599159"/>
                  <a:pt x="42" y="1676400"/>
                </a:cubicBezTo>
                <a:cubicBezTo>
                  <a:pt x="2004" y="1798074"/>
                  <a:pt x="28881" y="1918119"/>
                  <a:pt x="47667" y="2038350"/>
                </a:cubicBezTo>
                <a:cubicBezTo>
                  <a:pt x="75192" y="2214511"/>
                  <a:pt x="105825" y="2369996"/>
                  <a:pt x="181017" y="2533650"/>
                </a:cubicBezTo>
                <a:cubicBezTo>
                  <a:pt x="218262" y="2614712"/>
                  <a:pt x="319129" y="2699067"/>
                  <a:pt x="381042" y="2752725"/>
                </a:cubicBezTo>
                <a:cubicBezTo>
                  <a:pt x="553053" y="2901801"/>
                  <a:pt x="503808" y="2863698"/>
                  <a:pt x="676317" y="2962275"/>
                </a:cubicBezTo>
                <a:cubicBezTo>
                  <a:pt x="800142" y="2959100"/>
                  <a:pt x="924062" y="2958550"/>
                  <a:pt x="1047792" y="2952750"/>
                </a:cubicBezTo>
                <a:cubicBezTo>
                  <a:pt x="1127333" y="2949022"/>
                  <a:pt x="1206636" y="2941133"/>
                  <a:pt x="1285917" y="2933700"/>
                </a:cubicBezTo>
                <a:cubicBezTo>
                  <a:pt x="1308270" y="2931604"/>
                  <a:pt x="1330180" y="2925493"/>
                  <a:pt x="1352592" y="2924175"/>
                </a:cubicBezTo>
                <a:cubicBezTo>
                  <a:pt x="1864532" y="2894061"/>
                  <a:pt x="1873493" y="2897066"/>
                  <a:pt x="2324142" y="2886075"/>
                </a:cubicBezTo>
                <a:cubicBezTo>
                  <a:pt x="2555753" y="2898942"/>
                  <a:pt x="2759332" y="2919975"/>
                  <a:pt x="2990892" y="2895600"/>
                </a:cubicBezTo>
                <a:cubicBezTo>
                  <a:pt x="3065212" y="2887777"/>
                  <a:pt x="3136516" y="2861747"/>
                  <a:pt x="3209967" y="2847975"/>
                </a:cubicBezTo>
                <a:cubicBezTo>
                  <a:pt x="3339764" y="2823638"/>
                  <a:pt x="3470317" y="2803525"/>
                  <a:pt x="3600492" y="2781300"/>
                </a:cubicBezTo>
                <a:cubicBezTo>
                  <a:pt x="3727492" y="2787650"/>
                  <a:pt x="3855136" y="2786084"/>
                  <a:pt x="3981492" y="2800350"/>
                </a:cubicBezTo>
                <a:cubicBezTo>
                  <a:pt x="4052671" y="2808386"/>
                  <a:pt x="4119428" y="2846384"/>
                  <a:pt x="4191042" y="2847975"/>
                </a:cubicBezTo>
                <a:cubicBezTo>
                  <a:pt x="4265145" y="2849622"/>
                  <a:pt x="4337092" y="2822575"/>
                  <a:pt x="4410117" y="2809875"/>
                </a:cubicBezTo>
                <a:lnTo>
                  <a:pt x="4810167" y="2647950"/>
                </a:lnTo>
                <a:cubicBezTo>
                  <a:pt x="4835354" y="2637875"/>
                  <a:pt x="4864665" y="2635651"/>
                  <a:pt x="4886367" y="2619375"/>
                </a:cubicBezTo>
                <a:cubicBezTo>
                  <a:pt x="4911767" y="2600325"/>
                  <a:pt x="4935643" y="2579052"/>
                  <a:pt x="4962567" y="2562225"/>
                </a:cubicBezTo>
                <a:cubicBezTo>
                  <a:pt x="5016373" y="2528596"/>
                  <a:pt x="5040361" y="2523594"/>
                  <a:pt x="5095917" y="2505075"/>
                </a:cubicBezTo>
                <a:cubicBezTo>
                  <a:pt x="5129856" y="2459823"/>
                  <a:pt x="5136654" y="2449037"/>
                  <a:pt x="5181642" y="2400300"/>
                </a:cubicBezTo>
                <a:cubicBezTo>
                  <a:pt x="5227631" y="2350479"/>
                  <a:pt x="5241597" y="2352219"/>
                  <a:pt x="5267367" y="2295525"/>
                </a:cubicBezTo>
                <a:cubicBezTo>
                  <a:pt x="5291521" y="2242385"/>
                  <a:pt x="5334042" y="2133600"/>
                  <a:pt x="5334042" y="2133600"/>
                </a:cubicBezTo>
                <a:cubicBezTo>
                  <a:pt x="5359431" y="1981268"/>
                  <a:pt x="5320143" y="2202197"/>
                  <a:pt x="5372142" y="1981200"/>
                </a:cubicBezTo>
                <a:cubicBezTo>
                  <a:pt x="5377284" y="1959346"/>
                  <a:pt x="5378492" y="1936750"/>
                  <a:pt x="5381667" y="1914525"/>
                </a:cubicBezTo>
                <a:cubicBezTo>
                  <a:pt x="5368967" y="1711325"/>
                  <a:pt x="5347679" y="1508480"/>
                  <a:pt x="5343567" y="1304925"/>
                </a:cubicBezTo>
                <a:cubicBezTo>
                  <a:pt x="5341089" y="1182254"/>
                  <a:pt x="5380386" y="1012769"/>
                  <a:pt x="5353092" y="876300"/>
                </a:cubicBezTo>
                <a:cubicBezTo>
                  <a:pt x="5349739" y="859534"/>
                  <a:pt x="5340392" y="844550"/>
                  <a:pt x="5334042" y="828675"/>
                </a:cubicBezTo>
                <a:cubicBezTo>
                  <a:pt x="5332540" y="812155"/>
                  <a:pt x="5323039" y="687803"/>
                  <a:pt x="5314992" y="657225"/>
                </a:cubicBezTo>
                <a:cubicBezTo>
                  <a:pt x="5304771" y="618386"/>
                  <a:pt x="5287721" y="581599"/>
                  <a:pt x="5276892" y="542925"/>
                </a:cubicBezTo>
                <a:cubicBezTo>
                  <a:pt x="5265471" y="502134"/>
                  <a:pt x="5258591" y="460195"/>
                  <a:pt x="5248317" y="419100"/>
                </a:cubicBezTo>
                <a:cubicBezTo>
                  <a:pt x="5242711" y="396676"/>
                  <a:pt x="5235349" y="374725"/>
                  <a:pt x="5229267" y="352425"/>
                </a:cubicBezTo>
                <a:cubicBezTo>
                  <a:pt x="5225823" y="339795"/>
                  <a:pt x="5222917" y="327025"/>
                  <a:pt x="5219742" y="314325"/>
                </a:cubicBezTo>
                <a:cubicBezTo>
                  <a:pt x="5227625" y="235491"/>
                  <a:pt x="5226138" y="136411"/>
                  <a:pt x="5257842" y="57150"/>
                </a:cubicBezTo>
                <a:cubicBezTo>
                  <a:pt x="5262094" y="46521"/>
                  <a:pt x="5268797" y="36670"/>
                  <a:pt x="5276892" y="28575"/>
                </a:cubicBezTo>
                <a:cubicBezTo>
                  <a:pt x="5288117" y="17350"/>
                  <a:pt x="5302292" y="9525"/>
                  <a:pt x="5314992" y="0"/>
                </a:cubicBezTo>
                <a:lnTo>
                  <a:pt x="5495967" y="19050"/>
                </a:lnTo>
              </a:path>
            </a:pathLst>
          </a:custGeom>
          <a:noFill/>
          <a:ln w="57150">
            <a:solidFill>
              <a:srgbClr val="0070C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952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90A5C-F17F-410E-9346-FA63136E650B}"/>
              </a:ext>
            </a:extLst>
          </p:cNvPr>
          <p:cNvSpPr>
            <a:spLocks noGrp="1"/>
          </p:cNvSpPr>
          <p:nvPr>
            <p:ph type="title"/>
          </p:nvPr>
        </p:nvSpPr>
        <p:spPr>
          <a:xfrm>
            <a:off x="140677" y="365125"/>
            <a:ext cx="11699631" cy="1325563"/>
          </a:xfrm>
        </p:spPr>
        <p:txBody>
          <a:bodyPr/>
          <a:lstStyle/>
          <a:p>
            <a:pPr algn="ctr"/>
            <a:r>
              <a:rPr lang="en-GB" dirty="0"/>
              <a:t>ACKNOWLEDGEMENT OF COUNTRY </a:t>
            </a:r>
            <a:br>
              <a:rPr lang="en-GB" dirty="0"/>
            </a:br>
            <a:r>
              <a:rPr lang="en-GB" dirty="0"/>
              <a:t>“</a:t>
            </a:r>
            <a:r>
              <a:rPr lang="en-GB" dirty="0" err="1"/>
              <a:t>Barrambin</a:t>
            </a:r>
            <a:r>
              <a:rPr lang="en-GB" dirty="0"/>
              <a:t>” (Windy place) </a:t>
            </a:r>
            <a:endParaRPr lang="en-US" dirty="0"/>
          </a:p>
        </p:txBody>
      </p:sp>
      <p:sp>
        <p:nvSpPr>
          <p:cNvPr id="4" name="Rectangle 3">
            <a:extLst>
              <a:ext uri="{FF2B5EF4-FFF2-40B4-BE49-F238E27FC236}">
                <a16:creationId xmlns:a16="http://schemas.microsoft.com/office/drawing/2014/main" id="{E780891C-06D6-4100-83D3-DC1AB1FBB197}"/>
              </a:ext>
            </a:extLst>
          </p:cNvPr>
          <p:cNvSpPr>
            <a:spLocks noGrp="1" noChangeArrowheads="1"/>
          </p:cNvSpPr>
          <p:nvPr>
            <p:ph idx="1"/>
          </p:nvPr>
        </p:nvSpPr>
        <p:spPr>
          <a:xfrm>
            <a:off x="222739" y="1825625"/>
            <a:ext cx="11875476" cy="4844806"/>
          </a:xfrm>
        </p:spPr>
        <p:txBody>
          <a:bodyPr>
            <a:normAutofit fontScale="92500"/>
          </a:bodyPr>
          <a:lstStyle/>
          <a:p>
            <a:pPr algn="ctr" eaLnBrk="1" hangingPunct="1">
              <a:lnSpc>
                <a:spcPct val="80000"/>
              </a:lnSpc>
              <a:buFont typeface="Wingdings" pitchFamily="2" charset="2"/>
              <a:buNone/>
            </a:pPr>
            <a:r>
              <a:rPr lang="en-US" sz="900" dirty="0"/>
              <a:t> </a:t>
            </a:r>
            <a:r>
              <a:rPr lang="en-GB" sz="3200" i="1" dirty="0">
                <a:effectLst/>
                <a:latin typeface="Arial" panose="020B0604020202020204" pitchFamily="34" charset="0"/>
                <a:ea typeface="Times New Roman" panose="02020603050405020304" pitchFamily="18" charset="0"/>
              </a:rPr>
              <a:t>We take the time to recognise and acknowledge the traditional people of the lands and water where we meet today the Yugara and Turubul people of this area.  We acknowledge these traditional custodians who cared for these lands and waters for thousands of years, (and) their decendants who maintain their spiritual connections and traditions.</a:t>
            </a:r>
          </a:p>
          <a:p>
            <a:pPr algn="ctr" eaLnBrk="1" hangingPunct="1">
              <a:lnSpc>
                <a:spcPct val="80000"/>
              </a:lnSpc>
              <a:buFont typeface="Wingdings" pitchFamily="2" charset="2"/>
              <a:buNone/>
            </a:pPr>
            <a:r>
              <a:rPr lang="en-GB" sz="3200" i="1" dirty="0">
                <a:effectLst/>
                <a:latin typeface="Arial" panose="020B0604020202020204" pitchFamily="34" charset="0"/>
                <a:ea typeface="Times New Roman" panose="02020603050405020304" pitchFamily="18" charset="0"/>
              </a:rPr>
              <a:t>We recognise that these have always been places of teaching and learning. We strongly encourage justice to promote understanding and pay respect to our elders past, present and those emerging. Before you continue your journey please take a moment to honour millions of footprints that have travelled these dreaming pathways. </a:t>
            </a:r>
            <a:endParaRPr lang="en-AU" sz="2800" dirty="0">
              <a:effectLst/>
              <a:latin typeface="Times New Roman" panose="02020603050405020304" pitchFamily="18" charset="0"/>
              <a:ea typeface="Times New Roman" panose="02020603050405020304" pitchFamily="18" charset="0"/>
            </a:endParaRPr>
          </a:p>
          <a:p>
            <a:pPr marL="0" indent="0">
              <a:lnSpc>
                <a:spcPct val="120000"/>
              </a:lnSpc>
              <a:buNone/>
            </a:pPr>
            <a:r>
              <a:rPr lang="en-AU" sz="2800" dirty="0"/>
              <a:t>By Aunty Nicole Williams</a:t>
            </a:r>
          </a:p>
          <a:p>
            <a:pPr marL="514350" indent="-514350">
              <a:lnSpc>
                <a:spcPct val="120000"/>
              </a:lnSpc>
              <a:buFont typeface="+mj-lt"/>
              <a:buAutoNum type="arabicPeriod"/>
            </a:pPr>
            <a:endParaRPr lang="en-AU" sz="2800" dirty="0"/>
          </a:p>
          <a:p>
            <a:pPr algn="ctr" eaLnBrk="1" hangingPunct="1">
              <a:lnSpc>
                <a:spcPct val="80000"/>
              </a:lnSpc>
              <a:buFont typeface="Wingdings" pitchFamily="2" charset="2"/>
              <a:buNone/>
            </a:pPr>
            <a:endParaRPr lang="en-US" sz="2800" dirty="0"/>
          </a:p>
        </p:txBody>
      </p:sp>
    </p:spTree>
    <p:extLst>
      <p:ext uri="{BB962C8B-B14F-4D97-AF65-F5344CB8AC3E}">
        <p14:creationId xmlns:p14="http://schemas.microsoft.com/office/powerpoint/2010/main" val="1143359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3435C-2AB1-6F65-DB08-B4E1AB9247C5}"/>
              </a:ext>
            </a:extLst>
          </p:cNvPr>
          <p:cNvSpPr>
            <a:spLocks noGrp="1"/>
          </p:cNvSpPr>
          <p:nvPr>
            <p:ph type="title"/>
          </p:nvPr>
        </p:nvSpPr>
        <p:spPr/>
        <p:txBody>
          <a:bodyPr/>
          <a:lstStyle/>
          <a:p>
            <a:pPr algn="ctr"/>
            <a:r>
              <a:rPr lang="en-US" dirty="0"/>
              <a:t>Pull everyone together</a:t>
            </a:r>
          </a:p>
        </p:txBody>
      </p:sp>
      <p:pic>
        <p:nvPicPr>
          <p:cNvPr id="4" name="Picture 3">
            <a:extLst>
              <a:ext uri="{FF2B5EF4-FFF2-40B4-BE49-F238E27FC236}">
                <a16:creationId xmlns:a16="http://schemas.microsoft.com/office/drawing/2014/main" id="{AE15E50E-9F07-267D-C75F-906422350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358" y="1747804"/>
            <a:ext cx="6550875" cy="4911622"/>
          </a:xfrm>
          <a:prstGeom prst="rect">
            <a:avLst/>
          </a:prstGeom>
        </p:spPr>
      </p:pic>
    </p:spTree>
    <p:extLst>
      <p:ext uri="{BB962C8B-B14F-4D97-AF65-F5344CB8AC3E}">
        <p14:creationId xmlns:p14="http://schemas.microsoft.com/office/powerpoint/2010/main" val="746962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6E037-EB02-CA22-D5FB-C0E2287B4F6F}"/>
              </a:ext>
            </a:extLst>
          </p:cNvPr>
          <p:cNvSpPr>
            <a:spLocks noGrp="1"/>
          </p:cNvSpPr>
          <p:nvPr>
            <p:ph type="title"/>
          </p:nvPr>
        </p:nvSpPr>
        <p:spPr/>
        <p:txBody>
          <a:bodyPr>
            <a:normAutofit/>
          </a:bodyPr>
          <a:lstStyle/>
          <a:p>
            <a:pPr algn="ctr"/>
            <a:r>
              <a:rPr lang="en-US" sz="4000" dirty="0"/>
              <a:t>Breakout Room Discussion Questions – 10 minutes</a:t>
            </a:r>
          </a:p>
        </p:txBody>
      </p:sp>
      <p:sp>
        <p:nvSpPr>
          <p:cNvPr id="3" name="Content Placeholder 2">
            <a:extLst>
              <a:ext uri="{FF2B5EF4-FFF2-40B4-BE49-F238E27FC236}">
                <a16:creationId xmlns:a16="http://schemas.microsoft.com/office/drawing/2014/main" id="{1A1FD2FA-9D94-307D-7340-902B479BC2A8}"/>
              </a:ext>
            </a:extLst>
          </p:cNvPr>
          <p:cNvSpPr>
            <a:spLocks noGrp="1"/>
          </p:cNvSpPr>
          <p:nvPr>
            <p:ph idx="1"/>
          </p:nvPr>
        </p:nvSpPr>
        <p:spPr>
          <a:xfrm>
            <a:off x="838200" y="1825625"/>
            <a:ext cx="6524625" cy="4351338"/>
          </a:xfrm>
        </p:spPr>
        <p:txBody>
          <a:bodyPr>
            <a:normAutofit fontScale="77500" lnSpcReduction="20000"/>
          </a:bodyPr>
          <a:lstStyle/>
          <a:p>
            <a:r>
              <a:rPr lang="en-US" dirty="0"/>
              <a:t>Why pull together leaders first?</a:t>
            </a:r>
          </a:p>
          <a:p>
            <a:endParaRPr lang="en-US" dirty="0"/>
          </a:p>
          <a:p>
            <a:r>
              <a:rPr lang="en-US" dirty="0"/>
              <a:t>Why define the emergent property first?</a:t>
            </a:r>
          </a:p>
          <a:p>
            <a:endParaRPr lang="en-US" dirty="0"/>
          </a:p>
          <a:p>
            <a:r>
              <a:rPr lang="en-US" dirty="0"/>
              <a:t>Why complete process flow mapping with individual intervention parts first, why not just pull everyone together immediately to define interdependencies?</a:t>
            </a:r>
          </a:p>
          <a:p>
            <a:endParaRPr lang="en-US" dirty="0"/>
          </a:p>
          <a:p>
            <a:r>
              <a:rPr lang="en-US" dirty="0"/>
              <a:t>Why not use leaders to define the SOPs?</a:t>
            </a:r>
          </a:p>
          <a:p>
            <a:endParaRPr lang="en-US" dirty="0"/>
          </a:p>
          <a:p>
            <a:r>
              <a:rPr lang="en-US" dirty="0"/>
              <a:t>What are the benefits of establishing the evaluation boundary?</a:t>
            </a:r>
          </a:p>
          <a:p>
            <a:endParaRPr lang="en-US" dirty="0"/>
          </a:p>
          <a:p>
            <a:endParaRPr lang="en-US" dirty="0"/>
          </a:p>
        </p:txBody>
      </p:sp>
      <p:pic>
        <p:nvPicPr>
          <p:cNvPr id="4" name="Picture 4" descr="How to Do Breakout Rooms in Zoom and Manage Them">
            <a:extLst>
              <a:ext uri="{FF2B5EF4-FFF2-40B4-BE49-F238E27FC236}">
                <a16:creationId xmlns:a16="http://schemas.microsoft.com/office/drawing/2014/main" id="{52F71961-2E3F-05C7-FFBE-F0267A5D2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1630" y="2473813"/>
            <a:ext cx="37211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8031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0368-A7B4-F5A8-2864-AEDFE317428A}"/>
              </a:ext>
            </a:extLst>
          </p:cNvPr>
          <p:cNvSpPr>
            <a:spLocks noGrp="1"/>
          </p:cNvSpPr>
          <p:nvPr>
            <p:ph type="title"/>
          </p:nvPr>
        </p:nvSpPr>
        <p:spPr/>
        <p:txBody>
          <a:bodyPr/>
          <a:lstStyle/>
          <a:p>
            <a:pPr algn="ctr"/>
            <a:r>
              <a:rPr lang="en-US" dirty="0"/>
              <a:t>SET Step 1 - Products</a:t>
            </a:r>
          </a:p>
        </p:txBody>
      </p:sp>
      <p:sp>
        <p:nvSpPr>
          <p:cNvPr id="3" name="Content Placeholder 2">
            <a:extLst>
              <a:ext uri="{FF2B5EF4-FFF2-40B4-BE49-F238E27FC236}">
                <a16:creationId xmlns:a16="http://schemas.microsoft.com/office/drawing/2014/main" id="{78B73DBD-918B-AB12-0103-A94CE2CFC9DA}"/>
              </a:ext>
            </a:extLst>
          </p:cNvPr>
          <p:cNvSpPr>
            <a:spLocks noGrp="1"/>
          </p:cNvSpPr>
          <p:nvPr>
            <p:ph idx="1"/>
          </p:nvPr>
        </p:nvSpPr>
        <p:spPr>
          <a:xfrm>
            <a:off x="373161" y="1736798"/>
            <a:ext cx="5170389" cy="4351338"/>
          </a:xfrm>
        </p:spPr>
        <p:txBody>
          <a:bodyPr/>
          <a:lstStyle/>
          <a:p>
            <a:r>
              <a:rPr lang="en-US" dirty="0"/>
              <a:t>Emergent property defined.</a:t>
            </a:r>
          </a:p>
          <a:p>
            <a:endParaRPr lang="en-US" dirty="0"/>
          </a:p>
          <a:p>
            <a:r>
              <a:rPr lang="en-US" dirty="0"/>
              <a:t>Evaluation boundary established.</a:t>
            </a:r>
          </a:p>
          <a:p>
            <a:endParaRPr lang="en-US" dirty="0"/>
          </a:p>
          <a:p>
            <a:r>
              <a:rPr lang="en-US" dirty="0"/>
              <a:t>Standard of acceptability for (JSOPs) interdependencies.</a:t>
            </a:r>
          </a:p>
          <a:p>
            <a:endParaRPr lang="en-US" dirty="0"/>
          </a:p>
          <a:p>
            <a:r>
              <a:rPr lang="en-US" dirty="0"/>
              <a:t>Leadership buy-in.</a:t>
            </a:r>
          </a:p>
        </p:txBody>
      </p:sp>
      <p:pic>
        <p:nvPicPr>
          <p:cNvPr id="4" name="Picture 2" descr="Why Are Standards Important, and How Do We Get Our People to Follow Them?">
            <a:extLst>
              <a:ext uri="{FF2B5EF4-FFF2-40B4-BE49-F238E27FC236}">
                <a16:creationId xmlns:a16="http://schemas.microsoft.com/office/drawing/2014/main" id="{FAF44699-123B-E301-6EE1-4E7587B84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762" y="1966913"/>
            <a:ext cx="6276687"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0887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4C56-DA6F-870D-4038-9E626FB71E59}"/>
              </a:ext>
            </a:extLst>
          </p:cNvPr>
          <p:cNvSpPr>
            <a:spLocks noGrp="1"/>
          </p:cNvSpPr>
          <p:nvPr>
            <p:ph type="title"/>
          </p:nvPr>
        </p:nvSpPr>
        <p:spPr/>
        <p:txBody>
          <a:bodyPr/>
          <a:lstStyle/>
          <a:p>
            <a:pPr algn="ctr"/>
            <a:r>
              <a:rPr lang="en-US" dirty="0"/>
              <a:t>Applying SET – Step 2</a:t>
            </a:r>
          </a:p>
        </p:txBody>
      </p:sp>
      <p:pic>
        <p:nvPicPr>
          <p:cNvPr id="4" name="Picture 3" descr="A diagram of a system&#10;&#10;Description automatically generated">
            <a:extLst>
              <a:ext uri="{FF2B5EF4-FFF2-40B4-BE49-F238E27FC236}">
                <a16:creationId xmlns:a16="http://schemas.microsoft.com/office/drawing/2014/main" id="{77197426-2E45-0A6D-C145-406DB71E8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4EB30FCA-1B91-85DD-B39D-8EC0AF68228E}"/>
              </a:ext>
            </a:extLst>
          </p:cNvPr>
          <p:cNvSpPr/>
          <p:nvPr/>
        </p:nvSpPr>
        <p:spPr>
          <a:xfrm>
            <a:off x="5508380" y="1905245"/>
            <a:ext cx="5521570" cy="3563815"/>
          </a:xfrm>
          <a:prstGeom prst="roundRect">
            <a:avLst/>
          </a:prstGeom>
          <a:solidFill>
            <a:srgbClr val="4472C4">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215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E1A8FD-A64E-4DB9-A23A-5CA09FFAF7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7355" y="531814"/>
            <a:ext cx="4334570" cy="6049582"/>
          </a:xfrm>
          <a:prstGeom prst="rect">
            <a:avLst/>
          </a:prstGeom>
        </p:spPr>
      </p:pic>
      <p:pic>
        <p:nvPicPr>
          <p:cNvPr id="8" name="Picture 7">
            <a:extLst>
              <a:ext uri="{FF2B5EF4-FFF2-40B4-BE49-F238E27FC236}">
                <a16:creationId xmlns:a16="http://schemas.microsoft.com/office/drawing/2014/main" id="{947EFECB-BCF1-4CAC-87C9-D041DE0E09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241" y="3292962"/>
            <a:ext cx="3188679" cy="2252047"/>
          </a:xfrm>
          <a:prstGeom prst="rect">
            <a:avLst/>
          </a:prstGeom>
        </p:spPr>
      </p:pic>
      <p:sp>
        <p:nvSpPr>
          <p:cNvPr id="3" name="TextBox 2">
            <a:extLst>
              <a:ext uri="{FF2B5EF4-FFF2-40B4-BE49-F238E27FC236}">
                <a16:creationId xmlns:a16="http://schemas.microsoft.com/office/drawing/2014/main" id="{A4AD3EA7-2285-4221-ADE1-726F5A43E4C8}"/>
              </a:ext>
            </a:extLst>
          </p:cNvPr>
          <p:cNvSpPr txBox="1"/>
          <p:nvPr/>
        </p:nvSpPr>
        <p:spPr>
          <a:xfrm>
            <a:off x="264382" y="1414056"/>
            <a:ext cx="4503962" cy="1569660"/>
          </a:xfrm>
          <a:prstGeom prst="rect">
            <a:avLst/>
          </a:prstGeom>
          <a:noFill/>
        </p:spPr>
        <p:txBody>
          <a:bodyPr wrap="square" rtlCol="0">
            <a:spAutoFit/>
          </a:bodyPr>
          <a:lstStyle/>
          <a:p>
            <a:r>
              <a:rPr lang="en-US" sz="3200" dirty="0"/>
              <a:t>The return of information about the status of a process.</a:t>
            </a:r>
          </a:p>
        </p:txBody>
      </p:sp>
      <p:sp>
        <p:nvSpPr>
          <p:cNvPr id="10" name="Title 1">
            <a:extLst>
              <a:ext uri="{FF2B5EF4-FFF2-40B4-BE49-F238E27FC236}">
                <a16:creationId xmlns:a16="http://schemas.microsoft.com/office/drawing/2014/main" id="{8D456FCA-21D9-40AB-972A-91DBC6301842}"/>
              </a:ext>
            </a:extLst>
          </p:cNvPr>
          <p:cNvSpPr txBox="1">
            <a:spLocks/>
          </p:cNvSpPr>
          <p:nvPr/>
        </p:nvSpPr>
        <p:spPr>
          <a:xfrm>
            <a:off x="97362" y="-7260"/>
            <a:ext cx="79455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Feedback Loops</a:t>
            </a:r>
          </a:p>
        </p:txBody>
      </p:sp>
    </p:spTree>
    <p:extLst>
      <p:ext uri="{BB962C8B-B14F-4D97-AF65-F5344CB8AC3E}">
        <p14:creationId xmlns:p14="http://schemas.microsoft.com/office/powerpoint/2010/main" val="3803741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10A29-1366-326E-F153-43932BFDA53B}"/>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4007D212-05BE-AE63-D474-E0FD17080878}"/>
              </a:ext>
            </a:extLst>
          </p:cNvPr>
          <p:cNvGrpSpPr/>
          <p:nvPr/>
        </p:nvGrpSpPr>
        <p:grpSpPr>
          <a:xfrm>
            <a:off x="3610311" y="3040975"/>
            <a:ext cx="1852354" cy="1758025"/>
            <a:chOff x="6352446" y="1254281"/>
            <a:chExt cx="1852354" cy="1758025"/>
          </a:xfrm>
        </p:grpSpPr>
        <p:sp>
          <p:nvSpPr>
            <p:cNvPr id="11" name="TextBox 10">
              <a:extLst>
                <a:ext uri="{FF2B5EF4-FFF2-40B4-BE49-F238E27FC236}">
                  <a16:creationId xmlns:a16="http://schemas.microsoft.com/office/drawing/2014/main" id="{2AADC035-8915-6971-426D-FED9FD7BC5C5}"/>
                </a:ext>
              </a:extLst>
            </p:cNvPr>
            <p:cNvSpPr txBox="1"/>
            <p:nvPr/>
          </p:nvSpPr>
          <p:spPr>
            <a:xfrm flipH="1">
              <a:off x="6352446" y="2581419"/>
              <a:ext cx="1852354" cy="430887"/>
            </a:xfrm>
            <a:prstGeom prst="rect">
              <a:avLst/>
            </a:prstGeom>
            <a:noFill/>
            <a:ln>
              <a:solidFill>
                <a:schemeClr val="tx1"/>
              </a:solidFill>
            </a:ln>
          </p:spPr>
          <p:txBody>
            <a:bodyPr wrap="square" rtlCol="0">
              <a:spAutoFit/>
            </a:bodyPr>
            <a:lstStyle/>
            <a:p>
              <a:pPr algn="ctr"/>
              <a:r>
                <a:rPr lang="en-US" sz="1100" dirty="0"/>
                <a:t> Volunteer Emergency Medical Services</a:t>
              </a:r>
            </a:p>
          </p:txBody>
        </p:sp>
        <p:pic>
          <p:nvPicPr>
            <p:cNvPr id="12" name="Picture 11">
              <a:extLst>
                <a:ext uri="{FF2B5EF4-FFF2-40B4-BE49-F238E27FC236}">
                  <a16:creationId xmlns:a16="http://schemas.microsoft.com/office/drawing/2014/main" id="{C65747F7-0DBF-8BCD-438C-712D6D493C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1427" y="1254281"/>
              <a:ext cx="1605710" cy="1178859"/>
            </a:xfrm>
            <a:prstGeom prst="rect">
              <a:avLst/>
            </a:prstGeom>
          </p:spPr>
        </p:pic>
      </p:grpSp>
      <p:grpSp>
        <p:nvGrpSpPr>
          <p:cNvPr id="18" name="Group 17">
            <a:extLst>
              <a:ext uri="{FF2B5EF4-FFF2-40B4-BE49-F238E27FC236}">
                <a16:creationId xmlns:a16="http://schemas.microsoft.com/office/drawing/2014/main" id="{143800CA-6D12-1E96-D80F-D28690727024}"/>
              </a:ext>
            </a:extLst>
          </p:cNvPr>
          <p:cNvGrpSpPr/>
          <p:nvPr/>
        </p:nvGrpSpPr>
        <p:grpSpPr>
          <a:xfrm>
            <a:off x="4765760" y="5190872"/>
            <a:ext cx="1860987" cy="1559158"/>
            <a:chOff x="6583907" y="3954955"/>
            <a:chExt cx="1860987" cy="1559158"/>
          </a:xfrm>
        </p:grpSpPr>
        <p:sp>
          <p:nvSpPr>
            <p:cNvPr id="14" name="TextBox 13">
              <a:extLst>
                <a:ext uri="{FF2B5EF4-FFF2-40B4-BE49-F238E27FC236}">
                  <a16:creationId xmlns:a16="http://schemas.microsoft.com/office/drawing/2014/main" id="{09785A2B-3CEA-B53E-121A-7A28B437A294}"/>
                </a:ext>
              </a:extLst>
            </p:cNvPr>
            <p:cNvSpPr txBox="1"/>
            <p:nvPr/>
          </p:nvSpPr>
          <p:spPr>
            <a:xfrm flipH="1">
              <a:off x="6592540" y="5083226"/>
              <a:ext cx="1852354" cy="430887"/>
            </a:xfrm>
            <a:prstGeom prst="rect">
              <a:avLst/>
            </a:prstGeom>
            <a:noFill/>
            <a:ln>
              <a:solidFill>
                <a:schemeClr val="tx1"/>
              </a:solidFill>
            </a:ln>
          </p:spPr>
          <p:txBody>
            <a:bodyPr wrap="square" rtlCol="0">
              <a:spAutoFit/>
            </a:bodyPr>
            <a:lstStyle/>
            <a:p>
              <a:pPr algn="ctr"/>
              <a:r>
                <a:rPr lang="en-US" sz="1100" dirty="0"/>
                <a:t>Kitimat Critical Access Hospital</a:t>
              </a:r>
            </a:p>
          </p:txBody>
        </p:sp>
        <p:pic>
          <p:nvPicPr>
            <p:cNvPr id="16" name="Picture 15">
              <a:extLst>
                <a:ext uri="{FF2B5EF4-FFF2-40B4-BE49-F238E27FC236}">
                  <a16:creationId xmlns:a16="http://schemas.microsoft.com/office/drawing/2014/main" id="{18F94DFD-9661-6CA1-8DED-95DF8FCF5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907" y="3954955"/>
              <a:ext cx="1860987" cy="977018"/>
            </a:xfrm>
            <a:prstGeom prst="rect">
              <a:avLst/>
            </a:prstGeom>
          </p:spPr>
        </p:pic>
      </p:grpSp>
      <p:grpSp>
        <p:nvGrpSpPr>
          <p:cNvPr id="22" name="Group 21">
            <a:extLst>
              <a:ext uri="{FF2B5EF4-FFF2-40B4-BE49-F238E27FC236}">
                <a16:creationId xmlns:a16="http://schemas.microsoft.com/office/drawing/2014/main" id="{4D70DDED-5EA6-99DD-0C4B-F576D6080AD3}"/>
              </a:ext>
            </a:extLst>
          </p:cNvPr>
          <p:cNvGrpSpPr/>
          <p:nvPr/>
        </p:nvGrpSpPr>
        <p:grpSpPr>
          <a:xfrm>
            <a:off x="7291262" y="3196955"/>
            <a:ext cx="1741523" cy="1276505"/>
            <a:chOff x="7509952" y="4503691"/>
            <a:chExt cx="1864157" cy="1427579"/>
          </a:xfrm>
        </p:grpSpPr>
        <p:sp>
          <p:nvSpPr>
            <p:cNvPr id="20" name="TextBox 19">
              <a:extLst>
                <a:ext uri="{FF2B5EF4-FFF2-40B4-BE49-F238E27FC236}">
                  <a16:creationId xmlns:a16="http://schemas.microsoft.com/office/drawing/2014/main" id="{11E12A91-CE27-5EC4-7731-EC0FD3C3433F}"/>
                </a:ext>
              </a:extLst>
            </p:cNvPr>
            <p:cNvSpPr txBox="1"/>
            <p:nvPr/>
          </p:nvSpPr>
          <p:spPr>
            <a:xfrm flipH="1">
              <a:off x="7521755" y="5669660"/>
              <a:ext cx="1852354" cy="261610"/>
            </a:xfrm>
            <a:prstGeom prst="rect">
              <a:avLst/>
            </a:prstGeom>
            <a:noFill/>
            <a:ln>
              <a:solidFill>
                <a:schemeClr val="tx1"/>
              </a:solidFill>
            </a:ln>
          </p:spPr>
          <p:txBody>
            <a:bodyPr wrap="square" rtlCol="0">
              <a:spAutoFit/>
            </a:bodyPr>
            <a:lstStyle/>
            <a:p>
              <a:pPr algn="ctr"/>
              <a:r>
                <a:rPr lang="en-US" sz="1100" dirty="0"/>
                <a:t>EMS with Paramedic</a:t>
              </a:r>
            </a:p>
          </p:txBody>
        </p:sp>
        <p:pic>
          <p:nvPicPr>
            <p:cNvPr id="21" name="Picture 20">
              <a:extLst>
                <a:ext uri="{FF2B5EF4-FFF2-40B4-BE49-F238E27FC236}">
                  <a16:creationId xmlns:a16="http://schemas.microsoft.com/office/drawing/2014/main" id="{E5FF7824-11A5-3EBF-7EF0-C1463317C2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952" y="4503691"/>
              <a:ext cx="1864157" cy="989100"/>
            </a:xfrm>
            <a:prstGeom prst="rect">
              <a:avLst/>
            </a:prstGeom>
          </p:spPr>
        </p:pic>
      </p:grpSp>
      <p:grpSp>
        <p:nvGrpSpPr>
          <p:cNvPr id="27" name="Group 26">
            <a:extLst>
              <a:ext uri="{FF2B5EF4-FFF2-40B4-BE49-F238E27FC236}">
                <a16:creationId xmlns:a16="http://schemas.microsoft.com/office/drawing/2014/main" id="{539AC8BF-F79A-6912-9C62-A883D0AC137C}"/>
              </a:ext>
            </a:extLst>
          </p:cNvPr>
          <p:cNvGrpSpPr/>
          <p:nvPr/>
        </p:nvGrpSpPr>
        <p:grpSpPr>
          <a:xfrm>
            <a:off x="3616691" y="526133"/>
            <a:ext cx="1769878" cy="1758457"/>
            <a:chOff x="532064" y="4052617"/>
            <a:chExt cx="1769878" cy="1758457"/>
          </a:xfrm>
        </p:grpSpPr>
        <p:sp>
          <p:nvSpPr>
            <p:cNvPr id="6" name="TextBox 5">
              <a:extLst>
                <a:ext uri="{FF2B5EF4-FFF2-40B4-BE49-F238E27FC236}">
                  <a16:creationId xmlns:a16="http://schemas.microsoft.com/office/drawing/2014/main" id="{544387A3-4DEC-F7C5-5E68-6EA1763E4514}"/>
                </a:ext>
              </a:extLst>
            </p:cNvPr>
            <p:cNvSpPr txBox="1"/>
            <p:nvPr/>
          </p:nvSpPr>
          <p:spPr>
            <a:xfrm flipH="1">
              <a:off x="647189" y="5380187"/>
              <a:ext cx="1527463" cy="430887"/>
            </a:xfrm>
            <a:prstGeom prst="rect">
              <a:avLst/>
            </a:prstGeom>
            <a:noFill/>
            <a:ln>
              <a:solidFill>
                <a:schemeClr val="tx1"/>
              </a:solidFill>
            </a:ln>
          </p:spPr>
          <p:txBody>
            <a:bodyPr wrap="square" rtlCol="0">
              <a:spAutoFit/>
            </a:bodyPr>
            <a:lstStyle/>
            <a:p>
              <a:pPr algn="ctr"/>
              <a:r>
                <a:rPr lang="en-US" sz="1100" dirty="0"/>
                <a:t>Original Emergency Dispatch</a:t>
              </a:r>
            </a:p>
          </p:txBody>
        </p:sp>
        <p:pic>
          <p:nvPicPr>
            <p:cNvPr id="26" name="Picture 25">
              <a:extLst>
                <a:ext uri="{FF2B5EF4-FFF2-40B4-BE49-F238E27FC236}">
                  <a16:creationId xmlns:a16="http://schemas.microsoft.com/office/drawing/2014/main" id="{C8978BEA-CD17-D52C-2C92-77537628D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064" y="4052617"/>
              <a:ext cx="1769878" cy="1179132"/>
            </a:xfrm>
            <a:prstGeom prst="rect">
              <a:avLst/>
            </a:prstGeom>
          </p:spPr>
        </p:pic>
      </p:grpSp>
      <p:cxnSp>
        <p:nvCxnSpPr>
          <p:cNvPr id="8" name="Straight Arrow Connector 7">
            <a:extLst>
              <a:ext uri="{FF2B5EF4-FFF2-40B4-BE49-F238E27FC236}">
                <a16:creationId xmlns:a16="http://schemas.microsoft.com/office/drawing/2014/main" id="{1AF9F48D-4A27-4BD9-E0DF-2954A2EDAA6A}"/>
              </a:ext>
            </a:extLst>
          </p:cNvPr>
          <p:cNvCxnSpPr>
            <a:cxnSpLocks/>
            <a:stCxn id="12" idx="0"/>
            <a:endCxn id="6" idx="2"/>
          </p:cNvCxnSpPr>
          <p:nvPr/>
        </p:nvCxnSpPr>
        <p:spPr>
          <a:xfrm flipH="1" flipV="1">
            <a:off x="4495547" y="2284590"/>
            <a:ext cx="6600" cy="756385"/>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BBE09589-9EC8-E879-CCFE-9CC528F8E005}"/>
              </a:ext>
            </a:extLst>
          </p:cNvPr>
          <p:cNvCxnSpPr>
            <a:cxnSpLocks/>
            <a:stCxn id="30" idx="1"/>
            <a:endCxn id="16" idx="3"/>
          </p:cNvCxnSpPr>
          <p:nvPr/>
        </p:nvCxnSpPr>
        <p:spPr>
          <a:xfrm flipH="1" flipV="1">
            <a:off x="6626747" y="5679381"/>
            <a:ext cx="1846576" cy="11749"/>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4AE7A762-E088-7039-F5A9-1EB824F87491}"/>
              </a:ext>
            </a:extLst>
          </p:cNvPr>
          <p:cNvGrpSpPr/>
          <p:nvPr/>
        </p:nvGrpSpPr>
        <p:grpSpPr>
          <a:xfrm>
            <a:off x="7228905" y="526133"/>
            <a:ext cx="1769879" cy="1524276"/>
            <a:chOff x="7901970" y="309566"/>
            <a:chExt cx="1769879" cy="1524276"/>
          </a:xfrm>
        </p:grpSpPr>
        <p:sp>
          <p:nvSpPr>
            <p:cNvPr id="31" name="TextBox 30">
              <a:extLst>
                <a:ext uri="{FF2B5EF4-FFF2-40B4-BE49-F238E27FC236}">
                  <a16:creationId xmlns:a16="http://schemas.microsoft.com/office/drawing/2014/main" id="{1ACEC71E-FF70-20D2-44DB-3345380C9AAB}"/>
                </a:ext>
              </a:extLst>
            </p:cNvPr>
            <p:cNvSpPr txBox="1"/>
            <p:nvPr/>
          </p:nvSpPr>
          <p:spPr>
            <a:xfrm>
              <a:off x="8057724" y="1572232"/>
              <a:ext cx="1550424" cy="261610"/>
            </a:xfrm>
            <a:prstGeom prst="rect">
              <a:avLst/>
            </a:prstGeom>
            <a:noFill/>
            <a:ln>
              <a:solidFill>
                <a:schemeClr val="tx1"/>
              </a:solidFill>
            </a:ln>
          </p:spPr>
          <p:txBody>
            <a:bodyPr wrap="none" rtlCol="0">
              <a:spAutoFit/>
            </a:bodyPr>
            <a:lstStyle/>
            <a:p>
              <a:r>
                <a:rPr lang="en-US" sz="1100" dirty="0"/>
                <a:t>Paramedic 911 dispatch</a:t>
              </a:r>
            </a:p>
          </p:txBody>
        </p:sp>
        <p:pic>
          <p:nvPicPr>
            <p:cNvPr id="32" name="Picture 31">
              <a:extLst>
                <a:ext uri="{FF2B5EF4-FFF2-40B4-BE49-F238E27FC236}">
                  <a16:creationId xmlns:a16="http://schemas.microsoft.com/office/drawing/2014/main" id="{AD4C576C-3B66-35D3-57C3-A7C2F55A79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1970" y="309566"/>
              <a:ext cx="1769879" cy="1180841"/>
            </a:xfrm>
            <a:prstGeom prst="rect">
              <a:avLst/>
            </a:prstGeom>
          </p:spPr>
        </p:pic>
      </p:grpSp>
      <p:cxnSp>
        <p:nvCxnSpPr>
          <p:cNvPr id="33" name="Straight Arrow Connector 32">
            <a:extLst>
              <a:ext uri="{FF2B5EF4-FFF2-40B4-BE49-F238E27FC236}">
                <a16:creationId xmlns:a16="http://schemas.microsoft.com/office/drawing/2014/main" id="{37AADFAC-89DA-F1A8-7771-3C8898AFFEB3}"/>
              </a:ext>
            </a:extLst>
          </p:cNvPr>
          <p:cNvCxnSpPr>
            <a:cxnSpLocks/>
            <a:stCxn id="26" idx="3"/>
            <a:endCxn id="32" idx="1"/>
          </p:cNvCxnSpPr>
          <p:nvPr/>
        </p:nvCxnSpPr>
        <p:spPr>
          <a:xfrm>
            <a:off x="5386569" y="1115699"/>
            <a:ext cx="1842336" cy="855"/>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92BDF36-4354-834A-5569-54A4901AFE9A}"/>
              </a:ext>
            </a:extLst>
          </p:cNvPr>
          <p:cNvCxnSpPr>
            <a:cxnSpLocks/>
            <a:stCxn id="21" idx="0"/>
            <a:endCxn id="31" idx="2"/>
          </p:cNvCxnSpPr>
          <p:nvPr/>
        </p:nvCxnSpPr>
        <p:spPr>
          <a:xfrm flipH="1" flipV="1">
            <a:off x="8159871" y="2050409"/>
            <a:ext cx="2153" cy="1146546"/>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2FE1C3F-2A09-0235-3A32-1401AC54A191}"/>
              </a:ext>
            </a:extLst>
          </p:cNvPr>
          <p:cNvCxnSpPr>
            <a:cxnSpLocks/>
            <a:stCxn id="12" idx="3"/>
            <a:endCxn id="21" idx="1"/>
          </p:cNvCxnSpPr>
          <p:nvPr/>
        </p:nvCxnSpPr>
        <p:spPr>
          <a:xfrm>
            <a:off x="5305002" y="3630405"/>
            <a:ext cx="1986260" cy="8764"/>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885F349-7375-227A-2A4F-4901DE846162}"/>
              </a:ext>
            </a:extLst>
          </p:cNvPr>
          <p:cNvSpPr txBox="1"/>
          <p:nvPr/>
        </p:nvSpPr>
        <p:spPr>
          <a:xfrm flipH="1">
            <a:off x="5806139" y="3148846"/>
            <a:ext cx="983985" cy="261610"/>
          </a:xfrm>
          <a:prstGeom prst="rect">
            <a:avLst/>
          </a:prstGeom>
          <a:noFill/>
          <a:ln>
            <a:solidFill>
              <a:schemeClr val="tx1"/>
            </a:solidFill>
          </a:ln>
        </p:spPr>
        <p:txBody>
          <a:bodyPr wrap="square" rtlCol="0">
            <a:spAutoFit/>
          </a:bodyPr>
          <a:lstStyle/>
          <a:p>
            <a:pPr algn="ctr"/>
            <a:r>
              <a:rPr lang="en-US" sz="1100" dirty="0"/>
              <a:t>Intercept</a:t>
            </a:r>
          </a:p>
        </p:txBody>
      </p:sp>
      <p:grpSp>
        <p:nvGrpSpPr>
          <p:cNvPr id="55" name="Group 54">
            <a:extLst>
              <a:ext uri="{FF2B5EF4-FFF2-40B4-BE49-F238E27FC236}">
                <a16:creationId xmlns:a16="http://schemas.microsoft.com/office/drawing/2014/main" id="{DFD90CAA-37C1-9926-4423-337CCAAC34AD}"/>
              </a:ext>
            </a:extLst>
          </p:cNvPr>
          <p:cNvGrpSpPr/>
          <p:nvPr/>
        </p:nvGrpSpPr>
        <p:grpSpPr>
          <a:xfrm>
            <a:off x="1330599" y="3227903"/>
            <a:ext cx="1342949" cy="1140958"/>
            <a:chOff x="384121" y="3011336"/>
            <a:chExt cx="1342949" cy="1140958"/>
          </a:xfrm>
        </p:grpSpPr>
        <p:pic>
          <p:nvPicPr>
            <p:cNvPr id="7" name="Picture 6" descr="Robot paramedics' are being used in the UK to carry out CPR on patients in  ambulances | Daily Mail Online">
              <a:extLst>
                <a:ext uri="{FF2B5EF4-FFF2-40B4-BE49-F238E27FC236}">
                  <a16:creationId xmlns:a16="http://schemas.microsoft.com/office/drawing/2014/main" id="{3A4DF394-505B-CEF0-CA53-DAA1E421F2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4121" y="3011336"/>
              <a:ext cx="1342949" cy="787147"/>
            </a:xfrm>
            <a:prstGeom prst="rect">
              <a:avLst/>
            </a:prstGeom>
            <a:noFill/>
            <a:ln>
              <a:noFill/>
            </a:ln>
          </p:spPr>
        </p:pic>
        <p:sp>
          <p:nvSpPr>
            <p:cNvPr id="9" name="TextBox 8">
              <a:extLst>
                <a:ext uri="{FF2B5EF4-FFF2-40B4-BE49-F238E27FC236}">
                  <a16:creationId xmlns:a16="http://schemas.microsoft.com/office/drawing/2014/main" id="{882F0776-B272-A6A8-DAA4-C10E59307C39}"/>
                </a:ext>
              </a:extLst>
            </p:cNvPr>
            <p:cNvSpPr txBox="1"/>
            <p:nvPr/>
          </p:nvSpPr>
          <p:spPr>
            <a:xfrm flipH="1">
              <a:off x="567523" y="3911556"/>
              <a:ext cx="958540" cy="240738"/>
            </a:xfrm>
            <a:prstGeom prst="rect">
              <a:avLst/>
            </a:prstGeom>
            <a:solidFill>
              <a:schemeClr val="bg1"/>
            </a:solidFill>
            <a:ln>
              <a:solidFill>
                <a:schemeClr val="tx1"/>
              </a:solidFill>
            </a:ln>
          </p:spPr>
          <p:txBody>
            <a:bodyPr wrap="square" rtlCol="0">
              <a:spAutoFit/>
            </a:bodyPr>
            <a:lstStyle/>
            <a:p>
              <a:pPr algn="ctr"/>
              <a:r>
                <a:rPr lang="en-US" sz="1100" dirty="0"/>
                <a:t>LUCAS device</a:t>
              </a:r>
            </a:p>
          </p:txBody>
        </p:sp>
      </p:grpSp>
      <p:cxnSp>
        <p:nvCxnSpPr>
          <p:cNvPr id="23" name="Straight Arrow Connector 22">
            <a:extLst>
              <a:ext uri="{FF2B5EF4-FFF2-40B4-BE49-F238E27FC236}">
                <a16:creationId xmlns:a16="http://schemas.microsoft.com/office/drawing/2014/main" id="{C19015F8-0D27-8A66-5A0E-2612C9070E51}"/>
              </a:ext>
            </a:extLst>
          </p:cNvPr>
          <p:cNvCxnSpPr>
            <a:cxnSpLocks/>
            <a:stCxn id="12" idx="1"/>
            <a:endCxn id="7" idx="3"/>
          </p:cNvCxnSpPr>
          <p:nvPr/>
        </p:nvCxnSpPr>
        <p:spPr>
          <a:xfrm flipH="1" flipV="1">
            <a:off x="2673548" y="3621477"/>
            <a:ext cx="1025744" cy="8928"/>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3B0BB993-92FC-76B7-63A2-49422C2CCF4B}"/>
              </a:ext>
            </a:extLst>
          </p:cNvPr>
          <p:cNvCxnSpPr>
            <a:cxnSpLocks/>
            <a:stCxn id="26" idx="0"/>
            <a:endCxn id="16" idx="1"/>
          </p:cNvCxnSpPr>
          <p:nvPr/>
        </p:nvCxnSpPr>
        <p:spPr>
          <a:xfrm rot="16200000" flipH="1">
            <a:off x="2057071" y="2970692"/>
            <a:ext cx="5153248" cy="264130"/>
          </a:xfrm>
          <a:prstGeom prst="bentConnector4">
            <a:avLst>
              <a:gd name="adj1" fmla="val -4436"/>
              <a:gd name="adj2" fmla="val -421587"/>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A2C05C27-1FF6-2550-0073-4EC56417B4F9}"/>
              </a:ext>
            </a:extLst>
          </p:cNvPr>
          <p:cNvCxnSpPr>
            <a:cxnSpLocks/>
            <a:stCxn id="26" idx="0"/>
            <a:endCxn id="30" idx="0"/>
          </p:cNvCxnSpPr>
          <p:nvPr/>
        </p:nvCxnSpPr>
        <p:spPr>
          <a:xfrm rot="16200000" flipH="1">
            <a:off x="4504417" y="523346"/>
            <a:ext cx="4713350" cy="4718924"/>
          </a:xfrm>
          <a:prstGeom prst="bentConnector3">
            <a:avLst>
              <a:gd name="adj1" fmla="val -4850"/>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6BADE535-4638-6DA0-4F77-8169AFFB49BF}"/>
              </a:ext>
            </a:extLst>
          </p:cNvPr>
          <p:cNvCxnSpPr>
            <a:cxnSpLocks/>
            <a:stCxn id="12" idx="3"/>
            <a:endCxn id="30" idx="1"/>
          </p:cNvCxnSpPr>
          <p:nvPr/>
        </p:nvCxnSpPr>
        <p:spPr>
          <a:xfrm>
            <a:off x="5305002" y="3630405"/>
            <a:ext cx="3168321" cy="2060725"/>
          </a:xfrm>
          <a:prstGeom prst="bentConnector3">
            <a:avLst>
              <a:gd name="adj1" fmla="val 50000"/>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75369B27-DFF6-1716-144F-5C1138F12EFB}"/>
              </a:ext>
            </a:extLst>
          </p:cNvPr>
          <p:cNvCxnSpPr>
            <a:cxnSpLocks/>
            <a:stCxn id="12" idx="3"/>
            <a:endCxn id="16" idx="0"/>
          </p:cNvCxnSpPr>
          <p:nvPr/>
        </p:nvCxnSpPr>
        <p:spPr>
          <a:xfrm>
            <a:off x="5305002" y="3630405"/>
            <a:ext cx="391252" cy="1560467"/>
          </a:xfrm>
          <a:prstGeom prst="bentConnector2">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BA9CD0DF-B12F-46AA-5738-B0BDA30AFCC7}"/>
              </a:ext>
            </a:extLst>
          </p:cNvPr>
          <p:cNvCxnSpPr>
            <a:cxnSpLocks/>
            <a:stCxn id="32" idx="3"/>
            <a:endCxn id="30" idx="0"/>
          </p:cNvCxnSpPr>
          <p:nvPr/>
        </p:nvCxnSpPr>
        <p:spPr>
          <a:xfrm>
            <a:off x="8998784" y="1116554"/>
            <a:ext cx="221770" cy="4122929"/>
          </a:xfrm>
          <a:prstGeom prst="bentConnector2">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 name="Picture 6" descr="Care and Treatment of Cardiac Emergencies">
            <a:extLst>
              <a:ext uri="{FF2B5EF4-FFF2-40B4-BE49-F238E27FC236}">
                <a16:creationId xmlns:a16="http://schemas.microsoft.com/office/drawing/2014/main" id="{1D9CC4A0-E9B0-4DC6-C00F-44B4475418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3323" y="5239483"/>
            <a:ext cx="1494462" cy="90329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3DED0F88-0F2A-81F7-04B1-9FAC29039D39}"/>
              </a:ext>
            </a:extLst>
          </p:cNvPr>
          <p:cNvSpPr txBox="1"/>
          <p:nvPr/>
        </p:nvSpPr>
        <p:spPr>
          <a:xfrm>
            <a:off x="8473323" y="6307237"/>
            <a:ext cx="1487879" cy="261610"/>
          </a:xfrm>
          <a:prstGeom prst="rect">
            <a:avLst/>
          </a:prstGeom>
          <a:noFill/>
          <a:ln>
            <a:solidFill>
              <a:schemeClr val="tx1"/>
            </a:solidFill>
          </a:ln>
        </p:spPr>
        <p:txBody>
          <a:bodyPr wrap="square" rtlCol="0">
            <a:spAutoFit/>
          </a:bodyPr>
          <a:lstStyle/>
          <a:p>
            <a:r>
              <a:rPr lang="en-US" sz="1100" dirty="0"/>
              <a:t>Prince Rupert Hospital</a:t>
            </a:r>
          </a:p>
        </p:txBody>
      </p:sp>
      <p:grpSp>
        <p:nvGrpSpPr>
          <p:cNvPr id="24" name="Group 23">
            <a:extLst>
              <a:ext uri="{FF2B5EF4-FFF2-40B4-BE49-F238E27FC236}">
                <a16:creationId xmlns:a16="http://schemas.microsoft.com/office/drawing/2014/main" id="{62E88DBA-BB43-18CD-1D09-4AE0F2E14500}"/>
              </a:ext>
            </a:extLst>
          </p:cNvPr>
          <p:cNvGrpSpPr/>
          <p:nvPr/>
        </p:nvGrpSpPr>
        <p:grpSpPr>
          <a:xfrm>
            <a:off x="1040621" y="518111"/>
            <a:ext cx="1612382" cy="1593552"/>
            <a:chOff x="3173452" y="1645517"/>
            <a:chExt cx="1603275" cy="1663102"/>
          </a:xfrm>
        </p:grpSpPr>
        <p:sp>
          <p:nvSpPr>
            <p:cNvPr id="25" name="TextBox 24">
              <a:extLst>
                <a:ext uri="{FF2B5EF4-FFF2-40B4-BE49-F238E27FC236}">
                  <a16:creationId xmlns:a16="http://schemas.microsoft.com/office/drawing/2014/main" id="{DB8AA8D2-4DE0-78EE-D2FB-33D08CC63882}"/>
                </a:ext>
              </a:extLst>
            </p:cNvPr>
            <p:cNvSpPr txBox="1"/>
            <p:nvPr/>
          </p:nvSpPr>
          <p:spPr>
            <a:xfrm flipH="1">
              <a:off x="3510097" y="3047009"/>
              <a:ext cx="1011295" cy="261610"/>
            </a:xfrm>
            <a:prstGeom prst="rect">
              <a:avLst/>
            </a:prstGeom>
            <a:solidFill>
              <a:schemeClr val="bg1"/>
            </a:solidFill>
            <a:ln>
              <a:solidFill>
                <a:schemeClr val="tx1"/>
              </a:solidFill>
            </a:ln>
          </p:spPr>
          <p:txBody>
            <a:bodyPr wrap="square" rtlCol="0">
              <a:spAutoFit/>
            </a:bodyPr>
            <a:lstStyle/>
            <a:p>
              <a:pPr algn="ctr"/>
              <a:r>
                <a:rPr lang="en-US" sz="1100" dirty="0"/>
                <a:t>Bystander CPR</a:t>
              </a:r>
            </a:p>
          </p:txBody>
        </p:sp>
        <p:pic>
          <p:nvPicPr>
            <p:cNvPr id="28" name="Picture 27">
              <a:extLst>
                <a:ext uri="{FF2B5EF4-FFF2-40B4-BE49-F238E27FC236}">
                  <a16:creationId xmlns:a16="http://schemas.microsoft.com/office/drawing/2014/main" id="{D2A34AB2-69FC-E9B7-287D-634D5229CA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3452" y="1645517"/>
              <a:ext cx="1603275" cy="1248263"/>
            </a:xfrm>
            <a:prstGeom prst="rect">
              <a:avLst/>
            </a:prstGeom>
          </p:spPr>
        </p:pic>
      </p:grpSp>
      <p:cxnSp>
        <p:nvCxnSpPr>
          <p:cNvPr id="29" name="Straight Arrow Connector 28">
            <a:extLst>
              <a:ext uri="{FF2B5EF4-FFF2-40B4-BE49-F238E27FC236}">
                <a16:creationId xmlns:a16="http://schemas.microsoft.com/office/drawing/2014/main" id="{CD704A7C-4EA3-8F02-B15C-0F538D584760}"/>
              </a:ext>
            </a:extLst>
          </p:cNvPr>
          <p:cNvCxnSpPr>
            <a:cxnSpLocks/>
            <a:stCxn id="28" idx="3"/>
            <a:endCxn id="26" idx="1"/>
          </p:cNvCxnSpPr>
          <p:nvPr/>
        </p:nvCxnSpPr>
        <p:spPr>
          <a:xfrm flipV="1">
            <a:off x="2653003" y="1115699"/>
            <a:ext cx="963688" cy="443"/>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17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10A29-1366-326E-F153-43932BFDA53B}"/>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4007D212-05BE-AE63-D474-E0FD17080878}"/>
              </a:ext>
            </a:extLst>
          </p:cNvPr>
          <p:cNvGrpSpPr/>
          <p:nvPr/>
        </p:nvGrpSpPr>
        <p:grpSpPr>
          <a:xfrm>
            <a:off x="3610311" y="3040975"/>
            <a:ext cx="1852354" cy="1758025"/>
            <a:chOff x="6352446" y="1254281"/>
            <a:chExt cx="1852354" cy="1758025"/>
          </a:xfrm>
        </p:grpSpPr>
        <p:sp>
          <p:nvSpPr>
            <p:cNvPr id="11" name="TextBox 10">
              <a:extLst>
                <a:ext uri="{FF2B5EF4-FFF2-40B4-BE49-F238E27FC236}">
                  <a16:creationId xmlns:a16="http://schemas.microsoft.com/office/drawing/2014/main" id="{2AADC035-8915-6971-426D-FED9FD7BC5C5}"/>
                </a:ext>
              </a:extLst>
            </p:cNvPr>
            <p:cNvSpPr txBox="1"/>
            <p:nvPr/>
          </p:nvSpPr>
          <p:spPr>
            <a:xfrm flipH="1">
              <a:off x="6352446" y="2581419"/>
              <a:ext cx="1852354" cy="430887"/>
            </a:xfrm>
            <a:prstGeom prst="rect">
              <a:avLst/>
            </a:prstGeom>
            <a:noFill/>
            <a:ln>
              <a:solidFill>
                <a:schemeClr val="tx1"/>
              </a:solidFill>
            </a:ln>
          </p:spPr>
          <p:txBody>
            <a:bodyPr wrap="square" rtlCol="0">
              <a:spAutoFit/>
            </a:bodyPr>
            <a:lstStyle/>
            <a:p>
              <a:pPr algn="ctr"/>
              <a:r>
                <a:rPr lang="en-US" sz="1100" dirty="0"/>
                <a:t> Volunteer Emergency Medical Services</a:t>
              </a:r>
            </a:p>
          </p:txBody>
        </p:sp>
        <p:pic>
          <p:nvPicPr>
            <p:cNvPr id="12" name="Picture 11">
              <a:extLst>
                <a:ext uri="{FF2B5EF4-FFF2-40B4-BE49-F238E27FC236}">
                  <a16:creationId xmlns:a16="http://schemas.microsoft.com/office/drawing/2014/main" id="{C65747F7-0DBF-8BCD-438C-712D6D493C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1427" y="1254281"/>
              <a:ext cx="1605710" cy="1178859"/>
            </a:xfrm>
            <a:prstGeom prst="rect">
              <a:avLst/>
            </a:prstGeom>
          </p:spPr>
        </p:pic>
      </p:grpSp>
      <p:grpSp>
        <p:nvGrpSpPr>
          <p:cNvPr id="18" name="Group 17">
            <a:extLst>
              <a:ext uri="{FF2B5EF4-FFF2-40B4-BE49-F238E27FC236}">
                <a16:creationId xmlns:a16="http://schemas.microsoft.com/office/drawing/2014/main" id="{143800CA-6D12-1E96-D80F-D28690727024}"/>
              </a:ext>
            </a:extLst>
          </p:cNvPr>
          <p:cNvGrpSpPr/>
          <p:nvPr/>
        </p:nvGrpSpPr>
        <p:grpSpPr>
          <a:xfrm>
            <a:off x="4765760" y="5190872"/>
            <a:ext cx="1860987" cy="1559158"/>
            <a:chOff x="6583907" y="3954955"/>
            <a:chExt cx="1860987" cy="1559158"/>
          </a:xfrm>
        </p:grpSpPr>
        <p:sp>
          <p:nvSpPr>
            <p:cNvPr id="14" name="TextBox 13">
              <a:extLst>
                <a:ext uri="{FF2B5EF4-FFF2-40B4-BE49-F238E27FC236}">
                  <a16:creationId xmlns:a16="http://schemas.microsoft.com/office/drawing/2014/main" id="{09785A2B-3CEA-B53E-121A-7A28B437A294}"/>
                </a:ext>
              </a:extLst>
            </p:cNvPr>
            <p:cNvSpPr txBox="1"/>
            <p:nvPr/>
          </p:nvSpPr>
          <p:spPr>
            <a:xfrm flipH="1">
              <a:off x="6592540" y="5083226"/>
              <a:ext cx="1852354" cy="430887"/>
            </a:xfrm>
            <a:prstGeom prst="rect">
              <a:avLst/>
            </a:prstGeom>
            <a:noFill/>
            <a:ln>
              <a:solidFill>
                <a:schemeClr val="tx1"/>
              </a:solidFill>
            </a:ln>
          </p:spPr>
          <p:txBody>
            <a:bodyPr wrap="square" rtlCol="0">
              <a:spAutoFit/>
            </a:bodyPr>
            <a:lstStyle/>
            <a:p>
              <a:pPr algn="ctr"/>
              <a:r>
                <a:rPr lang="en-US" sz="1100" dirty="0"/>
                <a:t>Kitimat Critical Access Hospital</a:t>
              </a:r>
            </a:p>
          </p:txBody>
        </p:sp>
        <p:pic>
          <p:nvPicPr>
            <p:cNvPr id="16" name="Picture 15">
              <a:extLst>
                <a:ext uri="{FF2B5EF4-FFF2-40B4-BE49-F238E27FC236}">
                  <a16:creationId xmlns:a16="http://schemas.microsoft.com/office/drawing/2014/main" id="{18F94DFD-9661-6CA1-8DED-95DF8FCF5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907" y="3954955"/>
              <a:ext cx="1860987" cy="977018"/>
            </a:xfrm>
            <a:prstGeom prst="rect">
              <a:avLst/>
            </a:prstGeom>
          </p:spPr>
        </p:pic>
      </p:grpSp>
      <p:grpSp>
        <p:nvGrpSpPr>
          <p:cNvPr id="22" name="Group 21">
            <a:extLst>
              <a:ext uri="{FF2B5EF4-FFF2-40B4-BE49-F238E27FC236}">
                <a16:creationId xmlns:a16="http://schemas.microsoft.com/office/drawing/2014/main" id="{4D70DDED-5EA6-99DD-0C4B-F576D6080AD3}"/>
              </a:ext>
            </a:extLst>
          </p:cNvPr>
          <p:cNvGrpSpPr/>
          <p:nvPr/>
        </p:nvGrpSpPr>
        <p:grpSpPr>
          <a:xfrm>
            <a:off x="7291262" y="3196955"/>
            <a:ext cx="1741523" cy="1276505"/>
            <a:chOff x="7509952" y="4503691"/>
            <a:chExt cx="1864157" cy="1427579"/>
          </a:xfrm>
        </p:grpSpPr>
        <p:sp>
          <p:nvSpPr>
            <p:cNvPr id="20" name="TextBox 19">
              <a:extLst>
                <a:ext uri="{FF2B5EF4-FFF2-40B4-BE49-F238E27FC236}">
                  <a16:creationId xmlns:a16="http://schemas.microsoft.com/office/drawing/2014/main" id="{11E12A91-CE27-5EC4-7731-EC0FD3C3433F}"/>
                </a:ext>
              </a:extLst>
            </p:cNvPr>
            <p:cNvSpPr txBox="1"/>
            <p:nvPr/>
          </p:nvSpPr>
          <p:spPr>
            <a:xfrm flipH="1">
              <a:off x="7521755" y="5669660"/>
              <a:ext cx="1852354" cy="261610"/>
            </a:xfrm>
            <a:prstGeom prst="rect">
              <a:avLst/>
            </a:prstGeom>
            <a:noFill/>
            <a:ln>
              <a:solidFill>
                <a:schemeClr val="tx1"/>
              </a:solidFill>
            </a:ln>
          </p:spPr>
          <p:txBody>
            <a:bodyPr wrap="square" rtlCol="0">
              <a:spAutoFit/>
            </a:bodyPr>
            <a:lstStyle/>
            <a:p>
              <a:pPr algn="ctr"/>
              <a:r>
                <a:rPr lang="en-US" sz="1100" dirty="0"/>
                <a:t>EMS with Paramedic</a:t>
              </a:r>
            </a:p>
          </p:txBody>
        </p:sp>
        <p:pic>
          <p:nvPicPr>
            <p:cNvPr id="21" name="Picture 20">
              <a:extLst>
                <a:ext uri="{FF2B5EF4-FFF2-40B4-BE49-F238E27FC236}">
                  <a16:creationId xmlns:a16="http://schemas.microsoft.com/office/drawing/2014/main" id="{E5FF7824-11A5-3EBF-7EF0-C1463317C2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952" y="4503691"/>
              <a:ext cx="1864157" cy="989100"/>
            </a:xfrm>
            <a:prstGeom prst="rect">
              <a:avLst/>
            </a:prstGeom>
          </p:spPr>
        </p:pic>
      </p:grpSp>
      <p:grpSp>
        <p:nvGrpSpPr>
          <p:cNvPr id="27" name="Group 26">
            <a:extLst>
              <a:ext uri="{FF2B5EF4-FFF2-40B4-BE49-F238E27FC236}">
                <a16:creationId xmlns:a16="http://schemas.microsoft.com/office/drawing/2014/main" id="{539AC8BF-F79A-6912-9C62-A883D0AC137C}"/>
              </a:ext>
            </a:extLst>
          </p:cNvPr>
          <p:cNvGrpSpPr/>
          <p:nvPr/>
        </p:nvGrpSpPr>
        <p:grpSpPr>
          <a:xfrm>
            <a:off x="3616691" y="526133"/>
            <a:ext cx="1769878" cy="1758457"/>
            <a:chOff x="532064" y="4052617"/>
            <a:chExt cx="1769878" cy="1758457"/>
          </a:xfrm>
        </p:grpSpPr>
        <p:sp>
          <p:nvSpPr>
            <p:cNvPr id="6" name="TextBox 5">
              <a:extLst>
                <a:ext uri="{FF2B5EF4-FFF2-40B4-BE49-F238E27FC236}">
                  <a16:creationId xmlns:a16="http://schemas.microsoft.com/office/drawing/2014/main" id="{544387A3-4DEC-F7C5-5E68-6EA1763E4514}"/>
                </a:ext>
              </a:extLst>
            </p:cNvPr>
            <p:cNvSpPr txBox="1"/>
            <p:nvPr/>
          </p:nvSpPr>
          <p:spPr>
            <a:xfrm flipH="1">
              <a:off x="647189" y="5380187"/>
              <a:ext cx="1527463" cy="430887"/>
            </a:xfrm>
            <a:prstGeom prst="rect">
              <a:avLst/>
            </a:prstGeom>
            <a:noFill/>
            <a:ln>
              <a:solidFill>
                <a:schemeClr val="tx1"/>
              </a:solidFill>
            </a:ln>
          </p:spPr>
          <p:txBody>
            <a:bodyPr wrap="square" rtlCol="0">
              <a:spAutoFit/>
            </a:bodyPr>
            <a:lstStyle/>
            <a:p>
              <a:pPr algn="ctr"/>
              <a:r>
                <a:rPr lang="en-US" sz="1100" dirty="0"/>
                <a:t>Original Emergency Dispatch</a:t>
              </a:r>
            </a:p>
          </p:txBody>
        </p:sp>
        <p:pic>
          <p:nvPicPr>
            <p:cNvPr id="26" name="Picture 25">
              <a:extLst>
                <a:ext uri="{FF2B5EF4-FFF2-40B4-BE49-F238E27FC236}">
                  <a16:creationId xmlns:a16="http://schemas.microsoft.com/office/drawing/2014/main" id="{C8978BEA-CD17-D52C-2C92-77537628D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064" y="4052617"/>
              <a:ext cx="1769878" cy="1179132"/>
            </a:xfrm>
            <a:prstGeom prst="rect">
              <a:avLst/>
            </a:prstGeom>
          </p:spPr>
        </p:pic>
      </p:grpSp>
      <p:cxnSp>
        <p:nvCxnSpPr>
          <p:cNvPr id="8" name="Straight Arrow Connector 7">
            <a:extLst>
              <a:ext uri="{FF2B5EF4-FFF2-40B4-BE49-F238E27FC236}">
                <a16:creationId xmlns:a16="http://schemas.microsoft.com/office/drawing/2014/main" id="{1AF9F48D-4A27-4BD9-E0DF-2954A2EDAA6A}"/>
              </a:ext>
            </a:extLst>
          </p:cNvPr>
          <p:cNvCxnSpPr>
            <a:cxnSpLocks/>
            <a:stCxn id="12" idx="0"/>
            <a:endCxn id="6" idx="2"/>
          </p:cNvCxnSpPr>
          <p:nvPr/>
        </p:nvCxnSpPr>
        <p:spPr>
          <a:xfrm flipH="1" flipV="1">
            <a:off x="4495547" y="2284590"/>
            <a:ext cx="6600" cy="756385"/>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BBE09589-9EC8-E879-CCFE-9CC528F8E005}"/>
              </a:ext>
            </a:extLst>
          </p:cNvPr>
          <p:cNvCxnSpPr>
            <a:cxnSpLocks/>
            <a:stCxn id="30" idx="1"/>
            <a:endCxn id="16" idx="3"/>
          </p:cNvCxnSpPr>
          <p:nvPr/>
        </p:nvCxnSpPr>
        <p:spPr>
          <a:xfrm flipH="1" flipV="1">
            <a:off x="6626747" y="5679381"/>
            <a:ext cx="1846576" cy="11749"/>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4AE7A762-E088-7039-F5A9-1EB824F87491}"/>
              </a:ext>
            </a:extLst>
          </p:cNvPr>
          <p:cNvGrpSpPr/>
          <p:nvPr/>
        </p:nvGrpSpPr>
        <p:grpSpPr>
          <a:xfrm>
            <a:off x="7228905" y="526133"/>
            <a:ext cx="1769879" cy="1524276"/>
            <a:chOff x="7901970" y="309566"/>
            <a:chExt cx="1769879" cy="1524276"/>
          </a:xfrm>
        </p:grpSpPr>
        <p:sp>
          <p:nvSpPr>
            <p:cNvPr id="31" name="TextBox 30">
              <a:extLst>
                <a:ext uri="{FF2B5EF4-FFF2-40B4-BE49-F238E27FC236}">
                  <a16:creationId xmlns:a16="http://schemas.microsoft.com/office/drawing/2014/main" id="{1ACEC71E-FF70-20D2-44DB-3345380C9AAB}"/>
                </a:ext>
              </a:extLst>
            </p:cNvPr>
            <p:cNvSpPr txBox="1"/>
            <p:nvPr/>
          </p:nvSpPr>
          <p:spPr>
            <a:xfrm>
              <a:off x="8057724" y="1572232"/>
              <a:ext cx="1550424" cy="261610"/>
            </a:xfrm>
            <a:prstGeom prst="rect">
              <a:avLst/>
            </a:prstGeom>
            <a:noFill/>
            <a:ln>
              <a:solidFill>
                <a:schemeClr val="tx1"/>
              </a:solidFill>
            </a:ln>
          </p:spPr>
          <p:txBody>
            <a:bodyPr wrap="none" rtlCol="0">
              <a:spAutoFit/>
            </a:bodyPr>
            <a:lstStyle/>
            <a:p>
              <a:r>
                <a:rPr lang="en-US" sz="1100" dirty="0"/>
                <a:t>Paramedic 911 dispatch</a:t>
              </a:r>
            </a:p>
          </p:txBody>
        </p:sp>
        <p:pic>
          <p:nvPicPr>
            <p:cNvPr id="32" name="Picture 31">
              <a:extLst>
                <a:ext uri="{FF2B5EF4-FFF2-40B4-BE49-F238E27FC236}">
                  <a16:creationId xmlns:a16="http://schemas.microsoft.com/office/drawing/2014/main" id="{AD4C576C-3B66-35D3-57C3-A7C2F55A79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1970" y="309566"/>
              <a:ext cx="1769879" cy="1180841"/>
            </a:xfrm>
            <a:prstGeom prst="rect">
              <a:avLst/>
            </a:prstGeom>
          </p:spPr>
        </p:pic>
      </p:grpSp>
      <p:cxnSp>
        <p:nvCxnSpPr>
          <p:cNvPr id="33" name="Straight Arrow Connector 32">
            <a:extLst>
              <a:ext uri="{FF2B5EF4-FFF2-40B4-BE49-F238E27FC236}">
                <a16:creationId xmlns:a16="http://schemas.microsoft.com/office/drawing/2014/main" id="{37AADFAC-89DA-F1A8-7771-3C8898AFFEB3}"/>
              </a:ext>
            </a:extLst>
          </p:cNvPr>
          <p:cNvCxnSpPr>
            <a:cxnSpLocks/>
            <a:stCxn id="26" idx="3"/>
            <a:endCxn id="32" idx="1"/>
          </p:cNvCxnSpPr>
          <p:nvPr/>
        </p:nvCxnSpPr>
        <p:spPr>
          <a:xfrm>
            <a:off x="5386569" y="1115699"/>
            <a:ext cx="1842336" cy="855"/>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92BDF36-4354-834A-5569-54A4901AFE9A}"/>
              </a:ext>
            </a:extLst>
          </p:cNvPr>
          <p:cNvCxnSpPr>
            <a:cxnSpLocks/>
            <a:stCxn id="21" idx="0"/>
            <a:endCxn id="31" idx="2"/>
          </p:cNvCxnSpPr>
          <p:nvPr/>
        </p:nvCxnSpPr>
        <p:spPr>
          <a:xfrm flipH="1" flipV="1">
            <a:off x="8159871" y="2050409"/>
            <a:ext cx="2153" cy="1146546"/>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2FE1C3F-2A09-0235-3A32-1401AC54A191}"/>
              </a:ext>
            </a:extLst>
          </p:cNvPr>
          <p:cNvCxnSpPr>
            <a:cxnSpLocks/>
            <a:stCxn id="12" idx="3"/>
            <a:endCxn id="21" idx="1"/>
          </p:cNvCxnSpPr>
          <p:nvPr/>
        </p:nvCxnSpPr>
        <p:spPr>
          <a:xfrm>
            <a:off x="5305002" y="3630405"/>
            <a:ext cx="1986260" cy="8764"/>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885F349-7375-227A-2A4F-4901DE846162}"/>
              </a:ext>
            </a:extLst>
          </p:cNvPr>
          <p:cNvSpPr txBox="1"/>
          <p:nvPr/>
        </p:nvSpPr>
        <p:spPr>
          <a:xfrm flipH="1">
            <a:off x="5806139" y="3148846"/>
            <a:ext cx="983985" cy="261610"/>
          </a:xfrm>
          <a:prstGeom prst="rect">
            <a:avLst/>
          </a:prstGeom>
          <a:noFill/>
          <a:ln>
            <a:solidFill>
              <a:schemeClr val="tx1"/>
            </a:solidFill>
          </a:ln>
        </p:spPr>
        <p:txBody>
          <a:bodyPr wrap="square" rtlCol="0">
            <a:spAutoFit/>
          </a:bodyPr>
          <a:lstStyle/>
          <a:p>
            <a:pPr algn="ctr"/>
            <a:r>
              <a:rPr lang="en-US" sz="1100" dirty="0"/>
              <a:t>Intercept</a:t>
            </a:r>
          </a:p>
        </p:txBody>
      </p:sp>
      <p:grpSp>
        <p:nvGrpSpPr>
          <p:cNvPr id="55" name="Group 54">
            <a:extLst>
              <a:ext uri="{FF2B5EF4-FFF2-40B4-BE49-F238E27FC236}">
                <a16:creationId xmlns:a16="http://schemas.microsoft.com/office/drawing/2014/main" id="{DFD90CAA-37C1-9926-4423-337CCAAC34AD}"/>
              </a:ext>
            </a:extLst>
          </p:cNvPr>
          <p:cNvGrpSpPr/>
          <p:nvPr/>
        </p:nvGrpSpPr>
        <p:grpSpPr>
          <a:xfrm>
            <a:off x="1330599" y="3227903"/>
            <a:ext cx="1342949" cy="1140958"/>
            <a:chOff x="384121" y="3011336"/>
            <a:chExt cx="1342949" cy="1140958"/>
          </a:xfrm>
        </p:grpSpPr>
        <p:pic>
          <p:nvPicPr>
            <p:cNvPr id="7" name="Picture 6" descr="Robot paramedics' are being used in the UK to carry out CPR on patients in  ambulances | Daily Mail Online">
              <a:extLst>
                <a:ext uri="{FF2B5EF4-FFF2-40B4-BE49-F238E27FC236}">
                  <a16:creationId xmlns:a16="http://schemas.microsoft.com/office/drawing/2014/main" id="{3A4DF394-505B-CEF0-CA53-DAA1E421F2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4121" y="3011336"/>
              <a:ext cx="1342949" cy="787147"/>
            </a:xfrm>
            <a:prstGeom prst="rect">
              <a:avLst/>
            </a:prstGeom>
            <a:noFill/>
            <a:ln>
              <a:noFill/>
            </a:ln>
          </p:spPr>
        </p:pic>
        <p:sp>
          <p:nvSpPr>
            <p:cNvPr id="9" name="TextBox 8">
              <a:extLst>
                <a:ext uri="{FF2B5EF4-FFF2-40B4-BE49-F238E27FC236}">
                  <a16:creationId xmlns:a16="http://schemas.microsoft.com/office/drawing/2014/main" id="{882F0776-B272-A6A8-DAA4-C10E59307C39}"/>
                </a:ext>
              </a:extLst>
            </p:cNvPr>
            <p:cNvSpPr txBox="1"/>
            <p:nvPr/>
          </p:nvSpPr>
          <p:spPr>
            <a:xfrm flipH="1">
              <a:off x="567523" y="3911556"/>
              <a:ext cx="958540" cy="240738"/>
            </a:xfrm>
            <a:prstGeom prst="rect">
              <a:avLst/>
            </a:prstGeom>
            <a:solidFill>
              <a:schemeClr val="bg1"/>
            </a:solidFill>
            <a:ln>
              <a:solidFill>
                <a:schemeClr val="tx1"/>
              </a:solidFill>
            </a:ln>
          </p:spPr>
          <p:txBody>
            <a:bodyPr wrap="square" rtlCol="0">
              <a:spAutoFit/>
            </a:bodyPr>
            <a:lstStyle/>
            <a:p>
              <a:pPr algn="ctr"/>
              <a:r>
                <a:rPr lang="en-US" sz="1100" dirty="0"/>
                <a:t>LUCAS device</a:t>
              </a:r>
            </a:p>
          </p:txBody>
        </p:sp>
      </p:grpSp>
      <p:cxnSp>
        <p:nvCxnSpPr>
          <p:cNvPr id="23" name="Straight Arrow Connector 22">
            <a:extLst>
              <a:ext uri="{FF2B5EF4-FFF2-40B4-BE49-F238E27FC236}">
                <a16:creationId xmlns:a16="http://schemas.microsoft.com/office/drawing/2014/main" id="{C19015F8-0D27-8A66-5A0E-2612C9070E51}"/>
              </a:ext>
            </a:extLst>
          </p:cNvPr>
          <p:cNvCxnSpPr>
            <a:cxnSpLocks/>
            <a:stCxn id="12" idx="1"/>
            <a:endCxn id="7" idx="3"/>
          </p:cNvCxnSpPr>
          <p:nvPr/>
        </p:nvCxnSpPr>
        <p:spPr>
          <a:xfrm flipH="1" flipV="1">
            <a:off x="2673548" y="3621477"/>
            <a:ext cx="1025744" cy="8928"/>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3B0BB993-92FC-76B7-63A2-49422C2CCF4B}"/>
              </a:ext>
            </a:extLst>
          </p:cNvPr>
          <p:cNvCxnSpPr>
            <a:cxnSpLocks/>
            <a:stCxn id="26" idx="0"/>
            <a:endCxn id="16" idx="1"/>
          </p:cNvCxnSpPr>
          <p:nvPr/>
        </p:nvCxnSpPr>
        <p:spPr>
          <a:xfrm rot="16200000" flipH="1">
            <a:off x="2057071" y="2970692"/>
            <a:ext cx="5153248" cy="264130"/>
          </a:xfrm>
          <a:prstGeom prst="bentConnector4">
            <a:avLst>
              <a:gd name="adj1" fmla="val -4436"/>
              <a:gd name="adj2" fmla="val -421587"/>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A2C05C27-1FF6-2550-0073-4EC56417B4F9}"/>
              </a:ext>
            </a:extLst>
          </p:cNvPr>
          <p:cNvCxnSpPr>
            <a:cxnSpLocks/>
            <a:stCxn id="26" idx="0"/>
            <a:endCxn id="30" idx="0"/>
          </p:cNvCxnSpPr>
          <p:nvPr/>
        </p:nvCxnSpPr>
        <p:spPr>
          <a:xfrm rot="16200000" flipH="1">
            <a:off x="4504417" y="523346"/>
            <a:ext cx="4713350" cy="4718924"/>
          </a:xfrm>
          <a:prstGeom prst="bentConnector3">
            <a:avLst>
              <a:gd name="adj1" fmla="val -4850"/>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6BADE535-4638-6DA0-4F77-8169AFFB49BF}"/>
              </a:ext>
            </a:extLst>
          </p:cNvPr>
          <p:cNvCxnSpPr>
            <a:cxnSpLocks/>
            <a:stCxn id="12" idx="3"/>
            <a:endCxn id="30" idx="1"/>
          </p:cNvCxnSpPr>
          <p:nvPr/>
        </p:nvCxnSpPr>
        <p:spPr>
          <a:xfrm>
            <a:off x="5305002" y="3630405"/>
            <a:ext cx="3168321" cy="2060725"/>
          </a:xfrm>
          <a:prstGeom prst="bentConnector3">
            <a:avLst>
              <a:gd name="adj1" fmla="val 50000"/>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75369B27-DFF6-1716-144F-5C1138F12EFB}"/>
              </a:ext>
            </a:extLst>
          </p:cNvPr>
          <p:cNvCxnSpPr>
            <a:cxnSpLocks/>
            <a:stCxn id="12" idx="3"/>
            <a:endCxn id="16" idx="0"/>
          </p:cNvCxnSpPr>
          <p:nvPr/>
        </p:nvCxnSpPr>
        <p:spPr>
          <a:xfrm>
            <a:off x="5305002" y="3630405"/>
            <a:ext cx="391252" cy="1560467"/>
          </a:xfrm>
          <a:prstGeom prst="bentConnector2">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BA9CD0DF-B12F-46AA-5738-B0BDA30AFCC7}"/>
              </a:ext>
            </a:extLst>
          </p:cNvPr>
          <p:cNvCxnSpPr>
            <a:cxnSpLocks/>
            <a:stCxn id="32" idx="3"/>
            <a:endCxn id="30" idx="0"/>
          </p:cNvCxnSpPr>
          <p:nvPr/>
        </p:nvCxnSpPr>
        <p:spPr>
          <a:xfrm>
            <a:off x="8998784" y="1116554"/>
            <a:ext cx="221770" cy="4122929"/>
          </a:xfrm>
          <a:prstGeom prst="bentConnector2">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 name="Picture 6" descr="Care and Treatment of Cardiac Emergencies">
            <a:extLst>
              <a:ext uri="{FF2B5EF4-FFF2-40B4-BE49-F238E27FC236}">
                <a16:creationId xmlns:a16="http://schemas.microsoft.com/office/drawing/2014/main" id="{1D9CC4A0-E9B0-4DC6-C00F-44B4475418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3323" y="5239483"/>
            <a:ext cx="1494462" cy="90329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3DED0F88-0F2A-81F7-04B1-9FAC29039D39}"/>
              </a:ext>
            </a:extLst>
          </p:cNvPr>
          <p:cNvSpPr txBox="1"/>
          <p:nvPr/>
        </p:nvSpPr>
        <p:spPr>
          <a:xfrm>
            <a:off x="8473323" y="6307237"/>
            <a:ext cx="1487879" cy="261610"/>
          </a:xfrm>
          <a:prstGeom prst="rect">
            <a:avLst/>
          </a:prstGeom>
          <a:noFill/>
          <a:ln>
            <a:solidFill>
              <a:schemeClr val="tx1"/>
            </a:solidFill>
          </a:ln>
        </p:spPr>
        <p:txBody>
          <a:bodyPr wrap="square" rtlCol="0">
            <a:spAutoFit/>
          </a:bodyPr>
          <a:lstStyle/>
          <a:p>
            <a:r>
              <a:rPr lang="en-US" sz="1100" dirty="0"/>
              <a:t>Prince Rupert Hospital</a:t>
            </a:r>
          </a:p>
        </p:txBody>
      </p:sp>
      <p:grpSp>
        <p:nvGrpSpPr>
          <p:cNvPr id="35" name="Group 34">
            <a:extLst>
              <a:ext uri="{FF2B5EF4-FFF2-40B4-BE49-F238E27FC236}">
                <a16:creationId xmlns:a16="http://schemas.microsoft.com/office/drawing/2014/main" id="{37978511-5224-B82A-5507-CA9AA8DD5D7A}"/>
              </a:ext>
            </a:extLst>
          </p:cNvPr>
          <p:cNvGrpSpPr/>
          <p:nvPr/>
        </p:nvGrpSpPr>
        <p:grpSpPr>
          <a:xfrm>
            <a:off x="1040621" y="518111"/>
            <a:ext cx="1612382" cy="1593552"/>
            <a:chOff x="3173452" y="1645517"/>
            <a:chExt cx="1603275" cy="1663102"/>
          </a:xfrm>
        </p:grpSpPr>
        <p:sp>
          <p:nvSpPr>
            <p:cNvPr id="37" name="TextBox 36">
              <a:extLst>
                <a:ext uri="{FF2B5EF4-FFF2-40B4-BE49-F238E27FC236}">
                  <a16:creationId xmlns:a16="http://schemas.microsoft.com/office/drawing/2014/main" id="{6ABBCFD4-15BA-2A87-73CB-20DBC25F3CFB}"/>
                </a:ext>
              </a:extLst>
            </p:cNvPr>
            <p:cNvSpPr txBox="1"/>
            <p:nvPr/>
          </p:nvSpPr>
          <p:spPr>
            <a:xfrm flipH="1">
              <a:off x="3510097" y="3047009"/>
              <a:ext cx="1011295" cy="261610"/>
            </a:xfrm>
            <a:prstGeom prst="rect">
              <a:avLst/>
            </a:prstGeom>
            <a:solidFill>
              <a:schemeClr val="bg1"/>
            </a:solidFill>
            <a:ln>
              <a:solidFill>
                <a:schemeClr val="tx1"/>
              </a:solidFill>
            </a:ln>
          </p:spPr>
          <p:txBody>
            <a:bodyPr wrap="square" rtlCol="0">
              <a:spAutoFit/>
            </a:bodyPr>
            <a:lstStyle/>
            <a:p>
              <a:pPr algn="ctr"/>
              <a:r>
                <a:rPr lang="en-US" sz="1100" dirty="0"/>
                <a:t>Bystander CPR</a:t>
              </a:r>
            </a:p>
          </p:txBody>
        </p:sp>
        <p:pic>
          <p:nvPicPr>
            <p:cNvPr id="38" name="Picture 37">
              <a:extLst>
                <a:ext uri="{FF2B5EF4-FFF2-40B4-BE49-F238E27FC236}">
                  <a16:creationId xmlns:a16="http://schemas.microsoft.com/office/drawing/2014/main" id="{C4D27009-4AAD-E0EC-5322-6D36B4CD5A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3452" y="1645517"/>
              <a:ext cx="1603275" cy="1248263"/>
            </a:xfrm>
            <a:prstGeom prst="rect">
              <a:avLst/>
            </a:prstGeom>
          </p:spPr>
        </p:pic>
      </p:grpSp>
      <p:cxnSp>
        <p:nvCxnSpPr>
          <p:cNvPr id="39" name="Straight Arrow Connector 38">
            <a:extLst>
              <a:ext uri="{FF2B5EF4-FFF2-40B4-BE49-F238E27FC236}">
                <a16:creationId xmlns:a16="http://schemas.microsoft.com/office/drawing/2014/main" id="{FE436C58-C872-B960-3E66-28034D11081C}"/>
              </a:ext>
            </a:extLst>
          </p:cNvPr>
          <p:cNvCxnSpPr>
            <a:cxnSpLocks/>
            <a:stCxn id="38" idx="3"/>
          </p:cNvCxnSpPr>
          <p:nvPr/>
        </p:nvCxnSpPr>
        <p:spPr>
          <a:xfrm flipV="1">
            <a:off x="2653003" y="1115699"/>
            <a:ext cx="963688" cy="443"/>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26" name="Picture 2" descr="Icon Library - Communications and Marketing | University of South Carolina">
            <a:extLst>
              <a:ext uri="{FF2B5EF4-FFF2-40B4-BE49-F238E27FC236}">
                <a16:creationId xmlns:a16="http://schemas.microsoft.com/office/drawing/2014/main" id="{6BDFB090-3F2D-E3A8-A30D-38BF2387F34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449" t="16077" r="13165" b="15299"/>
          <a:stretch/>
        </p:blipFill>
        <p:spPr bwMode="auto">
          <a:xfrm>
            <a:off x="6084756" y="3712757"/>
            <a:ext cx="450251" cy="4153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Icon Library - Communications and Marketing | University of South Carolina">
            <a:extLst>
              <a:ext uri="{FF2B5EF4-FFF2-40B4-BE49-F238E27FC236}">
                <a16:creationId xmlns:a16="http://schemas.microsoft.com/office/drawing/2014/main" id="{771D215B-2832-68C3-187B-35C6447E6F6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449" t="16077" r="13165" b="15299"/>
          <a:stretch/>
        </p:blipFill>
        <p:spPr bwMode="auto">
          <a:xfrm>
            <a:off x="2852323" y="1231054"/>
            <a:ext cx="450251" cy="41536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con Library - Communications and Marketing | University of South Carolina">
            <a:extLst>
              <a:ext uri="{FF2B5EF4-FFF2-40B4-BE49-F238E27FC236}">
                <a16:creationId xmlns:a16="http://schemas.microsoft.com/office/drawing/2014/main" id="{B584F923-1F41-CCBD-81ED-0E338C9B034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449" t="16077" r="13165" b="15299"/>
          <a:stretch/>
        </p:blipFill>
        <p:spPr bwMode="auto">
          <a:xfrm>
            <a:off x="2869149" y="3736389"/>
            <a:ext cx="450251" cy="4153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Icon Library - Communications and Marketing | University of South Carolina">
            <a:extLst>
              <a:ext uri="{FF2B5EF4-FFF2-40B4-BE49-F238E27FC236}">
                <a16:creationId xmlns:a16="http://schemas.microsoft.com/office/drawing/2014/main" id="{90845568-A6FC-7241-F70B-1B7E3B0CF73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449" t="16077" r="13165" b="15299"/>
          <a:stretch/>
        </p:blipFill>
        <p:spPr bwMode="auto">
          <a:xfrm>
            <a:off x="7620629" y="2361259"/>
            <a:ext cx="450251" cy="41536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Icon Library - Communications and Marketing | University of South Carolina">
            <a:extLst>
              <a:ext uri="{FF2B5EF4-FFF2-40B4-BE49-F238E27FC236}">
                <a16:creationId xmlns:a16="http://schemas.microsoft.com/office/drawing/2014/main" id="{E4036AAE-1DF0-D1A0-6A86-D958BA83383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449" t="16077" r="13165" b="15299"/>
          <a:stretch/>
        </p:blipFill>
        <p:spPr bwMode="auto">
          <a:xfrm>
            <a:off x="6152892" y="1218676"/>
            <a:ext cx="450251" cy="41536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Icon Library - Communications and Marketing | University of South Carolina">
            <a:extLst>
              <a:ext uri="{FF2B5EF4-FFF2-40B4-BE49-F238E27FC236}">
                <a16:creationId xmlns:a16="http://schemas.microsoft.com/office/drawing/2014/main" id="{8EF022DF-D7B6-9510-EBD6-4955611A60E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449" t="16077" r="13165" b="15299"/>
          <a:stretch/>
        </p:blipFill>
        <p:spPr bwMode="auto">
          <a:xfrm>
            <a:off x="4695401" y="2462118"/>
            <a:ext cx="450251" cy="41536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con Library - Communications and Marketing | University of South Carolina">
            <a:extLst>
              <a:ext uri="{FF2B5EF4-FFF2-40B4-BE49-F238E27FC236}">
                <a16:creationId xmlns:a16="http://schemas.microsoft.com/office/drawing/2014/main" id="{94623A3D-FF1D-B803-A546-905352EADD3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449" t="16077" r="13165" b="15299"/>
          <a:stretch/>
        </p:blipFill>
        <p:spPr bwMode="auto">
          <a:xfrm>
            <a:off x="5772207" y="4398823"/>
            <a:ext cx="450251" cy="41536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con Library - Communications and Marketing | University of South Carolina">
            <a:extLst>
              <a:ext uri="{FF2B5EF4-FFF2-40B4-BE49-F238E27FC236}">
                <a16:creationId xmlns:a16="http://schemas.microsoft.com/office/drawing/2014/main" id="{BAC8AF5C-570F-3B2C-BF6D-597AF3590A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449" t="16077" r="13165" b="15299"/>
          <a:stretch/>
        </p:blipFill>
        <p:spPr bwMode="auto">
          <a:xfrm>
            <a:off x="6953525" y="4631612"/>
            <a:ext cx="450251" cy="41536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con Library - Communications and Marketing | University of South Carolina">
            <a:extLst>
              <a:ext uri="{FF2B5EF4-FFF2-40B4-BE49-F238E27FC236}">
                <a16:creationId xmlns:a16="http://schemas.microsoft.com/office/drawing/2014/main" id="{042C9B84-3BAD-45D5-A830-49843B56BC3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449" t="16077" r="13165" b="15299"/>
          <a:stretch/>
        </p:blipFill>
        <p:spPr bwMode="auto">
          <a:xfrm>
            <a:off x="7384659" y="5797453"/>
            <a:ext cx="450251" cy="41536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con Library - Communications and Marketing | University of South Carolina">
            <a:extLst>
              <a:ext uri="{FF2B5EF4-FFF2-40B4-BE49-F238E27FC236}">
                <a16:creationId xmlns:a16="http://schemas.microsoft.com/office/drawing/2014/main" id="{7E2318AF-1357-9D63-AD9D-2B38C5183F1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449" t="16077" r="13165" b="15299"/>
          <a:stretch/>
        </p:blipFill>
        <p:spPr bwMode="auto">
          <a:xfrm>
            <a:off x="9295764" y="2568942"/>
            <a:ext cx="450251" cy="41536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Icon Library - Communications and Marketing | University of South Carolina">
            <a:extLst>
              <a:ext uri="{FF2B5EF4-FFF2-40B4-BE49-F238E27FC236}">
                <a16:creationId xmlns:a16="http://schemas.microsoft.com/office/drawing/2014/main" id="{82E31561-06F1-0DCB-95A0-725ACE612F2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449" t="16077" r="13165" b="15299"/>
          <a:stretch/>
        </p:blipFill>
        <p:spPr bwMode="auto">
          <a:xfrm>
            <a:off x="6107869" y="361096"/>
            <a:ext cx="450251" cy="41536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con Library - Communications and Marketing | University of South Carolina">
            <a:extLst>
              <a:ext uri="{FF2B5EF4-FFF2-40B4-BE49-F238E27FC236}">
                <a16:creationId xmlns:a16="http://schemas.microsoft.com/office/drawing/2014/main" id="{6FDE87B6-071B-F0A7-312C-1F5089D4255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449" t="16077" r="13165" b="15299"/>
          <a:stretch/>
        </p:blipFill>
        <p:spPr bwMode="auto">
          <a:xfrm>
            <a:off x="2869149" y="2415999"/>
            <a:ext cx="450251" cy="415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325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852FD2-3017-48B6-BC2C-8D0E2FDDF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8934" y="1738955"/>
            <a:ext cx="5775932" cy="4336476"/>
          </a:xfrm>
          <a:prstGeom prst="rect">
            <a:avLst/>
          </a:prstGeom>
        </p:spPr>
      </p:pic>
      <p:sp>
        <p:nvSpPr>
          <p:cNvPr id="10" name="Title 1">
            <a:extLst>
              <a:ext uri="{FF2B5EF4-FFF2-40B4-BE49-F238E27FC236}">
                <a16:creationId xmlns:a16="http://schemas.microsoft.com/office/drawing/2014/main" id="{8D456FCA-21D9-40AB-972A-91DBC6301842}"/>
              </a:ext>
            </a:extLst>
          </p:cNvPr>
          <p:cNvSpPr txBox="1">
            <a:spLocks/>
          </p:cNvSpPr>
          <p:nvPr/>
        </p:nvSpPr>
        <p:spPr>
          <a:xfrm>
            <a:off x="592654" y="117787"/>
            <a:ext cx="1057450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Criteria for evaluating effective feedback.</a:t>
            </a:r>
          </a:p>
        </p:txBody>
      </p:sp>
      <p:sp>
        <p:nvSpPr>
          <p:cNvPr id="2" name="TextBox 1">
            <a:extLst>
              <a:ext uri="{FF2B5EF4-FFF2-40B4-BE49-F238E27FC236}">
                <a16:creationId xmlns:a16="http://schemas.microsoft.com/office/drawing/2014/main" id="{A832DC66-CFE7-41F0-B59A-85FB6C7A8ED0}"/>
              </a:ext>
            </a:extLst>
          </p:cNvPr>
          <p:cNvSpPr txBox="1"/>
          <p:nvPr/>
        </p:nvSpPr>
        <p:spPr>
          <a:xfrm>
            <a:off x="1890507" y="5689451"/>
            <a:ext cx="2382383" cy="523220"/>
          </a:xfrm>
          <a:prstGeom prst="rect">
            <a:avLst/>
          </a:prstGeom>
          <a:noFill/>
        </p:spPr>
        <p:txBody>
          <a:bodyPr wrap="none" rtlCol="0">
            <a:spAutoFit/>
          </a:bodyPr>
          <a:lstStyle/>
          <a:p>
            <a:r>
              <a:rPr lang="en-US" sz="2800" dirty="0"/>
              <a:t>Close the loop!</a:t>
            </a:r>
          </a:p>
        </p:txBody>
      </p:sp>
      <p:pic>
        <p:nvPicPr>
          <p:cNvPr id="15362" name="Picture 2" descr="Closing the loop - AM-Insider">
            <a:extLst>
              <a:ext uri="{FF2B5EF4-FFF2-40B4-BE49-F238E27FC236}">
                <a16:creationId xmlns:a16="http://schemas.microsoft.com/office/drawing/2014/main" id="{416819BD-7F48-4BA5-8246-A5972A6D6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982" y="1809038"/>
            <a:ext cx="4552950"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6120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15FC711-68E1-424E-8B51-6433665C4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47" y="2722930"/>
            <a:ext cx="4530449" cy="2552871"/>
          </a:xfrm>
          <a:prstGeom prst="rect">
            <a:avLst/>
          </a:prstGeom>
        </p:spPr>
      </p:pic>
      <p:sp>
        <p:nvSpPr>
          <p:cNvPr id="15" name="Title 1">
            <a:extLst>
              <a:ext uri="{FF2B5EF4-FFF2-40B4-BE49-F238E27FC236}">
                <a16:creationId xmlns:a16="http://schemas.microsoft.com/office/drawing/2014/main" id="{6DFA7A2C-DB66-40E8-9A13-504D774A176D}"/>
              </a:ext>
            </a:extLst>
          </p:cNvPr>
          <p:cNvSpPr>
            <a:spLocks noGrp="1"/>
          </p:cNvSpPr>
          <p:nvPr>
            <p:ph type="title"/>
          </p:nvPr>
        </p:nvSpPr>
        <p:spPr>
          <a:xfrm>
            <a:off x="838200" y="322878"/>
            <a:ext cx="10515600" cy="1325563"/>
          </a:xfrm>
        </p:spPr>
        <p:txBody>
          <a:bodyPr/>
          <a:lstStyle/>
          <a:p>
            <a:pPr algn="ctr"/>
            <a:r>
              <a:rPr lang="en-US" dirty="0"/>
              <a:t>Feedback loop frequency</a:t>
            </a:r>
          </a:p>
        </p:txBody>
      </p:sp>
      <p:sp>
        <p:nvSpPr>
          <p:cNvPr id="21" name="TextBox 20">
            <a:extLst>
              <a:ext uri="{FF2B5EF4-FFF2-40B4-BE49-F238E27FC236}">
                <a16:creationId xmlns:a16="http://schemas.microsoft.com/office/drawing/2014/main" id="{E030C505-572D-447E-9172-21B1206087F9}"/>
              </a:ext>
            </a:extLst>
          </p:cNvPr>
          <p:cNvSpPr txBox="1"/>
          <p:nvPr/>
        </p:nvSpPr>
        <p:spPr>
          <a:xfrm flipH="1">
            <a:off x="6796143" y="2513643"/>
            <a:ext cx="2508295" cy="646331"/>
          </a:xfrm>
          <a:prstGeom prst="rect">
            <a:avLst/>
          </a:prstGeom>
          <a:noFill/>
          <a:ln>
            <a:solidFill>
              <a:schemeClr val="tx1"/>
            </a:solidFill>
          </a:ln>
        </p:spPr>
        <p:txBody>
          <a:bodyPr wrap="square" rtlCol="0">
            <a:spAutoFit/>
          </a:bodyPr>
          <a:lstStyle/>
          <a:p>
            <a:pPr algn="ctr"/>
            <a:r>
              <a:rPr lang="en-US" dirty="0"/>
              <a:t>Patient and run report data collected by EMS </a:t>
            </a:r>
          </a:p>
        </p:txBody>
      </p:sp>
      <p:sp>
        <p:nvSpPr>
          <p:cNvPr id="22" name="TextBox 21">
            <a:extLst>
              <a:ext uri="{FF2B5EF4-FFF2-40B4-BE49-F238E27FC236}">
                <a16:creationId xmlns:a16="http://schemas.microsoft.com/office/drawing/2014/main" id="{7FBD49F8-D71B-48EF-8114-FD5BAD53FDB2}"/>
              </a:ext>
            </a:extLst>
          </p:cNvPr>
          <p:cNvSpPr txBox="1"/>
          <p:nvPr/>
        </p:nvSpPr>
        <p:spPr>
          <a:xfrm flipH="1">
            <a:off x="9220603" y="4346530"/>
            <a:ext cx="2508295" cy="646331"/>
          </a:xfrm>
          <a:prstGeom prst="rect">
            <a:avLst/>
          </a:prstGeom>
          <a:noFill/>
          <a:ln>
            <a:solidFill>
              <a:schemeClr val="tx1"/>
            </a:solidFill>
          </a:ln>
        </p:spPr>
        <p:txBody>
          <a:bodyPr wrap="square" rtlCol="0">
            <a:spAutoFit/>
          </a:bodyPr>
          <a:lstStyle/>
          <a:p>
            <a:pPr algn="ctr"/>
            <a:r>
              <a:rPr lang="en-US" dirty="0"/>
              <a:t>State EMS combines run data and hospital data.</a:t>
            </a:r>
          </a:p>
        </p:txBody>
      </p:sp>
      <p:cxnSp>
        <p:nvCxnSpPr>
          <p:cNvPr id="25" name="Straight Arrow Connector 24">
            <a:extLst>
              <a:ext uri="{FF2B5EF4-FFF2-40B4-BE49-F238E27FC236}">
                <a16:creationId xmlns:a16="http://schemas.microsoft.com/office/drawing/2014/main" id="{BD7F0101-FCD0-4DD2-90AD-6B5E74C85271}"/>
              </a:ext>
            </a:extLst>
          </p:cNvPr>
          <p:cNvCxnSpPr>
            <a:cxnSpLocks/>
            <a:stCxn id="21" idx="2"/>
            <a:endCxn id="22" idx="3"/>
          </p:cNvCxnSpPr>
          <p:nvPr/>
        </p:nvCxnSpPr>
        <p:spPr>
          <a:xfrm>
            <a:off x="8050290" y="3159974"/>
            <a:ext cx="1170313" cy="1509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C04D35D-624B-4A11-92B0-82B094998AFC}"/>
              </a:ext>
            </a:extLst>
          </p:cNvPr>
          <p:cNvSpPr txBox="1"/>
          <p:nvPr/>
        </p:nvSpPr>
        <p:spPr>
          <a:xfrm flipH="1">
            <a:off x="5898509" y="4346530"/>
            <a:ext cx="2508295" cy="646331"/>
          </a:xfrm>
          <a:prstGeom prst="rect">
            <a:avLst/>
          </a:prstGeom>
          <a:noFill/>
          <a:ln>
            <a:solidFill>
              <a:schemeClr val="tx1"/>
            </a:solidFill>
          </a:ln>
        </p:spPr>
        <p:txBody>
          <a:bodyPr wrap="square" rtlCol="0">
            <a:spAutoFit/>
          </a:bodyPr>
          <a:lstStyle/>
          <a:p>
            <a:pPr algn="ctr"/>
            <a:r>
              <a:rPr lang="en-US" dirty="0"/>
              <a:t>Hospital adds data on patient outcome</a:t>
            </a:r>
          </a:p>
        </p:txBody>
      </p:sp>
      <p:cxnSp>
        <p:nvCxnSpPr>
          <p:cNvPr id="28" name="Straight Arrow Connector 27">
            <a:extLst>
              <a:ext uri="{FF2B5EF4-FFF2-40B4-BE49-F238E27FC236}">
                <a16:creationId xmlns:a16="http://schemas.microsoft.com/office/drawing/2014/main" id="{122D5B9C-4C89-498D-9F57-568D91E80F1C}"/>
              </a:ext>
            </a:extLst>
          </p:cNvPr>
          <p:cNvCxnSpPr>
            <a:cxnSpLocks/>
            <a:stCxn id="26" idx="1"/>
            <a:endCxn id="22" idx="3"/>
          </p:cNvCxnSpPr>
          <p:nvPr/>
        </p:nvCxnSpPr>
        <p:spPr>
          <a:xfrm>
            <a:off x="8406804" y="4669696"/>
            <a:ext cx="813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5">
            <a:extLst>
              <a:ext uri="{FF2B5EF4-FFF2-40B4-BE49-F238E27FC236}">
                <a16:creationId xmlns:a16="http://schemas.microsoft.com/office/drawing/2014/main" id="{C14B0C74-4733-4D55-AFF0-1625BBE718A9}"/>
              </a:ext>
            </a:extLst>
          </p:cNvPr>
          <p:cNvCxnSpPr>
            <a:stCxn id="22" idx="1"/>
            <a:endCxn id="21" idx="1"/>
          </p:cNvCxnSpPr>
          <p:nvPr/>
        </p:nvCxnSpPr>
        <p:spPr>
          <a:xfrm flipH="1" flipV="1">
            <a:off x="9304438" y="2836809"/>
            <a:ext cx="2424460" cy="1832887"/>
          </a:xfrm>
          <a:prstGeom prst="bentConnector3">
            <a:avLst>
              <a:gd name="adj1" fmla="val -942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22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15FC711-68E1-424E-8B51-6433665C4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47" y="2722930"/>
            <a:ext cx="4530449" cy="2552871"/>
          </a:xfrm>
          <a:prstGeom prst="rect">
            <a:avLst/>
          </a:prstGeom>
        </p:spPr>
      </p:pic>
      <p:sp>
        <p:nvSpPr>
          <p:cNvPr id="15" name="Title 1">
            <a:extLst>
              <a:ext uri="{FF2B5EF4-FFF2-40B4-BE49-F238E27FC236}">
                <a16:creationId xmlns:a16="http://schemas.microsoft.com/office/drawing/2014/main" id="{6DFA7A2C-DB66-40E8-9A13-504D774A176D}"/>
              </a:ext>
            </a:extLst>
          </p:cNvPr>
          <p:cNvSpPr>
            <a:spLocks noGrp="1"/>
          </p:cNvSpPr>
          <p:nvPr>
            <p:ph type="title"/>
          </p:nvPr>
        </p:nvSpPr>
        <p:spPr>
          <a:xfrm>
            <a:off x="838200" y="322878"/>
            <a:ext cx="10515600" cy="1325563"/>
          </a:xfrm>
        </p:spPr>
        <p:txBody>
          <a:bodyPr/>
          <a:lstStyle/>
          <a:p>
            <a:pPr algn="ctr"/>
            <a:r>
              <a:rPr lang="en-US" dirty="0"/>
              <a:t>Feedback loop frequency</a:t>
            </a:r>
          </a:p>
        </p:txBody>
      </p:sp>
      <p:sp>
        <p:nvSpPr>
          <p:cNvPr id="21" name="TextBox 20">
            <a:extLst>
              <a:ext uri="{FF2B5EF4-FFF2-40B4-BE49-F238E27FC236}">
                <a16:creationId xmlns:a16="http://schemas.microsoft.com/office/drawing/2014/main" id="{E030C505-572D-447E-9172-21B1206087F9}"/>
              </a:ext>
            </a:extLst>
          </p:cNvPr>
          <p:cNvSpPr txBox="1"/>
          <p:nvPr/>
        </p:nvSpPr>
        <p:spPr>
          <a:xfrm flipH="1">
            <a:off x="6796143" y="2513643"/>
            <a:ext cx="2508295" cy="646331"/>
          </a:xfrm>
          <a:prstGeom prst="rect">
            <a:avLst/>
          </a:prstGeom>
          <a:noFill/>
          <a:ln>
            <a:solidFill>
              <a:schemeClr val="tx1"/>
            </a:solidFill>
          </a:ln>
        </p:spPr>
        <p:txBody>
          <a:bodyPr wrap="square" rtlCol="0">
            <a:spAutoFit/>
          </a:bodyPr>
          <a:lstStyle/>
          <a:p>
            <a:pPr algn="ctr"/>
            <a:r>
              <a:rPr lang="en-US" dirty="0"/>
              <a:t>Patient and run report data collected by EMS </a:t>
            </a:r>
          </a:p>
        </p:txBody>
      </p:sp>
      <p:sp>
        <p:nvSpPr>
          <p:cNvPr id="22" name="TextBox 21">
            <a:extLst>
              <a:ext uri="{FF2B5EF4-FFF2-40B4-BE49-F238E27FC236}">
                <a16:creationId xmlns:a16="http://schemas.microsoft.com/office/drawing/2014/main" id="{7FBD49F8-D71B-48EF-8114-FD5BAD53FDB2}"/>
              </a:ext>
            </a:extLst>
          </p:cNvPr>
          <p:cNvSpPr txBox="1"/>
          <p:nvPr/>
        </p:nvSpPr>
        <p:spPr>
          <a:xfrm flipH="1">
            <a:off x="9220603" y="4346530"/>
            <a:ext cx="2508295" cy="646331"/>
          </a:xfrm>
          <a:prstGeom prst="rect">
            <a:avLst/>
          </a:prstGeom>
          <a:noFill/>
          <a:ln>
            <a:solidFill>
              <a:schemeClr val="tx1"/>
            </a:solidFill>
          </a:ln>
        </p:spPr>
        <p:txBody>
          <a:bodyPr wrap="square" rtlCol="0">
            <a:spAutoFit/>
          </a:bodyPr>
          <a:lstStyle/>
          <a:p>
            <a:pPr algn="ctr"/>
            <a:r>
              <a:rPr lang="en-US" dirty="0"/>
              <a:t>State EMS combines run data and hospital data.</a:t>
            </a:r>
          </a:p>
        </p:txBody>
      </p:sp>
      <p:cxnSp>
        <p:nvCxnSpPr>
          <p:cNvPr id="25" name="Straight Arrow Connector 24">
            <a:extLst>
              <a:ext uri="{FF2B5EF4-FFF2-40B4-BE49-F238E27FC236}">
                <a16:creationId xmlns:a16="http://schemas.microsoft.com/office/drawing/2014/main" id="{BD7F0101-FCD0-4DD2-90AD-6B5E74C85271}"/>
              </a:ext>
            </a:extLst>
          </p:cNvPr>
          <p:cNvCxnSpPr>
            <a:cxnSpLocks/>
            <a:stCxn id="21" idx="2"/>
            <a:endCxn id="22" idx="3"/>
          </p:cNvCxnSpPr>
          <p:nvPr/>
        </p:nvCxnSpPr>
        <p:spPr>
          <a:xfrm>
            <a:off x="8050290" y="3159974"/>
            <a:ext cx="1170313" cy="1509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C04D35D-624B-4A11-92B0-82B094998AFC}"/>
              </a:ext>
            </a:extLst>
          </p:cNvPr>
          <p:cNvSpPr txBox="1"/>
          <p:nvPr/>
        </p:nvSpPr>
        <p:spPr>
          <a:xfrm flipH="1">
            <a:off x="5898509" y="4346530"/>
            <a:ext cx="2508295" cy="646331"/>
          </a:xfrm>
          <a:prstGeom prst="rect">
            <a:avLst/>
          </a:prstGeom>
          <a:noFill/>
          <a:ln>
            <a:solidFill>
              <a:schemeClr val="tx1"/>
            </a:solidFill>
          </a:ln>
        </p:spPr>
        <p:txBody>
          <a:bodyPr wrap="square" rtlCol="0">
            <a:spAutoFit/>
          </a:bodyPr>
          <a:lstStyle/>
          <a:p>
            <a:pPr algn="ctr"/>
            <a:r>
              <a:rPr lang="en-US" dirty="0"/>
              <a:t>Hospital adds data on patient outcome</a:t>
            </a:r>
          </a:p>
        </p:txBody>
      </p:sp>
      <p:cxnSp>
        <p:nvCxnSpPr>
          <p:cNvPr id="28" name="Straight Arrow Connector 27">
            <a:extLst>
              <a:ext uri="{FF2B5EF4-FFF2-40B4-BE49-F238E27FC236}">
                <a16:creationId xmlns:a16="http://schemas.microsoft.com/office/drawing/2014/main" id="{122D5B9C-4C89-498D-9F57-568D91E80F1C}"/>
              </a:ext>
            </a:extLst>
          </p:cNvPr>
          <p:cNvCxnSpPr>
            <a:cxnSpLocks/>
            <a:stCxn id="26" idx="1"/>
            <a:endCxn id="22" idx="3"/>
          </p:cNvCxnSpPr>
          <p:nvPr/>
        </p:nvCxnSpPr>
        <p:spPr>
          <a:xfrm>
            <a:off x="8406804" y="4669696"/>
            <a:ext cx="813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5">
            <a:extLst>
              <a:ext uri="{FF2B5EF4-FFF2-40B4-BE49-F238E27FC236}">
                <a16:creationId xmlns:a16="http://schemas.microsoft.com/office/drawing/2014/main" id="{C14B0C74-4733-4D55-AFF0-1625BBE718A9}"/>
              </a:ext>
            </a:extLst>
          </p:cNvPr>
          <p:cNvCxnSpPr>
            <a:stCxn id="22" idx="1"/>
            <a:endCxn id="21" idx="1"/>
          </p:cNvCxnSpPr>
          <p:nvPr/>
        </p:nvCxnSpPr>
        <p:spPr>
          <a:xfrm flipH="1" flipV="1">
            <a:off x="9304438" y="2836809"/>
            <a:ext cx="2424460" cy="1832887"/>
          </a:xfrm>
          <a:prstGeom prst="bentConnector3">
            <a:avLst>
              <a:gd name="adj1" fmla="val -942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A2BAC4A-CCA2-9E30-017D-83964D00718E}"/>
              </a:ext>
            </a:extLst>
          </p:cNvPr>
          <p:cNvSpPr txBox="1"/>
          <p:nvPr/>
        </p:nvSpPr>
        <p:spPr>
          <a:xfrm>
            <a:off x="10558585" y="3059668"/>
            <a:ext cx="1029449" cy="369332"/>
          </a:xfrm>
          <a:prstGeom prst="rect">
            <a:avLst/>
          </a:prstGeom>
          <a:noFill/>
        </p:spPr>
        <p:txBody>
          <a:bodyPr wrap="none" rtlCol="0">
            <a:spAutoFit/>
          </a:bodyPr>
          <a:lstStyle/>
          <a:p>
            <a:r>
              <a:rPr lang="en-US" b="1" dirty="0">
                <a:solidFill>
                  <a:srgbClr val="FF0000"/>
                </a:solidFill>
              </a:rPr>
              <a:t>Annually</a:t>
            </a:r>
          </a:p>
        </p:txBody>
      </p:sp>
    </p:spTree>
    <p:extLst>
      <p:ext uri="{BB962C8B-B14F-4D97-AF65-F5344CB8AC3E}">
        <p14:creationId xmlns:p14="http://schemas.microsoft.com/office/powerpoint/2010/main" val="1182276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data:image/svg+xml;charset=utf8,%20%3Csvg%20width%3D'89'%20height%3D'89'%20xmlns%3D'http%3A%2F%2Fwww.w3.org%2F2000%2Fsvg'%20xmlns%3Axlink%3D'http%3A%2F%2Fwww.w3.org%2F1999%2Fxlink'%20overflow%3D'hidden'%3E%3Cdefs%3E%3CclipPath%20id%3D'clip0'%3E%3Cpath%20d%3D'M0%200%2089%200%2089%2089%200%2089Z'%20fill-rule%3D'evenodd'%20clip-rule%3D'evenodd'%2F%3E%3C%2FclipPath%3E%3CclipPath%20id%3D'clip1'%3E%3Cpath%20d%3D'M24.6784%200.318965%2088.9916%2024.2195%2065.0936%2088.5397%200.780491%2064.6392Z'%20fill-rule%3D'evenodd'%20clip-rule%3D'evenodd'%2F%3E%3C%2FclipPath%3E%3CclipPath%20id%3D'clip2'%3E%3Cpath%20d%3D'M24.6784%200.318965%2088.9916%2024.2195%2065.0936%2088.5397%200.780491%2064.6392Z'%20fill-rule%3D'evenodd'%20clip-rule%3D'evenodd'%2F%3E%3C%2FclipPath%3E%3CclipPath%20id%3D'clip3'%3E%3Cpath%20d%3D'M24.6784%200.318965%2088.9916%2024.2195%2065.0936%2088.5397%200.780491%2064.6392Z'%20fill-rule%3D'evenodd'%20clip-rule%3D'evenodd'%2F%3E%3C%2FclipPath%3E%3C%2Fdefs%3E%3Cg%20clip-path%3D'url(%23clip0)'%3E%3Cg%20clip-path%3D'url(%23clip1)'%3E%3Cg%20clip-path%3D'url(%23clip2)'%3E%3Cg%20clip-path%3D'url(%23clip3)'%3E%3Cpath%20d%3D'M79%2057.8C79.3%2048.5%2079%2040%2074%2031.8%2068.4%2022.6%2059.5%2015.8%2048.7%2014.5%2037.9%2013.2%2027%2016%2018.1%2022.2%2010.5%2027.8%204%2037.9%204%2047.6%205.2%2040.2%209.4%2033.6%2015.7%2029.4%2022%2025.2%2029.7%2023.9%2037%2025.7%2043.9%2027.3%2049.6%2032.6%2053.4%2038.5%2057.2%2044.4%2057%2051%2057%2057.8L44%2057.8%2068%2081.8C68%2081.8%2087.9%2061.9%2092%2057.8L79%2057.8Z'%20fill%3D'%23E78D1A'%20fill-rule%3D'nonzero'%20fill-opacity%3D'1'%20transform%3D'matrix(0.669929%200.248964%20-0.248937%200.670002%2024.6784%200.318965)'%2F%3E%3C%2Fg%3E%3C%2Fg%3E%3C%2Fg%3E%3C%2Fg%3E%3C%2Fsvg%3E">
            <a:extLst>
              <a:ext uri="{FF2B5EF4-FFF2-40B4-BE49-F238E27FC236}">
                <a16:creationId xmlns:a16="http://schemas.microsoft.com/office/drawing/2014/main" id="{85C60DA2-861F-4622-893E-78FC6EB65D0C}"/>
              </a:ext>
            </a:extLst>
          </p:cNvPr>
          <p:cNvSpPr>
            <a:spLocks noChangeAspect="1" noChangeArrowheads="1"/>
          </p:cNvSpPr>
          <p:nvPr/>
        </p:nvSpPr>
        <p:spPr bwMode="auto">
          <a:xfrm>
            <a:off x="4126426" y="-1070491"/>
            <a:ext cx="152361" cy="1523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08" tIns="22854" rIns="45708" bIns="22854" numCol="1" anchor="t" anchorCtr="0" compatLnSpc="1">
            <a:prstTxWarp prst="textNoShape">
              <a:avLst/>
            </a:prstTxWarp>
          </a:bodyPr>
          <a:lstStyle/>
          <a:p>
            <a:endParaRPr lang="en-AU" sz="900"/>
          </a:p>
        </p:txBody>
      </p:sp>
      <p:sp>
        <p:nvSpPr>
          <p:cNvPr id="7" name="Rectangle 6">
            <a:extLst>
              <a:ext uri="{FF2B5EF4-FFF2-40B4-BE49-F238E27FC236}">
                <a16:creationId xmlns:a16="http://schemas.microsoft.com/office/drawing/2014/main" id="{6A3017D1-A134-4F70-9C0C-6F1C91083366}"/>
              </a:ext>
            </a:extLst>
          </p:cNvPr>
          <p:cNvSpPr/>
          <p:nvPr/>
        </p:nvSpPr>
        <p:spPr>
          <a:xfrm>
            <a:off x="3175" y="-164"/>
            <a:ext cx="3548392" cy="6857271"/>
          </a:xfrm>
          <a:prstGeom prst="rect">
            <a:avLst/>
          </a:prstGeom>
          <a:solidFill>
            <a:srgbClr val="383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p>
        </p:txBody>
      </p:sp>
      <p:pic>
        <p:nvPicPr>
          <p:cNvPr id="58" name="Picture 57" descr="A screenshot of a computer&#10;&#10;Description automatically generated">
            <a:extLst>
              <a:ext uri="{FF2B5EF4-FFF2-40B4-BE49-F238E27FC236}">
                <a16:creationId xmlns:a16="http://schemas.microsoft.com/office/drawing/2014/main" id="{E9489169-E355-4921-BE60-0F9771DD98F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47385" y="828639"/>
            <a:ext cx="7557673" cy="4612645"/>
          </a:xfrm>
          <a:prstGeom prst="rect">
            <a:avLst/>
          </a:prstGeom>
        </p:spPr>
      </p:pic>
      <p:sp>
        <p:nvSpPr>
          <p:cNvPr id="61" name="Rectangle 60">
            <a:extLst>
              <a:ext uri="{FF2B5EF4-FFF2-40B4-BE49-F238E27FC236}">
                <a16:creationId xmlns:a16="http://schemas.microsoft.com/office/drawing/2014/main" id="{688614C9-F8E4-4B45-B860-D13EFDA6EAA2}"/>
              </a:ext>
            </a:extLst>
          </p:cNvPr>
          <p:cNvSpPr/>
          <p:nvPr/>
        </p:nvSpPr>
        <p:spPr>
          <a:xfrm>
            <a:off x="4519330" y="1473519"/>
            <a:ext cx="6688323" cy="1778179"/>
          </a:xfrm>
          <a:prstGeom prst="rect">
            <a:avLst/>
          </a:prstGeom>
        </p:spPr>
        <p:txBody>
          <a:bodyPr wrap="square" anchor="t">
            <a:spAutoFit/>
          </a:bodyPr>
          <a:lstStyle/>
          <a:p>
            <a:pPr marL="42545" defTabSz="457086">
              <a:spcBef>
                <a:spcPct val="20000"/>
              </a:spcBef>
              <a:defRPr/>
            </a:pPr>
            <a:r>
              <a:rPr lang="en-US" sz="2375" b="1" dirty="0">
                <a:solidFill>
                  <a:srgbClr val="38365A"/>
                </a:solidFill>
                <a:ea typeface="MS PGothic"/>
                <a:cs typeface="Arial"/>
              </a:rPr>
              <a:t>In the CHAT function introduce yourself by sharing:</a:t>
            </a:r>
            <a:endParaRPr lang="en-US" sz="2375" dirty="0">
              <a:ea typeface="MS PGothic"/>
              <a:cs typeface="Arial"/>
            </a:endParaRPr>
          </a:p>
          <a:p>
            <a:pPr marL="989013" indent="-494348" defTabSz="457086">
              <a:lnSpc>
                <a:spcPct val="250000"/>
              </a:lnSpc>
              <a:spcBef>
                <a:spcPct val="20000"/>
              </a:spcBef>
              <a:buAutoNum type="arabicPeriod"/>
              <a:defRPr/>
            </a:pPr>
            <a:r>
              <a:rPr lang="en-US" sz="2200" dirty="0">
                <a:solidFill>
                  <a:srgbClr val="38365A"/>
                </a:solidFill>
                <a:ea typeface="MS PGothic"/>
                <a:cs typeface="Arial"/>
              </a:rPr>
              <a:t>Your name and country on which you are based</a:t>
            </a:r>
          </a:p>
          <a:p>
            <a:pPr marL="989013" indent="-494348" defTabSz="457086">
              <a:spcBef>
                <a:spcPct val="20000"/>
              </a:spcBef>
              <a:buAutoNum type="arabicPeriod"/>
              <a:defRPr/>
            </a:pPr>
            <a:r>
              <a:rPr lang="en-US" sz="2200" dirty="0">
                <a:solidFill>
                  <a:srgbClr val="38365A"/>
                </a:solidFill>
                <a:ea typeface="MS PGothic"/>
                <a:cs typeface="Arial"/>
              </a:rPr>
              <a:t>Where are you working? </a:t>
            </a:r>
            <a:r>
              <a:rPr lang="en-US" sz="2000" dirty="0">
                <a:solidFill>
                  <a:srgbClr val="38365A"/>
                </a:solidFill>
                <a:ea typeface="MS PGothic"/>
                <a:cs typeface="Arial"/>
              </a:rPr>
              <a:t>(</a:t>
            </a:r>
            <a:r>
              <a:rPr lang="en-US" sz="2000" dirty="0" err="1">
                <a:solidFill>
                  <a:srgbClr val="38365A"/>
                </a:solidFill>
                <a:ea typeface="MS PGothic"/>
                <a:cs typeface="Arial"/>
              </a:rPr>
              <a:t>ie</a:t>
            </a:r>
            <a:r>
              <a:rPr lang="en-US" sz="2000" dirty="0">
                <a:solidFill>
                  <a:srgbClr val="38365A"/>
                </a:solidFill>
                <a:ea typeface="MS PGothic"/>
                <a:cs typeface="Arial"/>
              </a:rPr>
              <a:t>. office, couch, patio)</a:t>
            </a:r>
            <a:endParaRPr lang="en-US" sz="2000" dirty="0">
              <a:solidFill>
                <a:srgbClr val="38365A"/>
              </a:solidFill>
              <a:cs typeface="Arial" pitchFamily="34" charset="0"/>
            </a:endParaRPr>
          </a:p>
        </p:txBody>
      </p:sp>
      <p:sp>
        <p:nvSpPr>
          <p:cNvPr id="59" name="Freeform 26">
            <a:extLst>
              <a:ext uri="{FF2B5EF4-FFF2-40B4-BE49-F238E27FC236}">
                <a16:creationId xmlns:a16="http://schemas.microsoft.com/office/drawing/2014/main" id="{959CD5AF-89E1-4D78-950B-55DE534DDF72}"/>
              </a:ext>
            </a:extLst>
          </p:cNvPr>
          <p:cNvSpPr>
            <a:spLocks/>
          </p:cNvSpPr>
          <p:nvPr/>
        </p:nvSpPr>
        <p:spPr bwMode="auto">
          <a:xfrm rot="350171">
            <a:off x="836820" y="1330566"/>
            <a:ext cx="2106277" cy="326875"/>
          </a:xfrm>
          <a:custGeom>
            <a:avLst/>
            <a:gdLst>
              <a:gd name="T0" fmla="*/ 1209 w 1211"/>
              <a:gd name="T1" fmla="*/ 20 h 188"/>
              <a:gd name="T2" fmla="*/ 1210 w 1211"/>
              <a:gd name="T3" fmla="*/ 11 h 188"/>
              <a:gd name="T4" fmla="*/ 1142 w 1211"/>
              <a:gd name="T5" fmla="*/ 1 h 188"/>
              <a:gd name="T6" fmla="*/ 1104 w 1211"/>
              <a:gd name="T7" fmla="*/ 1 h 188"/>
              <a:gd name="T8" fmla="*/ 1084 w 1211"/>
              <a:gd name="T9" fmla="*/ 2 h 188"/>
              <a:gd name="T10" fmla="*/ 998 w 1211"/>
              <a:gd name="T11" fmla="*/ 9 h 188"/>
              <a:gd name="T12" fmla="*/ 807 w 1211"/>
              <a:gd name="T13" fmla="*/ 28 h 188"/>
              <a:gd name="T14" fmla="*/ 697 w 1211"/>
              <a:gd name="T15" fmla="*/ 41 h 188"/>
              <a:gd name="T16" fmla="*/ 549 w 1211"/>
              <a:gd name="T17" fmla="*/ 61 h 188"/>
              <a:gd name="T18" fmla="*/ 385 w 1211"/>
              <a:gd name="T19" fmla="*/ 89 h 188"/>
              <a:gd name="T20" fmla="*/ 225 w 1211"/>
              <a:gd name="T21" fmla="*/ 121 h 188"/>
              <a:gd name="T22" fmla="*/ 93 w 1211"/>
              <a:gd name="T23" fmla="*/ 154 h 188"/>
              <a:gd name="T24" fmla="*/ 0 w 1211"/>
              <a:gd name="T25" fmla="*/ 181 h 188"/>
              <a:gd name="T26" fmla="*/ 2 w 1211"/>
              <a:gd name="T27" fmla="*/ 184 h 188"/>
              <a:gd name="T28" fmla="*/ 9 w 1211"/>
              <a:gd name="T29" fmla="*/ 187 h 188"/>
              <a:gd name="T30" fmla="*/ 21 w 1211"/>
              <a:gd name="T31" fmla="*/ 188 h 188"/>
              <a:gd name="T32" fmla="*/ 200 w 1211"/>
              <a:gd name="T33" fmla="*/ 155 h 188"/>
              <a:gd name="T34" fmla="*/ 310 w 1211"/>
              <a:gd name="T35" fmla="*/ 133 h 188"/>
              <a:gd name="T36" fmla="*/ 412 w 1211"/>
              <a:gd name="T37" fmla="*/ 115 h 188"/>
              <a:gd name="T38" fmla="*/ 679 w 1211"/>
              <a:gd name="T39" fmla="*/ 73 h 188"/>
              <a:gd name="T40" fmla="*/ 936 w 1211"/>
              <a:gd name="T41" fmla="*/ 45 h 188"/>
              <a:gd name="T42" fmla="*/ 1000 w 1211"/>
              <a:gd name="T43" fmla="*/ 38 h 188"/>
              <a:gd name="T44" fmla="*/ 1073 w 1211"/>
              <a:gd name="T45" fmla="*/ 32 h 188"/>
              <a:gd name="T46" fmla="*/ 1145 w 1211"/>
              <a:gd name="T47" fmla="*/ 27 h 188"/>
              <a:gd name="T48" fmla="*/ 1203 w 1211"/>
              <a:gd name="T49" fmla="*/ 23 h 188"/>
              <a:gd name="T50" fmla="*/ 1205 w 1211"/>
              <a:gd name="T51" fmla="*/ 23 h 188"/>
              <a:gd name="T52" fmla="*/ 1209 w 1211"/>
              <a:gd name="T53" fmla="*/ 2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11" h="188">
                <a:moveTo>
                  <a:pt x="1209" y="20"/>
                </a:moveTo>
                <a:cubicBezTo>
                  <a:pt x="1211" y="16"/>
                  <a:pt x="1210" y="12"/>
                  <a:pt x="1210" y="11"/>
                </a:cubicBezTo>
                <a:cubicBezTo>
                  <a:pt x="1207" y="1"/>
                  <a:pt x="1165" y="1"/>
                  <a:pt x="1142" y="1"/>
                </a:cubicBezTo>
                <a:cubicBezTo>
                  <a:pt x="1126" y="0"/>
                  <a:pt x="1110" y="1"/>
                  <a:pt x="1104" y="1"/>
                </a:cubicBezTo>
                <a:cubicBezTo>
                  <a:pt x="1104" y="1"/>
                  <a:pt x="1094" y="1"/>
                  <a:pt x="1084" y="2"/>
                </a:cubicBezTo>
                <a:cubicBezTo>
                  <a:pt x="1042" y="4"/>
                  <a:pt x="998" y="9"/>
                  <a:pt x="998" y="9"/>
                </a:cubicBezTo>
                <a:cubicBezTo>
                  <a:pt x="954" y="13"/>
                  <a:pt x="891" y="19"/>
                  <a:pt x="807" y="28"/>
                </a:cubicBezTo>
                <a:cubicBezTo>
                  <a:pt x="779" y="31"/>
                  <a:pt x="742" y="35"/>
                  <a:pt x="697" y="41"/>
                </a:cubicBezTo>
                <a:cubicBezTo>
                  <a:pt x="646" y="47"/>
                  <a:pt x="602" y="53"/>
                  <a:pt x="549" y="61"/>
                </a:cubicBezTo>
                <a:cubicBezTo>
                  <a:pt x="496" y="69"/>
                  <a:pt x="441" y="78"/>
                  <a:pt x="385" y="89"/>
                </a:cubicBezTo>
                <a:cubicBezTo>
                  <a:pt x="329" y="99"/>
                  <a:pt x="275" y="110"/>
                  <a:pt x="225" y="121"/>
                </a:cubicBezTo>
                <a:cubicBezTo>
                  <a:pt x="190" y="129"/>
                  <a:pt x="148" y="139"/>
                  <a:pt x="93" y="154"/>
                </a:cubicBezTo>
                <a:cubicBezTo>
                  <a:pt x="56" y="164"/>
                  <a:pt x="24" y="174"/>
                  <a:pt x="0" y="181"/>
                </a:cubicBezTo>
                <a:cubicBezTo>
                  <a:pt x="0" y="182"/>
                  <a:pt x="1" y="183"/>
                  <a:pt x="2" y="184"/>
                </a:cubicBezTo>
                <a:cubicBezTo>
                  <a:pt x="4" y="186"/>
                  <a:pt x="7" y="187"/>
                  <a:pt x="9" y="187"/>
                </a:cubicBezTo>
                <a:cubicBezTo>
                  <a:pt x="16" y="188"/>
                  <a:pt x="21" y="188"/>
                  <a:pt x="21" y="188"/>
                </a:cubicBezTo>
                <a:cubicBezTo>
                  <a:pt x="80" y="177"/>
                  <a:pt x="140" y="166"/>
                  <a:pt x="200" y="155"/>
                </a:cubicBezTo>
                <a:cubicBezTo>
                  <a:pt x="235" y="148"/>
                  <a:pt x="272" y="140"/>
                  <a:pt x="310" y="133"/>
                </a:cubicBezTo>
                <a:cubicBezTo>
                  <a:pt x="349" y="125"/>
                  <a:pt x="383" y="119"/>
                  <a:pt x="412" y="115"/>
                </a:cubicBezTo>
                <a:cubicBezTo>
                  <a:pt x="505" y="99"/>
                  <a:pt x="586" y="86"/>
                  <a:pt x="679" y="73"/>
                </a:cubicBezTo>
                <a:cubicBezTo>
                  <a:pt x="771" y="62"/>
                  <a:pt x="857" y="52"/>
                  <a:pt x="936" y="45"/>
                </a:cubicBezTo>
                <a:cubicBezTo>
                  <a:pt x="955" y="42"/>
                  <a:pt x="976" y="40"/>
                  <a:pt x="1000" y="38"/>
                </a:cubicBezTo>
                <a:cubicBezTo>
                  <a:pt x="1024" y="36"/>
                  <a:pt x="1048" y="33"/>
                  <a:pt x="1073" y="32"/>
                </a:cubicBezTo>
                <a:cubicBezTo>
                  <a:pt x="1098" y="30"/>
                  <a:pt x="1122" y="28"/>
                  <a:pt x="1145" y="27"/>
                </a:cubicBezTo>
                <a:cubicBezTo>
                  <a:pt x="1166" y="26"/>
                  <a:pt x="1185" y="25"/>
                  <a:pt x="1203" y="23"/>
                </a:cubicBezTo>
                <a:cubicBezTo>
                  <a:pt x="1204" y="23"/>
                  <a:pt x="1204" y="23"/>
                  <a:pt x="1205" y="23"/>
                </a:cubicBezTo>
                <a:cubicBezTo>
                  <a:pt x="1207" y="22"/>
                  <a:pt x="1208" y="20"/>
                  <a:pt x="1209" y="2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sz="900"/>
          </a:p>
        </p:txBody>
      </p:sp>
      <p:sp>
        <p:nvSpPr>
          <p:cNvPr id="63" name="TextBox 62">
            <a:extLst>
              <a:ext uri="{FF2B5EF4-FFF2-40B4-BE49-F238E27FC236}">
                <a16:creationId xmlns:a16="http://schemas.microsoft.com/office/drawing/2014/main" id="{5E575E73-40AA-4A12-8C09-3A5E36122D79}"/>
              </a:ext>
            </a:extLst>
          </p:cNvPr>
          <p:cNvSpPr txBox="1"/>
          <p:nvPr/>
        </p:nvSpPr>
        <p:spPr>
          <a:xfrm rot="21329476">
            <a:off x="-130926" y="228474"/>
            <a:ext cx="3865442" cy="1200329"/>
          </a:xfrm>
          <a:prstGeom prst="rect">
            <a:avLst/>
          </a:prstGeom>
          <a:noFill/>
        </p:spPr>
        <p:txBody>
          <a:bodyPr wrap="square" rtlCol="0" anchor="t">
            <a:spAutoFit/>
          </a:bodyPr>
          <a:lstStyle/>
          <a:p>
            <a:pPr algn="ctr"/>
            <a:r>
              <a:rPr lang="en-AU" sz="3600" b="1" spc="-75">
                <a:solidFill>
                  <a:schemeClr val="bg1"/>
                </a:solidFill>
                <a:latin typeface="Ink Free"/>
                <a:ea typeface="MS PGothic"/>
              </a:rPr>
              <a:t>CHAT</a:t>
            </a:r>
            <a:endParaRPr lang="en-US" sz="900">
              <a:solidFill>
                <a:schemeClr val="bg1"/>
              </a:solidFill>
            </a:endParaRPr>
          </a:p>
          <a:p>
            <a:pPr algn="ctr"/>
            <a:r>
              <a:rPr lang="en-AU" sz="3600" b="1" spc="-75">
                <a:solidFill>
                  <a:schemeClr val="bg1"/>
                </a:solidFill>
                <a:latin typeface="Ink Free"/>
                <a:ea typeface="MS PGothic"/>
              </a:rPr>
              <a:t>ACTIVITY</a:t>
            </a:r>
            <a:endParaRPr lang="en-AU" sz="900">
              <a:solidFill>
                <a:schemeClr val="bg1"/>
              </a:solidFill>
            </a:endParaRPr>
          </a:p>
        </p:txBody>
      </p:sp>
      <p:sp>
        <p:nvSpPr>
          <p:cNvPr id="2" name="TextBox 1">
            <a:extLst>
              <a:ext uri="{FF2B5EF4-FFF2-40B4-BE49-F238E27FC236}">
                <a16:creationId xmlns:a16="http://schemas.microsoft.com/office/drawing/2014/main" id="{9AB72BFE-3C1F-4FAE-AE9C-2FD676C522A9}"/>
              </a:ext>
            </a:extLst>
          </p:cNvPr>
          <p:cNvSpPr txBox="1"/>
          <p:nvPr/>
        </p:nvSpPr>
        <p:spPr>
          <a:xfrm>
            <a:off x="241333" y="1763682"/>
            <a:ext cx="3134106" cy="2246769"/>
          </a:xfrm>
          <a:prstGeom prst="rect">
            <a:avLst/>
          </a:prstGeom>
          <a:noFill/>
        </p:spPr>
        <p:txBody>
          <a:bodyPr wrap="square" rtlCol="0">
            <a:spAutoFit/>
          </a:bodyPr>
          <a:lstStyle/>
          <a:p>
            <a:r>
              <a:rPr lang="en-US" sz="1400">
                <a:solidFill>
                  <a:schemeClr val="bg1"/>
                </a:solidFill>
              </a:rPr>
              <a:t>Hover your mouse over the Zoom window until you see the tool bar appear.</a:t>
            </a:r>
          </a:p>
          <a:p>
            <a:endParaRPr lang="en-US" sz="1400">
              <a:solidFill>
                <a:schemeClr val="bg1"/>
              </a:solidFill>
            </a:endParaRPr>
          </a:p>
          <a:p>
            <a:r>
              <a:rPr lang="en-US" sz="1400">
                <a:solidFill>
                  <a:schemeClr val="bg1"/>
                </a:solidFill>
              </a:rPr>
              <a:t>Click on the ‘</a:t>
            </a:r>
            <a:r>
              <a:rPr lang="en-US" sz="1400">
                <a:solidFill>
                  <a:srgbClr val="F7971D"/>
                </a:solidFill>
              </a:rPr>
              <a:t>Chat</a:t>
            </a:r>
            <a:r>
              <a:rPr lang="en-US" sz="1400">
                <a:solidFill>
                  <a:schemeClr val="bg1"/>
                </a:solidFill>
              </a:rPr>
              <a:t>’ icon in the tool bar. </a:t>
            </a:r>
          </a:p>
          <a:p>
            <a:endParaRPr lang="en-US" sz="1400">
              <a:solidFill>
                <a:schemeClr val="bg1"/>
              </a:solidFill>
            </a:endParaRPr>
          </a:p>
          <a:p>
            <a:endParaRPr lang="en-US" sz="1400">
              <a:solidFill>
                <a:schemeClr val="bg1"/>
              </a:solidFill>
            </a:endParaRPr>
          </a:p>
          <a:p>
            <a:endParaRPr lang="en-US" sz="1400">
              <a:solidFill>
                <a:schemeClr val="bg1"/>
              </a:solidFill>
            </a:endParaRPr>
          </a:p>
          <a:p>
            <a:r>
              <a:rPr lang="en-US" sz="1400">
                <a:solidFill>
                  <a:schemeClr val="bg1"/>
                </a:solidFill>
              </a:rPr>
              <a:t>A chat window will then open. Select ‘</a:t>
            </a:r>
            <a:r>
              <a:rPr lang="en-US" sz="1400">
                <a:solidFill>
                  <a:srgbClr val="F7971D"/>
                </a:solidFill>
              </a:rPr>
              <a:t>Everyone</a:t>
            </a:r>
            <a:r>
              <a:rPr lang="en-US" sz="1400">
                <a:solidFill>
                  <a:schemeClr val="bg1"/>
                </a:solidFill>
              </a:rPr>
              <a:t>’ and type in your answer.</a:t>
            </a:r>
            <a:endParaRPr lang="en-AU" sz="1400">
              <a:solidFill>
                <a:schemeClr val="bg1"/>
              </a:solidFill>
            </a:endParaRPr>
          </a:p>
        </p:txBody>
      </p:sp>
      <p:pic>
        <p:nvPicPr>
          <p:cNvPr id="4" name="Picture 3">
            <a:extLst>
              <a:ext uri="{FF2B5EF4-FFF2-40B4-BE49-F238E27FC236}">
                <a16:creationId xmlns:a16="http://schemas.microsoft.com/office/drawing/2014/main" id="{A6F96406-FFBE-45A1-A3A2-9EA26B16F760}"/>
              </a:ext>
            </a:extLst>
          </p:cNvPr>
          <p:cNvPicPr>
            <a:picLocks noChangeAspect="1"/>
          </p:cNvPicPr>
          <p:nvPr/>
        </p:nvPicPr>
        <p:blipFill rotWithShape="1">
          <a:blip r:embed="rId5"/>
          <a:srcRect r="4881" b="4881"/>
          <a:stretch/>
        </p:blipFill>
        <p:spPr>
          <a:xfrm>
            <a:off x="290276" y="2886597"/>
            <a:ext cx="535384" cy="566877"/>
          </a:xfrm>
          <a:prstGeom prst="rect">
            <a:avLst/>
          </a:prstGeom>
        </p:spPr>
      </p:pic>
      <p:pic>
        <p:nvPicPr>
          <p:cNvPr id="5" name="Picture 4">
            <a:extLst>
              <a:ext uri="{FF2B5EF4-FFF2-40B4-BE49-F238E27FC236}">
                <a16:creationId xmlns:a16="http://schemas.microsoft.com/office/drawing/2014/main" id="{B4F2AFCD-97E9-4246-94E1-00D890CBDD78}"/>
              </a:ext>
            </a:extLst>
          </p:cNvPr>
          <p:cNvPicPr>
            <a:picLocks noChangeAspect="1"/>
          </p:cNvPicPr>
          <p:nvPr/>
        </p:nvPicPr>
        <p:blipFill>
          <a:blip r:embed="rId6"/>
          <a:stretch>
            <a:fillRect/>
          </a:stretch>
        </p:blipFill>
        <p:spPr>
          <a:xfrm>
            <a:off x="433786" y="4122722"/>
            <a:ext cx="2467697" cy="2625515"/>
          </a:xfrm>
          <a:prstGeom prst="rect">
            <a:avLst/>
          </a:prstGeom>
        </p:spPr>
      </p:pic>
    </p:spTree>
    <p:extLst>
      <p:ext uri="{BB962C8B-B14F-4D97-AF65-F5344CB8AC3E}">
        <p14:creationId xmlns:p14="http://schemas.microsoft.com/office/powerpoint/2010/main" val="174272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6414E-0C21-4038-87A7-D9BCFAF9B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6558" y="2013340"/>
            <a:ext cx="6884034" cy="3822664"/>
          </a:xfrm>
          <a:prstGeom prst="rect">
            <a:avLst/>
          </a:prstGeom>
        </p:spPr>
      </p:pic>
      <p:sp>
        <p:nvSpPr>
          <p:cNvPr id="9" name="Title 1">
            <a:extLst>
              <a:ext uri="{FF2B5EF4-FFF2-40B4-BE49-F238E27FC236}">
                <a16:creationId xmlns:a16="http://schemas.microsoft.com/office/drawing/2014/main" id="{3310F6B0-1D4A-4306-9039-F5CF4908FAE3}"/>
              </a:ext>
            </a:extLst>
          </p:cNvPr>
          <p:cNvSpPr>
            <a:spLocks noGrp="1"/>
          </p:cNvSpPr>
          <p:nvPr>
            <p:ph type="title"/>
          </p:nvPr>
        </p:nvSpPr>
        <p:spPr>
          <a:xfrm>
            <a:off x="3470129" y="59755"/>
            <a:ext cx="5466080" cy="1325563"/>
          </a:xfrm>
        </p:spPr>
        <p:txBody>
          <a:bodyPr/>
          <a:lstStyle/>
          <a:p>
            <a:pPr algn="ctr"/>
            <a:r>
              <a:rPr lang="en-US" dirty="0"/>
              <a:t>Consequences</a:t>
            </a:r>
          </a:p>
        </p:txBody>
      </p:sp>
    </p:spTree>
    <p:extLst>
      <p:ext uri="{BB962C8B-B14F-4D97-AF65-F5344CB8AC3E}">
        <p14:creationId xmlns:p14="http://schemas.microsoft.com/office/powerpoint/2010/main" val="25216480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15FC711-68E1-424E-8B51-6433665C4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47" y="2722930"/>
            <a:ext cx="4530449" cy="2552871"/>
          </a:xfrm>
          <a:prstGeom prst="rect">
            <a:avLst/>
          </a:prstGeom>
        </p:spPr>
      </p:pic>
      <p:sp>
        <p:nvSpPr>
          <p:cNvPr id="15" name="Title 1">
            <a:extLst>
              <a:ext uri="{FF2B5EF4-FFF2-40B4-BE49-F238E27FC236}">
                <a16:creationId xmlns:a16="http://schemas.microsoft.com/office/drawing/2014/main" id="{6DFA7A2C-DB66-40E8-9A13-504D774A176D}"/>
              </a:ext>
            </a:extLst>
          </p:cNvPr>
          <p:cNvSpPr>
            <a:spLocks noGrp="1"/>
          </p:cNvSpPr>
          <p:nvPr>
            <p:ph type="title"/>
          </p:nvPr>
        </p:nvSpPr>
        <p:spPr>
          <a:xfrm>
            <a:off x="838200" y="322878"/>
            <a:ext cx="10515600" cy="1325563"/>
          </a:xfrm>
        </p:spPr>
        <p:txBody>
          <a:bodyPr/>
          <a:lstStyle/>
          <a:p>
            <a:pPr algn="ctr"/>
            <a:r>
              <a:rPr lang="en-US" dirty="0"/>
              <a:t>Recommendation: Increase feedback loop frequency</a:t>
            </a:r>
          </a:p>
        </p:txBody>
      </p:sp>
      <p:sp>
        <p:nvSpPr>
          <p:cNvPr id="21" name="TextBox 20">
            <a:extLst>
              <a:ext uri="{FF2B5EF4-FFF2-40B4-BE49-F238E27FC236}">
                <a16:creationId xmlns:a16="http://schemas.microsoft.com/office/drawing/2014/main" id="{E030C505-572D-447E-9172-21B1206087F9}"/>
              </a:ext>
            </a:extLst>
          </p:cNvPr>
          <p:cNvSpPr txBox="1"/>
          <p:nvPr/>
        </p:nvSpPr>
        <p:spPr>
          <a:xfrm flipH="1">
            <a:off x="6796143" y="2513643"/>
            <a:ext cx="2508295" cy="646331"/>
          </a:xfrm>
          <a:prstGeom prst="rect">
            <a:avLst/>
          </a:prstGeom>
          <a:noFill/>
          <a:ln>
            <a:solidFill>
              <a:schemeClr val="tx1"/>
            </a:solidFill>
          </a:ln>
        </p:spPr>
        <p:txBody>
          <a:bodyPr wrap="square" rtlCol="0">
            <a:spAutoFit/>
          </a:bodyPr>
          <a:lstStyle/>
          <a:p>
            <a:pPr algn="ctr"/>
            <a:r>
              <a:rPr lang="en-US" dirty="0"/>
              <a:t>Patient and run report data collected by EMS </a:t>
            </a:r>
          </a:p>
        </p:txBody>
      </p:sp>
      <p:sp>
        <p:nvSpPr>
          <p:cNvPr id="22" name="TextBox 21">
            <a:extLst>
              <a:ext uri="{FF2B5EF4-FFF2-40B4-BE49-F238E27FC236}">
                <a16:creationId xmlns:a16="http://schemas.microsoft.com/office/drawing/2014/main" id="{7FBD49F8-D71B-48EF-8114-FD5BAD53FDB2}"/>
              </a:ext>
            </a:extLst>
          </p:cNvPr>
          <p:cNvSpPr txBox="1"/>
          <p:nvPr/>
        </p:nvSpPr>
        <p:spPr>
          <a:xfrm flipH="1">
            <a:off x="9220603" y="4346530"/>
            <a:ext cx="2508295" cy="646331"/>
          </a:xfrm>
          <a:prstGeom prst="rect">
            <a:avLst/>
          </a:prstGeom>
          <a:noFill/>
          <a:ln>
            <a:solidFill>
              <a:schemeClr val="tx1"/>
            </a:solidFill>
          </a:ln>
        </p:spPr>
        <p:txBody>
          <a:bodyPr wrap="square" rtlCol="0">
            <a:spAutoFit/>
          </a:bodyPr>
          <a:lstStyle/>
          <a:p>
            <a:pPr algn="ctr"/>
            <a:r>
              <a:rPr lang="en-US" dirty="0"/>
              <a:t>State EMS combines run data and hospital data.</a:t>
            </a:r>
          </a:p>
        </p:txBody>
      </p:sp>
      <p:cxnSp>
        <p:nvCxnSpPr>
          <p:cNvPr id="25" name="Straight Arrow Connector 24">
            <a:extLst>
              <a:ext uri="{FF2B5EF4-FFF2-40B4-BE49-F238E27FC236}">
                <a16:creationId xmlns:a16="http://schemas.microsoft.com/office/drawing/2014/main" id="{BD7F0101-FCD0-4DD2-90AD-6B5E74C85271}"/>
              </a:ext>
            </a:extLst>
          </p:cNvPr>
          <p:cNvCxnSpPr>
            <a:cxnSpLocks/>
            <a:stCxn id="21" idx="2"/>
            <a:endCxn id="22" idx="3"/>
          </p:cNvCxnSpPr>
          <p:nvPr/>
        </p:nvCxnSpPr>
        <p:spPr>
          <a:xfrm>
            <a:off x="8050290" y="3159974"/>
            <a:ext cx="1170313" cy="1509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C04D35D-624B-4A11-92B0-82B094998AFC}"/>
              </a:ext>
            </a:extLst>
          </p:cNvPr>
          <p:cNvSpPr txBox="1"/>
          <p:nvPr/>
        </p:nvSpPr>
        <p:spPr>
          <a:xfrm flipH="1">
            <a:off x="5898509" y="4346530"/>
            <a:ext cx="2508295" cy="646331"/>
          </a:xfrm>
          <a:prstGeom prst="rect">
            <a:avLst/>
          </a:prstGeom>
          <a:noFill/>
          <a:ln>
            <a:solidFill>
              <a:schemeClr val="tx1"/>
            </a:solidFill>
          </a:ln>
        </p:spPr>
        <p:txBody>
          <a:bodyPr wrap="square" rtlCol="0">
            <a:spAutoFit/>
          </a:bodyPr>
          <a:lstStyle/>
          <a:p>
            <a:pPr algn="ctr"/>
            <a:r>
              <a:rPr lang="en-US" dirty="0"/>
              <a:t>Hospital adds data on patient outcome</a:t>
            </a:r>
          </a:p>
        </p:txBody>
      </p:sp>
      <p:cxnSp>
        <p:nvCxnSpPr>
          <p:cNvPr id="28" name="Straight Arrow Connector 27">
            <a:extLst>
              <a:ext uri="{FF2B5EF4-FFF2-40B4-BE49-F238E27FC236}">
                <a16:creationId xmlns:a16="http://schemas.microsoft.com/office/drawing/2014/main" id="{122D5B9C-4C89-498D-9F57-568D91E80F1C}"/>
              </a:ext>
            </a:extLst>
          </p:cNvPr>
          <p:cNvCxnSpPr>
            <a:cxnSpLocks/>
            <a:stCxn id="26" idx="1"/>
            <a:endCxn id="22" idx="3"/>
          </p:cNvCxnSpPr>
          <p:nvPr/>
        </p:nvCxnSpPr>
        <p:spPr>
          <a:xfrm>
            <a:off x="8406804" y="4669696"/>
            <a:ext cx="813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5">
            <a:extLst>
              <a:ext uri="{FF2B5EF4-FFF2-40B4-BE49-F238E27FC236}">
                <a16:creationId xmlns:a16="http://schemas.microsoft.com/office/drawing/2014/main" id="{C14B0C74-4733-4D55-AFF0-1625BBE718A9}"/>
              </a:ext>
            </a:extLst>
          </p:cNvPr>
          <p:cNvCxnSpPr>
            <a:stCxn id="22" idx="1"/>
            <a:endCxn id="21" idx="1"/>
          </p:cNvCxnSpPr>
          <p:nvPr/>
        </p:nvCxnSpPr>
        <p:spPr>
          <a:xfrm flipH="1" flipV="1">
            <a:off x="9304438" y="2836809"/>
            <a:ext cx="2424460" cy="1832887"/>
          </a:xfrm>
          <a:prstGeom prst="bentConnector3">
            <a:avLst>
              <a:gd name="adj1" fmla="val -942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A2BAC4A-CCA2-9E30-017D-83964D00718E}"/>
              </a:ext>
            </a:extLst>
          </p:cNvPr>
          <p:cNvSpPr txBox="1"/>
          <p:nvPr/>
        </p:nvSpPr>
        <p:spPr>
          <a:xfrm>
            <a:off x="10558585" y="3059668"/>
            <a:ext cx="1029449" cy="369332"/>
          </a:xfrm>
          <a:prstGeom prst="rect">
            <a:avLst/>
          </a:prstGeom>
          <a:noFill/>
        </p:spPr>
        <p:txBody>
          <a:bodyPr wrap="none" rtlCol="0">
            <a:spAutoFit/>
          </a:bodyPr>
          <a:lstStyle/>
          <a:p>
            <a:r>
              <a:rPr lang="en-US" b="1" dirty="0">
                <a:solidFill>
                  <a:srgbClr val="FF0000"/>
                </a:solidFill>
              </a:rPr>
              <a:t>Annually</a:t>
            </a:r>
          </a:p>
        </p:txBody>
      </p:sp>
    </p:spTree>
    <p:extLst>
      <p:ext uri="{BB962C8B-B14F-4D97-AF65-F5344CB8AC3E}">
        <p14:creationId xmlns:p14="http://schemas.microsoft.com/office/powerpoint/2010/main" val="23454573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15FC711-68E1-424E-8B51-6433665C4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47" y="2722930"/>
            <a:ext cx="4530449" cy="2552871"/>
          </a:xfrm>
          <a:prstGeom prst="rect">
            <a:avLst/>
          </a:prstGeom>
        </p:spPr>
      </p:pic>
      <p:sp>
        <p:nvSpPr>
          <p:cNvPr id="15" name="Title 1">
            <a:extLst>
              <a:ext uri="{FF2B5EF4-FFF2-40B4-BE49-F238E27FC236}">
                <a16:creationId xmlns:a16="http://schemas.microsoft.com/office/drawing/2014/main" id="{6DFA7A2C-DB66-40E8-9A13-504D774A176D}"/>
              </a:ext>
            </a:extLst>
          </p:cNvPr>
          <p:cNvSpPr>
            <a:spLocks noGrp="1"/>
          </p:cNvSpPr>
          <p:nvPr>
            <p:ph type="title"/>
          </p:nvPr>
        </p:nvSpPr>
        <p:spPr>
          <a:xfrm>
            <a:off x="838200" y="322878"/>
            <a:ext cx="10515600" cy="1325563"/>
          </a:xfrm>
        </p:spPr>
        <p:txBody>
          <a:bodyPr/>
          <a:lstStyle/>
          <a:p>
            <a:pPr algn="ctr"/>
            <a:r>
              <a:rPr lang="en-US" dirty="0"/>
              <a:t>Recommendation: Increase feedback loop frequency</a:t>
            </a:r>
          </a:p>
        </p:txBody>
      </p:sp>
      <p:sp>
        <p:nvSpPr>
          <p:cNvPr id="21" name="TextBox 20">
            <a:extLst>
              <a:ext uri="{FF2B5EF4-FFF2-40B4-BE49-F238E27FC236}">
                <a16:creationId xmlns:a16="http://schemas.microsoft.com/office/drawing/2014/main" id="{E030C505-572D-447E-9172-21B1206087F9}"/>
              </a:ext>
            </a:extLst>
          </p:cNvPr>
          <p:cNvSpPr txBox="1"/>
          <p:nvPr/>
        </p:nvSpPr>
        <p:spPr>
          <a:xfrm flipH="1">
            <a:off x="6796143" y="2513643"/>
            <a:ext cx="2508295" cy="646331"/>
          </a:xfrm>
          <a:prstGeom prst="rect">
            <a:avLst/>
          </a:prstGeom>
          <a:noFill/>
          <a:ln>
            <a:solidFill>
              <a:schemeClr val="tx1"/>
            </a:solidFill>
          </a:ln>
        </p:spPr>
        <p:txBody>
          <a:bodyPr wrap="square" rtlCol="0">
            <a:spAutoFit/>
          </a:bodyPr>
          <a:lstStyle/>
          <a:p>
            <a:pPr algn="ctr"/>
            <a:r>
              <a:rPr lang="en-US" dirty="0"/>
              <a:t>Patient and run report data collected by EMS </a:t>
            </a:r>
          </a:p>
        </p:txBody>
      </p:sp>
      <p:sp>
        <p:nvSpPr>
          <p:cNvPr id="22" name="TextBox 21">
            <a:extLst>
              <a:ext uri="{FF2B5EF4-FFF2-40B4-BE49-F238E27FC236}">
                <a16:creationId xmlns:a16="http://schemas.microsoft.com/office/drawing/2014/main" id="{7FBD49F8-D71B-48EF-8114-FD5BAD53FDB2}"/>
              </a:ext>
            </a:extLst>
          </p:cNvPr>
          <p:cNvSpPr txBox="1"/>
          <p:nvPr/>
        </p:nvSpPr>
        <p:spPr>
          <a:xfrm flipH="1">
            <a:off x="9220603" y="4346530"/>
            <a:ext cx="2508295" cy="646331"/>
          </a:xfrm>
          <a:prstGeom prst="rect">
            <a:avLst/>
          </a:prstGeom>
          <a:noFill/>
          <a:ln>
            <a:solidFill>
              <a:schemeClr val="tx1"/>
            </a:solidFill>
          </a:ln>
        </p:spPr>
        <p:txBody>
          <a:bodyPr wrap="square" rtlCol="0">
            <a:spAutoFit/>
          </a:bodyPr>
          <a:lstStyle/>
          <a:p>
            <a:pPr algn="ctr"/>
            <a:r>
              <a:rPr lang="en-US" dirty="0"/>
              <a:t>State EMS combines run data and hospital data.</a:t>
            </a:r>
          </a:p>
        </p:txBody>
      </p:sp>
      <p:cxnSp>
        <p:nvCxnSpPr>
          <p:cNvPr id="25" name="Straight Arrow Connector 24">
            <a:extLst>
              <a:ext uri="{FF2B5EF4-FFF2-40B4-BE49-F238E27FC236}">
                <a16:creationId xmlns:a16="http://schemas.microsoft.com/office/drawing/2014/main" id="{BD7F0101-FCD0-4DD2-90AD-6B5E74C85271}"/>
              </a:ext>
            </a:extLst>
          </p:cNvPr>
          <p:cNvCxnSpPr>
            <a:cxnSpLocks/>
            <a:stCxn id="21" idx="2"/>
            <a:endCxn id="22" idx="3"/>
          </p:cNvCxnSpPr>
          <p:nvPr/>
        </p:nvCxnSpPr>
        <p:spPr>
          <a:xfrm>
            <a:off x="8050290" y="3159974"/>
            <a:ext cx="1170313" cy="1509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C04D35D-624B-4A11-92B0-82B094998AFC}"/>
              </a:ext>
            </a:extLst>
          </p:cNvPr>
          <p:cNvSpPr txBox="1"/>
          <p:nvPr/>
        </p:nvSpPr>
        <p:spPr>
          <a:xfrm flipH="1">
            <a:off x="5898509" y="4346530"/>
            <a:ext cx="2508295" cy="646331"/>
          </a:xfrm>
          <a:prstGeom prst="rect">
            <a:avLst/>
          </a:prstGeom>
          <a:noFill/>
          <a:ln>
            <a:solidFill>
              <a:schemeClr val="tx1"/>
            </a:solidFill>
          </a:ln>
        </p:spPr>
        <p:txBody>
          <a:bodyPr wrap="square" rtlCol="0">
            <a:spAutoFit/>
          </a:bodyPr>
          <a:lstStyle/>
          <a:p>
            <a:pPr algn="ctr"/>
            <a:r>
              <a:rPr lang="en-US" dirty="0"/>
              <a:t>Hospital adds data on patient outcome</a:t>
            </a:r>
          </a:p>
        </p:txBody>
      </p:sp>
      <p:cxnSp>
        <p:nvCxnSpPr>
          <p:cNvPr id="28" name="Straight Arrow Connector 27">
            <a:extLst>
              <a:ext uri="{FF2B5EF4-FFF2-40B4-BE49-F238E27FC236}">
                <a16:creationId xmlns:a16="http://schemas.microsoft.com/office/drawing/2014/main" id="{122D5B9C-4C89-498D-9F57-568D91E80F1C}"/>
              </a:ext>
            </a:extLst>
          </p:cNvPr>
          <p:cNvCxnSpPr>
            <a:cxnSpLocks/>
            <a:stCxn id="26" idx="1"/>
            <a:endCxn id="22" idx="3"/>
          </p:cNvCxnSpPr>
          <p:nvPr/>
        </p:nvCxnSpPr>
        <p:spPr>
          <a:xfrm>
            <a:off x="8406804" y="4669696"/>
            <a:ext cx="813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5">
            <a:extLst>
              <a:ext uri="{FF2B5EF4-FFF2-40B4-BE49-F238E27FC236}">
                <a16:creationId xmlns:a16="http://schemas.microsoft.com/office/drawing/2014/main" id="{C14B0C74-4733-4D55-AFF0-1625BBE718A9}"/>
              </a:ext>
            </a:extLst>
          </p:cNvPr>
          <p:cNvCxnSpPr>
            <a:stCxn id="22" idx="1"/>
            <a:endCxn id="21" idx="1"/>
          </p:cNvCxnSpPr>
          <p:nvPr/>
        </p:nvCxnSpPr>
        <p:spPr>
          <a:xfrm flipH="1" flipV="1">
            <a:off x="9304438" y="2836809"/>
            <a:ext cx="2424460" cy="1832887"/>
          </a:xfrm>
          <a:prstGeom prst="bentConnector3">
            <a:avLst>
              <a:gd name="adj1" fmla="val -942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A2BAC4A-CCA2-9E30-017D-83964D00718E}"/>
              </a:ext>
            </a:extLst>
          </p:cNvPr>
          <p:cNvSpPr txBox="1"/>
          <p:nvPr/>
        </p:nvSpPr>
        <p:spPr>
          <a:xfrm>
            <a:off x="10558585" y="3059668"/>
            <a:ext cx="1000082" cy="369332"/>
          </a:xfrm>
          <a:prstGeom prst="rect">
            <a:avLst/>
          </a:prstGeom>
          <a:noFill/>
        </p:spPr>
        <p:txBody>
          <a:bodyPr wrap="none" rtlCol="0">
            <a:spAutoFit/>
          </a:bodyPr>
          <a:lstStyle/>
          <a:p>
            <a:r>
              <a:rPr lang="en-US" b="1" dirty="0">
                <a:solidFill>
                  <a:srgbClr val="FF0000"/>
                </a:solidFill>
              </a:rPr>
              <a:t>Monthly</a:t>
            </a:r>
          </a:p>
        </p:txBody>
      </p:sp>
    </p:spTree>
    <p:extLst>
      <p:ext uri="{BB962C8B-B14F-4D97-AF65-F5344CB8AC3E}">
        <p14:creationId xmlns:p14="http://schemas.microsoft.com/office/powerpoint/2010/main" val="26366428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70A358-503A-4944-89B0-74BA114B588A}"/>
              </a:ext>
            </a:extLst>
          </p:cNvPr>
          <p:cNvSpPr>
            <a:spLocks noGrp="1"/>
          </p:cNvSpPr>
          <p:nvPr>
            <p:ph type="title"/>
          </p:nvPr>
        </p:nvSpPr>
        <p:spPr>
          <a:xfrm>
            <a:off x="838200" y="365125"/>
            <a:ext cx="10515600" cy="1325563"/>
          </a:xfrm>
        </p:spPr>
        <p:txBody>
          <a:bodyPr/>
          <a:lstStyle/>
          <a:p>
            <a:pPr algn="ctr"/>
            <a:r>
              <a:rPr lang="en-US" dirty="0"/>
              <a:t>Feedback Specificity</a:t>
            </a:r>
          </a:p>
        </p:txBody>
      </p:sp>
      <p:pic>
        <p:nvPicPr>
          <p:cNvPr id="5" name="Picture 4" descr="Emergency Medical Dispatch: A Critical Component to EMS Success — Brewster  Ambulance Service">
            <a:extLst>
              <a:ext uri="{FF2B5EF4-FFF2-40B4-BE49-F238E27FC236}">
                <a16:creationId xmlns:a16="http://schemas.microsoft.com/office/drawing/2014/main" id="{C0D8FFAF-6A08-473F-AA11-51E0AF0A7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326806" y="2253148"/>
            <a:ext cx="5701597" cy="312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ystander Intervention | Sudden Cardiac Arrest Foundation">
            <a:extLst>
              <a:ext uri="{FF2B5EF4-FFF2-40B4-BE49-F238E27FC236}">
                <a16:creationId xmlns:a16="http://schemas.microsoft.com/office/drawing/2014/main" id="{30A4B5FA-BCE4-4F7D-A026-D5EFFDCA2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22" y="1932442"/>
            <a:ext cx="4831314" cy="376541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571FE216-CB5A-4655-AB52-E4E8B14CEDAD}"/>
              </a:ext>
            </a:extLst>
          </p:cNvPr>
          <p:cNvCxnSpPr>
            <a:stCxn id="6" idx="3"/>
            <a:endCxn id="5" idx="3"/>
          </p:cNvCxnSpPr>
          <p:nvPr/>
        </p:nvCxnSpPr>
        <p:spPr>
          <a:xfrm flipV="1">
            <a:off x="5309236" y="3815148"/>
            <a:ext cx="1017570" cy="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D6330-22C1-4DCA-8D54-BA62F8083796}"/>
              </a:ext>
            </a:extLst>
          </p:cNvPr>
          <p:cNvSpPr txBox="1"/>
          <p:nvPr/>
        </p:nvSpPr>
        <p:spPr>
          <a:xfrm>
            <a:off x="2223135" y="5908100"/>
            <a:ext cx="1136850" cy="584775"/>
          </a:xfrm>
          <a:prstGeom prst="rect">
            <a:avLst/>
          </a:prstGeom>
          <a:noFill/>
        </p:spPr>
        <p:txBody>
          <a:bodyPr wrap="none" rtlCol="0">
            <a:spAutoFit/>
          </a:bodyPr>
          <a:lstStyle/>
          <a:p>
            <a:r>
              <a:rPr lang="en-US" sz="3200" dirty="0"/>
              <a:t>Caller</a:t>
            </a:r>
          </a:p>
        </p:txBody>
      </p:sp>
      <p:sp>
        <p:nvSpPr>
          <p:cNvPr id="10" name="TextBox 9">
            <a:extLst>
              <a:ext uri="{FF2B5EF4-FFF2-40B4-BE49-F238E27FC236}">
                <a16:creationId xmlns:a16="http://schemas.microsoft.com/office/drawing/2014/main" id="{DF8175FB-1360-4661-AB8F-86123FD5441E}"/>
              </a:ext>
            </a:extLst>
          </p:cNvPr>
          <p:cNvSpPr txBox="1"/>
          <p:nvPr/>
        </p:nvSpPr>
        <p:spPr>
          <a:xfrm>
            <a:off x="8246059" y="5815965"/>
            <a:ext cx="3551613" cy="584775"/>
          </a:xfrm>
          <a:prstGeom prst="rect">
            <a:avLst/>
          </a:prstGeom>
          <a:noFill/>
        </p:spPr>
        <p:txBody>
          <a:bodyPr wrap="none" rtlCol="0">
            <a:spAutoFit/>
          </a:bodyPr>
          <a:lstStyle/>
          <a:p>
            <a:r>
              <a:rPr lang="en-US" sz="3200" dirty="0"/>
              <a:t>911 Dispatch Center</a:t>
            </a:r>
          </a:p>
        </p:txBody>
      </p:sp>
    </p:spTree>
    <p:extLst>
      <p:ext uri="{BB962C8B-B14F-4D97-AF65-F5344CB8AC3E}">
        <p14:creationId xmlns:p14="http://schemas.microsoft.com/office/powerpoint/2010/main" val="21005726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alidation of a Dispatch Protocol with Continuous Quality Control for Cardiac  Arrest: A Before-and-After Study at a City Fire Department-Based Dispatch  Center - Journal of Emergency Medicine">
            <a:extLst>
              <a:ext uri="{FF2B5EF4-FFF2-40B4-BE49-F238E27FC236}">
                <a16:creationId xmlns:a16="http://schemas.microsoft.com/office/drawing/2014/main" id="{228F8C93-6860-4D63-BF4E-982C2F63F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351" y="123416"/>
            <a:ext cx="4293297" cy="67345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mergency Medical Dispatch: A Critical Component to EMS Success — Brewster  Ambulance Service">
            <a:extLst>
              <a:ext uri="{FF2B5EF4-FFF2-40B4-BE49-F238E27FC236}">
                <a16:creationId xmlns:a16="http://schemas.microsoft.com/office/drawing/2014/main" id="{7B8A37FC-3BFD-4A75-B565-37254890A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612909" y="2201048"/>
            <a:ext cx="3421208" cy="1874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ystander Intervention | Sudden Cardiac Arrest Foundation">
            <a:extLst>
              <a:ext uri="{FF2B5EF4-FFF2-40B4-BE49-F238E27FC236}">
                <a16:creationId xmlns:a16="http://schemas.microsoft.com/office/drawing/2014/main" id="{62141D7B-9598-4472-8C95-FC7E09FAD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037" y="2201048"/>
            <a:ext cx="3592074" cy="27995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A93172C-FE66-4997-8377-4DFA3DEB5F0B}"/>
              </a:ext>
            </a:extLst>
          </p:cNvPr>
          <p:cNvSpPr/>
          <p:nvPr/>
        </p:nvSpPr>
        <p:spPr>
          <a:xfrm>
            <a:off x="6200775" y="4075585"/>
            <a:ext cx="1832148" cy="1096490"/>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CDAA22-7367-3101-4DC2-BB3C90B35DE1}"/>
              </a:ext>
            </a:extLst>
          </p:cNvPr>
          <p:cNvSpPr/>
          <p:nvPr/>
        </p:nvSpPr>
        <p:spPr>
          <a:xfrm>
            <a:off x="4914900" y="847725"/>
            <a:ext cx="1990725"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9-1-1: What's Your Emergency? (TV Series 2018– ) - IMDb">
            <a:extLst>
              <a:ext uri="{FF2B5EF4-FFF2-40B4-BE49-F238E27FC236}">
                <a16:creationId xmlns:a16="http://schemas.microsoft.com/office/drawing/2014/main" id="{D1A659E5-4691-1B0E-46CB-56C8E31240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629" y="681341"/>
            <a:ext cx="1662690" cy="117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5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6D559-9FA0-49BD-B0EC-13F1844112CC}"/>
              </a:ext>
            </a:extLst>
          </p:cNvPr>
          <p:cNvSpPr>
            <a:spLocks noGrp="1"/>
          </p:cNvSpPr>
          <p:nvPr>
            <p:ph type="title"/>
          </p:nvPr>
        </p:nvSpPr>
        <p:spPr/>
        <p:txBody>
          <a:bodyPr/>
          <a:lstStyle/>
          <a:p>
            <a:pPr algn="ctr"/>
            <a:r>
              <a:rPr lang="en-US" dirty="0"/>
              <a:t>The consequence</a:t>
            </a:r>
          </a:p>
        </p:txBody>
      </p:sp>
      <p:pic>
        <p:nvPicPr>
          <p:cNvPr id="4098" name="Picture 2" descr="Ambulance Services | Heart of America Medical Center">
            <a:extLst>
              <a:ext uri="{FF2B5EF4-FFF2-40B4-BE49-F238E27FC236}">
                <a16:creationId xmlns:a16="http://schemas.microsoft.com/office/drawing/2014/main" id="{96874E53-50DD-49B2-8D7F-FF04872BC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720" y="1858173"/>
            <a:ext cx="10582603" cy="445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7966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alidation of a Dispatch Protocol with Continuous Quality Control for Cardiac  Arrest: A Before-and-After Study at a City Fire Department-Based Dispatch  Center - Journal of Emergency Medicine">
            <a:extLst>
              <a:ext uri="{FF2B5EF4-FFF2-40B4-BE49-F238E27FC236}">
                <a16:creationId xmlns:a16="http://schemas.microsoft.com/office/drawing/2014/main" id="{228F8C93-6860-4D63-BF4E-982C2F63F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351" y="123416"/>
            <a:ext cx="4293297" cy="67345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mergency Medical Dispatch: A Critical Component to EMS Success — Brewster  Ambulance Service">
            <a:extLst>
              <a:ext uri="{FF2B5EF4-FFF2-40B4-BE49-F238E27FC236}">
                <a16:creationId xmlns:a16="http://schemas.microsoft.com/office/drawing/2014/main" id="{7B8A37FC-3BFD-4A75-B565-37254890A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612909" y="2201048"/>
            <a:ext cx="3421208" cy="1874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ystander Intervention | Sudden Cardiac Arrest Foundation">
            <a:extLst>
              <a:ext uri="{FF2B5EF4-FFF2-40B4-BE49-F238E27FC236}">
                <a16:creationId xmlns:a16="http://schemas.microsoft.com/office/drawing/2014/main" id="{62141D7B-9598-4472-8C95-FC7E09FAD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037" y="2201048"/>
            <a:ext cx="3592074" cy="27995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9CDAA22-7367-3101-4DC2-BB3C90B35DE1}"/>
              </a:ext>
            </a:extLst>
          </p:cNvPr>
          <p:cNvSpPr/>
          <p:nvPr/>
        </p:nvSpPr>
        <p:spPr>
          <a:xfrm>
            <a:off x="4914900" y="847725"/>
            <a:ext cx="1990725"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9-1-1: What's Your Emergency? (TV Series 2018– ) - IMDb">
            <a:extLst>
              <a:ext uri="{FF2B5EF4-FFF2-40B4-BE49-F238E27FC236}">
                <a16:creationId xmlns:a16="http://schemas.microsoft.com/office/drawing/2014/main" id="{124397AC-7154-8BEB-98D3-BEF0AB6750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629" y="681341"/>
            <a:ext cx="1662690" cy="117096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L&amp;L: 911, Where's Your Emergency? (Full Video) - YouTube">
            <a:extLst>
              <a:ext uri="{FF2B5EF4-FFF2-40B4-BE49-F238E27FC236}">
                <a16:creationId xmlns:a16="http://schemas.microsoft.com/office/drawing/2014/main" id="{A6DF08A1-7057-FBB1-5833-CEE224C738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0573" y="123417"/>
            <a:ext cx="2930195" cy="164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4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526C4-45FD-4298-AADD-B35CDB8A405D}"/>
              </a:ext>
            </a:extLst>
          </p:cNvPr>
          <p:cNvSpPr>
            <a:spLocks noGrp="1"/>
          </p:cNvSpPr>
          <p:nvPr>
            <p:ph idx="1"/>
          </p:nvPr>
        </p:nvSpPr>
        <p:spPr>
          <a:xfrm>
            <a:off x="7052910" y="2064568"/>
            <a:ext cx="3728962" cy="4351338"/>
          </a:xfrm>
        </p:spPr>
        <p:txBody>
          <a:bodyPr/>
          <a:lstStyle/>
          <a:p>
            <a:r>
              <a:rPr lang="en-US" dirty="0"/>
              <a:t>In practice: where can we create bypasses to increase operational efficiency?</a:t>
            </a:r>
          </a:p>
        </p:txBody>
      </p:sp>
      <p:sp>
        <p:nvSpPr>
          <p:cNvPr id="30" name="Title 1">
            <a:extLst>
              <a:ext uri="{FF2B5EF4-FFF2-40B4-BE49-F238E27FC236}">
                <a16:creationId xmlns:a16="http://schemas.microsoft.com/office/drawing/2014/main" id="{DC88F524-B501-4DB0-AF5B-B6E9FDF8A972}"/>
              </a:ext>
            </a:extLst>
          </p:cNvPr>
          <p:cNvSpPr>
            <a:spLocks noGrp="1"/>
          </p:cNvSpPr>
          <p:nvPr>
            <p:ph type="title"/>
          </p:nvPr>
        </p:nvSpPr>
        <p:spPr>
          <a:xfrm>
            <a:off x="4087296" y="133056"/>
            <a:ext cx="3902845" cy="1325563"/>
          </a:xfrm>
        </p:spPr>
        <p:txBody>
          <a:bodyPr>
            <a:normAutofit/>
          </a:bodyPr>
          <a:lstStyle/>
          <a:p>
            <a:pPr algn="ctr"/>
            <a:r>
              <a:rPr lang="en-US" sz="4000" dirty="0"/>
              <a:t>Reflex Arc</a:t>
            </a:r>
          </a:p>
        </p:txBody>
      </p:sp>
      <p:pic>
        <p:nvPicPr>
          <p:cNvPr id="5122" name="Picture 2" descr="Reflex arc - Wikipedia">
            <a:extLst>
              <a:ext uri="{FF2B5EF4-FFF2-40B4-BE49-F238E27FC236}">
                <a16:creationId xmlns:a16="http://schemas.microsoft.com/office/drawing/2014/main" id="{AAEF7A24-358B-4F58-B2DC-EDEEF459E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95" y="1698170"/>
            <a:ext cx="5968163" cy="383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67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93EE66-A2C4-4E6C-A0C8-3B60B2F06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602" y="1436911"/>
            <a:ext cx="3539756" cy="2358263"/>
          </a:xfrm>
          <a:prstGeom prst="rect">
            <a:avLst/>
          </a:prstGeom>
        </p:spPr>
      </p:pic>
      <p:pic>
        <p:nvPicPr>
          <p:cNvPr id="11" name="Picture 10">
            <a:extLst>
              <a:ext uri="{FF2B5EF4-FFF2-40B4-BE49-F238E27FC236}">
                <a16:creationId xmlns:a16="http://schemas.microsoft.com/office/drawing/2014/main" id="{62C5DCBA-2144-42F0-85F1-583FF1696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1641" y="1529654"/>
            <a:ext cx="4009817" cy="2122078"/>
          </a:xfrm>
          <a:prstGeom prst="rect">
            <a:avLst/>
          </a:prstGeom>
        </p:spPr>
      </p:pic>
      <p:sp>
        <p:nvSpPr>
          <p:cNvPr id="16" name="Arrow: Left-Right 15">
            <a:extLst>
              <a:ext uri="{FF2B5EF4-FFF2-40B4-BE49-F238E27FC236}">
                <a16:creationId xmlns:a16="http://schemas.microsoft.com/office/drawing/2014/main" id="{7892F911-6B83-4349-861E-5BD058A7A29C}"/>
              </a:ext>
            </a:extLst>
          </p:cNvPr>
          <p:cNvSpPr/>
          <p:nvPr/>
        </p:nvSpPr>
        <p:spPr>
          <a:xfrm rot="10800000">
            <a:off x="4770083" y="2320531"/>
            <a:ext cx="2651833" cy="540326"/>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232942FA-5B27-406E-81D0-1F5445F7321F}"/>
              </a:ext>
            </a:extLst>
          </p:cNvPr>
          <p:cNvSpPr>
            <a:spLocks noGrp="1"/>
          </p:cNvSpPr>
          <p:nvPr>
            <p:ph type="title"/>
          </p:nvPr>
        </p:nvSpPr>
        <p:spPr>
          <a:xfrm>
            <a:off x="4346204" y="43603"/>
            <a:ext cx="3902845" cy="1325563"/>
          </a:xfrm>
        </p:spPr>
        <p:txBody>
          <a:bodyPr>
            <a:normAutofit/>
          </a:bodyPr>
          <a:lstStyle/>
          <a:p>
            <a:pPr algn="ctr"/>
            <a:r>
              <a:rPr lang="en-US" sz="4000" dirty="0"/>
              <a:t>Reflex Arcs</a:t>
            </a:r>
          </a:p>
        </p:txBody>
      </p:sp>
      <p:sp>
        <p:nvSpPr>
          <p:cNvPr id="5" name="Arrow: Left-Right 4">
            <a:extLst>
              <a:ext uri="{FF2B5EF4-FFF2-40B4-BE49-F238E27FC236}">
                <a16:creationId xmlns:a16="http://schemas.microsoft.com/office/drawing/2014/main" id="{2A76DA63-A6D1-BD17-B18F-B399CF3ACC5D}"/>
              </a:ext>
            </a:extLst>
          </p:cNvPr>
          <p:cNvSpPr/>
          <p:nvPr/>
        </p:nvSpPr>
        <p:spPr>
          <a:xfrm rot="13344679">
            <a:off x="2109095" y="4827155"/>
            <a:ext cx="2651833" cy="540326"/>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Emergency Department | NewYork-Presbyterian Westchester (formerly Lawrence  Hospital)">
            <a:extLst>
              <a:ext uri="{FF2B5EF4-FFF2-40B4-BE49-F238E27FC236}">
                <a16:creationId xmlns:a16="http://schemas.microsoft.com/office/drawing/2014/main" id="{FAAD51C8-02D8-8461-2A0D-D0D5AAEC49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358" y="3955662"/>
            <a:ext cx="4114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52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A7F9-559B-47C1-9B35-FAE30E7DDEAA}"/>
              </a:ext>
            </a:extLst>
          </p:cNvPr>
          <p:cNvSpPr>
            <a:spLocks noGrp="1"/>
          </p:cNvSpPr>
          <p:nvPr>
            <p:ph type="title"/>
          </p:nvPr>
        </p:nvSpPr>
        <p:spPr/>
        <p:txBody>
          <a:bodyPr/>
          <a:lstStyle/>
          <a:p>
            <a:pPr algn="ctr"/>
            <a:r>
              <a:rPr lang="en-US" dirty="0"/>
              <a:t>Consequences</a:t>
            </a:r>
          </a:p>
        </p:txBody>
      </p:sp>
      <p:pic>
        <p:nvPicPr>
          <p:cNvPr id="7170" name="Picture 2" descr="Speaker on surprise ER billing measure: When &amp;#39;nobody is abundantly happy,  you probably did a good thing&amp;#39; - The Nevada Independent">
            <a:extLst>
              <a:ext uri="{FF2B5EF4-FFF2-40B4-BE49-F238E27FC236}">
                <a16:creationId xmlns:a16="http://schemas.microsoft.com/office/drawing/2014/main" id="{91DC1931-B751-44C5-A66D-A68707EA92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157" y="2260686"/>
            <a:ext cx="5084931" cy="33132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507469-3FE2-48F1-94E1-FF51C9BF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8233" y="1690688"/>
            <a:ext cx="6085906" cy="4564430"/>
          </a:xfrm>
          <a:prstGeom prst="rect">
            <a:avLst/>
          </a:prstGeom>
        </p:spPr>
      </p:pic>
    </p:spTree>
    <p:extLst>
      <p:ext uri="{BB962C8B-B14F-4D97-AF65-F5344CB8AC3E}">
        <p14:creationId xmlns:p14="http://schemas.microsoft.com/office/powerpoint/2010/main" val="155485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5+ Logic Model Templates - Word, PDF | Free &amp;amp; Premium Templates">
            <a:extLst>
              <a:ext uri="{FF2B5EF4-FFF2-40B4-BE49-F238E27FC236}">
                <a16:creationId xmlns:a16="http://schemas.microsoft.com/office/drawing/2014/main" id="{F511E723-2FD0-14E3-4D60-1E90B99A55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51524" y="2116015"/>
            <a:ext cx="6350873" cy="47419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rizona map">
            <a:extLst>
              <a:ext uri="{FF2B5EF4-FFF2-40B4-BE49-F238E27FC236}">
                <a16:creationId xmlns:a16="http://schemas.microsoft.com/office/drawing/2014/main" id="{04689463-536A-D2BF-0D1B-A1E31F72E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86" y="2316410"/>
            <a:ext cx="5403338" cy="40609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BF1BB8-F080-9BF8-7AB7-28FEC729714F}"/>
              </a:ext>
            </a:extLst>
          </p:cNvPr>
          <p:cNvSpPr>
            <a:spLocks noGrp="1"/>
          </p:cNvSpPr>
          <p:nvPr>
            <p:ph type="title"/>
          </p:nvPr>
        </p:nvSpPr>
        <p:spPr>
          <a:xfrm>
            <a:off x="838200" y="365125"/>
            <a:ext cx="10515600" cy="1325563"/>
          </a:xfrm>
        </p:spPr>
        <p:txBody>
          <a:bodyPr/>
          <a:lstStyle/>
          <a:p>
            <a:pPr algn="ctr"/>
            <a:r>
              <a:rPr lang="en-US" dirty="0"/>
              <a:t>Background</a:t>
            </a:r>
          </a:p>
        </p:txBody>
      </p:sp>
    </p:spTree>
    <p:extLst>
      <p:ext uri="{BB962C8B-B14F-4D97-AF65-F5344CB8AC3E}">
        <p14:creationId xmlns:p14="http://schemas.microsoft.com/office/powerpoint/2010/main" val="315778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Mobile EKG helps hearts | News | desototimes.com">
            <a:extLst>
              <a:ext uri="{FF2B5EF4-FFF2-40B4-BE49-F238E27FC236}">
                <a16:creationId xmlns:a16="http://schemas.microsoft.com/office/drawing/2014/main" id="{0946D57C-1DA1-4177-ADC7-697E407F4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822" y="1865404"/>
            <a:ext cx="7412355" cy="470684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1738EB3-8EEB-402A-9BA1-7F555B782FF9}"/>
              </a:ext>
            </a:extLst>
          </p:cNvPr>
          <p:cNvSpPr>
            <a:spLocks noGrp="1"/>
          </p:cNvSpPr>
          <p:nvPr>
            <p:ph type="title"/>
          </p:nvPr>
        </p:nvSpPr>
        <p:spPr>
          <a:xfrm>
            <a:off x="0" y="223723"/>
            <a:ext cx="12309938" cy="1325563"/>
          </a:xfrm>
        </p:spPr>
        <p:txBody>
          <a:bodyPr/>
          <a:lstStyle/>
          <a:p>
            <a:pPr algn="ctr"/>
            <a:r>
              <a:rPr lang="en-US" dirty="0"/>
              <a:t>Solution:  create a bypass</a:t>
            </a:r>
          </a:p>
        </p:txBody>
      </p:sp>
      <p:sp>
        <p:nvSpPr>
          <p:cNvPr id="2" name="Oval 1">
            <a:extLst>
              <a:ext uri="{FF2B5EF4-FFF2-40B4-BE49-F238E27FC236}">
                <a16:creationId xmlns:a16="http://schemas.microsoft.com/office/drawing/2014/main" id="{66CFB886-A4A9-7063-5E93-0D4139339A1E}"/>
              </a:ext>
            </a:extLst>
          </p:cNvPr>
          <p:cNvSpPr/>
          <p:nvPr/>
        </p:nvSpPr>
        <p:spPr>
          <a:xfrm>
            <a:off x="4305300" y="3609975"/>
            <a:ext cx="1685925" cy="1343025"/>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5183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Image result for upstream dependency">
            <a:hlinkClick r:id="rId3"/>
            <a:extLst>
              <a:ext uri="{FF2B5EF4-FFF2-40B4-BE49-F238E27FC236}">
                <a16:creationId xmlns:a16="http://schemas.microsoft.com/office/drawing/2014/main" id="{336BDC0C-579D-4C27-9C5D-65DFD2DC4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39" y="2164081"/>
            <a:ext cx="6644639" cy="2768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4151F9A-FD4D-4E23-8598-F18BA14336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8255" y="809009"/>
            <a:ext cx="4027751" cy="5719408"/>
          </a:xfrm>
          <a:prstGeom prst="rect">
            <a:avLst/>
          </a:prstGeom>
        </p:spPr>
      </p:pic>
      <p:sp>
        <p:nvSpPr>
          <p:cNvPr id="9" name="Title 1">
            <a:extLst>
              <a:ext uri="{FF2B5EF4-FFF2-40B4-BE49-F238E27FC236}">
                <a16:creationId xmlns:a16="http://schemas.microsoft.com/office/drawing/2014/main" id="{F7D7F908-44ED-42C2-B145-95791F9238A0}"/>
              </a:ext>
            </a:extLst>
          </p:cNvPr>
          <p:cNvSpPr>
            <a:spLocks noGrp="1"/>
          </p:cNvSpPr>
          <p:nvPr>
            <p:ph type="title"/>
          </p:nvPr>
        </p:nvSpPr>
        <p:spPr>
          <a:xfrm>
            <a:off x="63704" y="238479"/>
            <a:ext cx="5893922" cy="1325563"/>
          </a:xfrm>
        </p:spPr>
        <p:txBody>
          <a:bodyPr>
            <a:normAutofit/>
          </a:bodyPr>
          <a:lstStyle/>
          <a:p>
            <a:pPr algn="ctr"/>
            <a:r>
              <a:rPr lang="en-US" sz="4000" dirty="0"/>
              <a:t>Cascading Failures</a:t>
            </a:r>
          </a:p>
        </p:txBody>
      </p:sp>
    </p:spTree>
    <p:extLst>
      <p:ext uri="{BB962C8B-B14F-4D97-AF65-F5344CB8AC3E}">
        <p14:creationId xmlns:p14="http://schemas.microsoft.com/office/powerpoint/2010/main" val="23033127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09FFF-5E55-4277-AFE4-994AACB31A42}"/>
              </a:ext>
            </a:extLst>
          </p:cNvPr>
          <p:cNvSpPr>
            <a:spLocks noGrp="1"/>
          </p:cNvSpPr>
          <p:nvPr>
            <p:ph type="title"/>
          </p:nvPr>
        </p:nvSpPr>
        <p:spPr>
          <a:xfrm>
            <a:off x="315539" y="849429"/>
            <a:ext cx="4615430" cy="1325563"/>
          </a:xfrm>
        </p:spPr>
        <p:txBody>
          <a:bodyPr>
            <a:normAutofit/>
          </a:bodyPr>
          <a:lstStyle/>
          <a:p>
            <a:pPr algn="ctr"/>
            <a:r>
              <a:rPr lang="en-US" sz="2800" dirty="0"/>
              <a:t>Looking upstream for solutions</a:t>
            </a:r>
          </a:p>
        </p:txBody>
      </p:sp>
      <p:sp>
        <p:nvSpPr>
          <p:cNvPr id="4" name="TextBox 3">
            <a:extLst>
              <a:ext uri="{FF2B5EF4-FFF2-40B4-BE49-F238E27FC236}">
                <a16:creationId xmlns:a16="http://schemas.microsoft.com/office/drawing/2014/main" id="{D3C799BA-9181-468E-8E71-8D8AE413A79C}"/>
              </a:ext>
            </a:extLst>
          </p:cNvPr>
          <p:cNvSpPr txBox="1"/>
          <p:nvPr/>
        </p:nvSpPr>
        <p:spPr>
          <a:xfrm flipH="1">
            <a:off x="5292213" y="2581836"/>
            <a:ext cx="1852354" cy="923330"/>
          </a:xfrm>
          <a:prstGeom prst="rect">
            <a:avLst/>
          </a:prstGeom>
          <a:noFill/>
          <a:ln>
            <a:solidFill>
              <a:schemeClr val="tx1"/>
            </a:solidFill>
          </a:ln>
        </p:spPr>
        <p:txBody>
          <a:bodyPr wrap="square" rtlCol="0">
            <a:spAutoFit/>
          </a:bodyPr>
          <a:lstStyle/>
          <a:p>
            <a:pPr algn="ctr"/>
            <a:r>
              <a:rPr lang="en-US" dirty="0"/>
              <a:t>Volunteer Emergency Medical Services</a:t>
            </a:r>
          </a:p>
        </p:txBody>
      </p:sp>
      <p:sp>
        <p:nvSpPr>
          <p:cNvPr id="5" name="TextBox 4">
            <a:extLst>
              <a:ext uri="{FF2B5EF4-FFF2-40B4-BE49-F238E27FC236}">
                <a16:creationId xmlns:a16="http://schemas.microsoft.com/office/drawing/2014/main" id="{067A2402-021E-4884-83D1-274ACE6AB77D}"/>
              </a:ext>
            </a:extLst>
          </p:cNvPr>
          <p:cNvSpPr txBox="1"/>
          <p:nvPr/>
        </p:nvSpPr>
        <p:spPr>
          <a:xfrm flipH="1">
            <a:off x="5292213" y="5152752"/>
            <a:ext cx="1852354" cy="646331"/>
          </a:xfrm>
          <a:prstGeom prst="rect">
            <a:avLst/>
          </a:prstGeom>
          <a:noFill/>
          <a:ln>
            <a:solidFill>
              <a:schemeClr val="tx1"/>
            </a:solidFill>
          </a:ln>
        </p:spPr>
        <p:txBody>
          <a:bodyPr wrap="square" rtlCol="0">
            <a:spAutoFit/>
          </a:bodyPr>
          <a:lstStyle/>
          <a:p>
            <a:pPr algn="ctr"/>
            <a:r>
              <a:rPr lang="en-US" dirty="0"/>
              <a:t>Critical Access Hospital</a:t>
            </a:r>
          </a:p>
        </p:txBody>
      </p:sp>
      <p:sp>
        <p:nvSpPr>
          <p:cNvPr id="6" name="TextBox 5">
            <a:extLst>
              <a:ext uri="{FF2B5EF4-FFF2-40B4-BE49-F238E27FC236}">
                <a16:creationId xmlns:a16="http://schemas.microsoft.com/office/drawing/2014/main" id="{15A2C98B-9E33-4426-B516-4C4FA46A4D2F}"/>
              </a:ext>
            </a:extLst>
          </p:cNvPr>
          <p:cNvSpPr txBox="1"/>
          <p:nvPr/>
        </p:nvSpPr>
        <p:spPr>
          <a:xfrm flipH="1">
            <a:off x="10044785" y="3900852"/>
            <a:ext cx="1852354" cy="646331"/>
          </a:xfrm>
          <a:prstGeom prst="rect">
            <a:avLst/>
          </a:prstGeom>
          <a:noFill/>
          <a:ln>
            <a:solidFill>
              <a:schemeClr val="tx1"/>
            </a:solidFill>
          </a:ln>
        </p:spPr>
        <p:txBody>
          <a:bodyPr wrap="square" rtlCol="0">
            <a:spAutoFit/>
          </a:bodyPr>
          <a:lstStyle/>
          <a:p>
            <a:pPr algn="ctr"/>
            <a:r>
              <a:rPr lang="en-US" dirty="0"/>
              <a:t>Heart Hospital</a:t>
            </a:r>
          </a:p>
          <a:p>
            <a:pPr algn="ctr"/>
            <a:r>
              <a:rPr lang="en-US" dirty="0"/>
              <a:t>(definitive care)</a:t>
            </a:r>
          </a:p>
        </p:txBody>
      </p:sp>
      <p:sp>
        <p:nvSpPr>
          <p:cNvPr id="7" name="TextBox 6">
            <a:extLst>
              <a:ext uri="{FF2B5EF4-FFF2-40B4-BE49-F238E27FC236}">
                <a16:creationId xmlns:a16="http://schemas.microsoft.com/office/drawing/2014/main" id="{DEC98408-8124-4973-8737-8F5EA2FD782B}"/>
              </a:ext>
            </a:extLst>
          </p:cNvPr>
          <p:cNvSpPr txBox="1"/>
          <p:nvPr/>
        </p:nvSpPr>
        <p:spPr>
          <a:xfrm flipH="1">
            <a:off x="2485810" y="2720335"/>
            <a:ext cx="1527463" cy="646331"/>
          </a:xfrm>
          <a:prstGeom prst="rect">
            <a:avLst/>
          </a:prstGeom>
          <a:noFill/>
          <a:ln>
            <a:solidFill>
              <a:schemeClr val="tx1"/>
            </a:solidFill>
          </a:ln>
        </p:spPr>
        <p:txBody>
          <a:bodyPr wrap="square" rtlCol="0">
            <a:spAutoFit/>
          </a:bodyPr>
          <a:lstStyle/>
          <a:p>
            <a:pPr algn="ctr"/>
            <a:r>
              <a:rPr lang="en-US" dirty="0"/>
              <a:t>Emergency Dispatch</a:t>
            </a:r>
          </a:p>
        </p:txBody>
      </p:sp>
      <p:sp>
        <p:nvSpPr>
          <p:cNvPr id="8" name="TextBox 7">
            <a:extLst>
              <a:ext uri="{FF2B5EF4-FFF2-40B4-BE49-F238E27FC236}">
                <a16:creationId xmlns:a16="http://schemas.microsoft.com/office/drawing/2014/main" id="{8D40724C-4D2B-4F28-8D4E-B249A7A8FF1A}"/>
              </a:ext>
            </a:extLst>
          </p:cNvPr>
          <p:cNvSpPr txBox="1"/>
          <p:nvPr/>
        </p:nvSpPr>
        <p:spPr>
          <a:xfrm flipH="1">
            <a:off x="7613544" y="3899837"/>
            <a:ext cx="1852354" cy="646331"/>
          </a:xfrm>
          <a:prstGeom prst="rect">
            <a:avLst/>
          </a:prstGeom>
          <a:noFill/>
          <a:ln>
            <a:solidFill>
              <a:schemeClr val="tx1"/>
            </a:solidFill>
          </a:ln>
        </p:spPr>
        <p:txBody>
          <a:bodyPr wrap="square" rtlCol="0">
            <a:spAutoFit/>
          </a:bodyPr>
          <a:lstStyle/>
          <a:p>
            <a:pPr algn="ctr"/>
            <a:r>
              <a:rPr lang="en-US" dirty="0"/>
              <a:t>EMS with Paramedic</a:t>
            </a:r>
          </a:p>
        </p:txBody>
      </p:sp>
      <p:cxnSp>
        <p:nvCxnSpPr>
          <p:cNvPr id="9" name="Straight Arrow Connector 8">
            <a:extLst>
              <a:ext uri="{FF2B5EF4-FFF2-40B4-BE49-F238E27FC236}">
                <a16:creationId xmlns:a16="http://schemas.microsoft.com/office/drawing/2014/main" id="{376CF3F8-E2D2-4768-A73B-44259D1555AB}"/>
              </a:ext>
            </a:extLst>
          </p:cNvPr>
          <p:cNvCxnSpPr>
            <a:cxnSpLocks/>
            <a:stCxn id="7" idx="1"/>
            <a:endCxn id="4" idx="3"/>
          </p:cNvCxnSpPr>
          <p:nvPr/>
        </p:nvCxnSpPr>
        <p:spPr>
          <a:xfrm>
            <a:off x="4013273" y="3043501"/>
            <a:ext cx="1278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F249AAB-E47D-4EB0-9D83-725FA0F42F60}"/>
              </a:ext>
            </a:extLst>
          </p:cNvPr>
          <p:cNvCxnSpPr>
            <a:cxnSpLocks/>
            <a:stCxn id="4" idx="1"/>
            <a:endCxn id="8" idx="3"/>
          </p:cNvCxnSpPr>
          <p:nvPr/>
        </p:nvCxnSpPr>
        <p:spPr>
          <a:xfrm>
            <a:off x="7144567" y="3043501"/>
            <a:ext cx="468977" cy="1179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6586493-61E9-4455-9113-BDF56D79EB30}"/>
              </a:ext>
            </a:extLst>
          </p:cNvPr>
          <p:cNvCxnSpPr>
            <a:stCxn id="4" idx="2"/>
            <a:endCxn id="5" idx="0"/>
          </p:cNvCxnSpPr>
          <p:nvPr/>
        </p:nvCxnSpPr>
        <p:spPr>
          <a:xfrm>
            <a:off x="6377815" y="3505166"/>
            <a:ext cx="0" cy="1647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BB4EB7F-C007-4BAD-B3E8-8DE72C55100B}"/>
              </a:ext>
            </a:extLst>
          </p:cNvPr>
          <p:cNvCxnSpPr>
            <a:cxnSpLocks/>
            <a:stCxn id="5" idx="1"/>
            <a:endCxn id="8" idx="3"/>
          </p:cNvCxnSpPr>
          <p:nvPr/>
        </p:nvCxnSpPr>
        <p:spPr>
          <a:xfrm flipV="1">
            <a:off x="7144567" y="4223003"/>
            <a:ext cx="468977" cy="1252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7340377-3F13-4C1C-B3C1-B0487543A0E3}"/>
              </a:ext>
            </a:extLst>
          </p:cNvPr>
          <p:cNvCxnSpPr>
            <a:cxnSpLocks/>
            <a:stCxn id="8" idx="1"/>
            <a:endCxn id="6" idx="3"/>
          </p:cNvCxnSpPr>
          <p:nvPr/>
        </p:nvCxnSpPr>
        <p:spPr>
          <a:xfrm>
            <a:off x="9465898" y="4223003"/>
            <a:ext cx="578887" cy="1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BD301428-EB23-4AF2-A0CE-9C69E3BC2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1792" y="1245218"/>
            <a:ext cx="1067093" cy="1151077"/>
          </a:xfrm>
          <a:prstGeom prst="rect">
            <a:avLst/>
          </a:prstGeom>
        </p:spPr>
      </p:pic>
      <p:pic>
        <p:nvPicPr>
          <p:cNvPr id="23" name="Picture 22">
            <a:extLst>
              <a:ext uri="{FF2B5EF4-FFF2-40B4-BE49-F238E27FC236}">
                <a16:creationId xmlns:a16="http://schemas.microsoft.com/office/drawing/2014/main" id="{FFB55C07-36ED-4503-846D-7262EE11FF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6216" y="5799083"/>
            <a:ext cx="913604" cy="797554"/>
          </a:xfrm>
          <a:prstGeom prst="rect">
            <a:avLst/>
          </a:prstGeom>
        </p:spPr>
      </p:pic>
      <p:pic>
        <p:nvPicPr>
          <p:cNvPr id="30" name="Picture 29">
            <a:extLst>
              <a:ext uri="{FF2B5EF4-FFF2-40B4-BE49-F238E27FC236}">
                <a16:creationId xmlns:a16="http://schemas.microsoft.com/office/drawing/2014/main" id="{FB7D6D27-45F2-4449-B660-94A4727D24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1777" y="4638267"/>
            <a:ext cx="478043" cy="888348"/>
          </a:xfrm>
          <a:prstGeom prst="rect">
            <a:avLst/>
          </a:prstGeom>
        </p:spPr>
      </p:pic>
      <p:pic>
        <p:nvPicPr>
          <p:cNvPr id="33" name="Picture 32">
            <a:extLst>
              <a:ext uri="{FF2B5EF4-FFF2-40B4-BE49-F238E27FC236}">
                <a16:creationId xmlns:a16="http://schemas.microsoft.com/office/drawing/2014/main" id="{C19D18BA-3ED7-4D78-B1C4-58D3F92BA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536" y="4622633"/>
            <a:ext cx="1733203" cy="919617"/>
          </a:xfrm>
          <a:prstGeom prst="rect">
            <a:avLst/>
          </a:prstGeom>
        </p:spPr>
      </p:pic>
      <p:pic>
        <p:nvPicPr>
          <p:cNvPr id="34" name="Picture 33">
            <a:extLst>
              <a:ext uri="{FF2B5EF4-FFF2-40B4-BE49-F238E27FC236}">
                <a16:creationId xmlns:a16="http://schemas.microsoft.com/office/drawing/2014/main" id="{8C903582-2812-474C-8D35-472547DE8E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6053" y="3538369"/>
            <a:ext cx="1318573" cy="968052"/>
          </a:xfrm>
          <a:prstGeom prst="rect">
            <a:avLst/>
          </a:prstGeom>
        </p:spPr>
      </p:pic>
      <p:pic>
        <p:nvPicPr>
          <p:cNvPr id="35" name="Picture 34">
            <a:extLst>
              <a:ext uri="{FF2B5EF4-FFF2-40B4-BE49-F238E27FC236}">
                <a16:creationId xmlns:a16="http://schemas.microsoft.com/office/drawing/2014/main" id="{F944FDBE-F034-44D2-84B7-529EB50282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7231" y="3435063"/>
            <a:ext cx="1384622" cy="890404"/>
          </a:xfrm>
          <a:prstGeom prst="rect">
            <a:avLst/>
          </a:prstGeom>
        </p:spPr>
      </p:pic>
      <p:pic>
        <p:nvPicPr>
          <p:cNvPr id="36" name="Picture 35">
            <a:extLst>
              <a:ext uri="{FF2B5EF4-FFF2-40B4-BE49-F238E27FC236}">
                <a16:creationId xmlns:a16="http://schemas.microsoft.com/office/drawing/2014/main" id="{22238D55-A930-446C-ABF0-AB8CCD2D15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3504" y="5882031"/>
            <a:ext cx="1749157" cy="918307"/>
          </a:xfrm>
          <a:prstGeom prst="rect">
            <a:avLst/>
          </a:prstGeom>
        </p:spPr>
      </p:pic>
      <p:pic>
        <p:nvPicPr>
          <p:cNvPr id="37" name="Picture 36">
            <a:extLst>
              <a:ext uri="{FF2B5EF4-FFF2-40B4-BE49-F238E27FC236}">
                <a16:creationId xmlns:a16="http://schemas.microsoft.com/office/drawing/2014/main" id="{F042A384-B9A8-4576-8786-224FCF2057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23659" y="4652956"/>
            <a:ext cx="1202508" cy="873659"/>
          </a:xfrm>
          <a:prstGeom prst="rect">
            <a:avLst/>
          </a:prstGeom>
        </p:spPr>
      </p:pic>
      <p:pic>
        <p:nvPicPr>
          <p:cNvPr id="38" name="Picture 37">
            <a:extLst>
              <a:ext uri="{FF2B5EF4-FFF2-40B4-BE49-F238E27FC236}">
                <a16:creationId xmlns:a16="http://schemas.microsoft.com/office/drawing/2014/main" id="{2A6C438B-D0AF-416A-9454-043E91A1AA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7228" y="4708578"/>
            <a:ext cx="478043" cy="888348"/>
          </a:xfrm>
          <a:prstGeom prst="rect">
            <a:avLst/>
          </a:prstGeom>
        </p:spPr>
      </p:pic>
      <p:pic>
        <p:nvPicPr>
          <p:cNvPr id="39" name="Picture 38">
            <a:extLst>
              <a:ext uri="{FF2B5EF4-FFF2-40B4-BE49-F238E27FC236}">
                <a16:creationId xmlns:a16="http://schemas.microsoft.com/office/drawing/2014/main" id="{78C092D3-1A54-45F3-A774-2DB6343FE7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3275" y="2593213"/>
            <a:ext cx="478043" cy="888348"/>
          </a:xfrm>
          <a:prstGeom prst="rect">
            <a:avLst/>
          </a:prstGeom>
        </p:spPr>
      </p:pic>
      <p:pic>
        <p:nvPicPr>
          <p:cNvPr id="40" name="Picture 39">
            <a:extLst>
              <a:ext uri="{FF2B5EF4-FFF2-40B4-BE49-F238E27FC236}">
                <a16:creationId xmlns:a16="http://schemas.microsoft.com/office/drawing/2014/main" id="{EF50D168-E691-472A-8A3E-A5837CEDF1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5069" y="3505516"/>
            <a:ext cx="478043" cy="888348"/>
          </a:xfrm>
          <a:prstGeom prst="rect">
            <a:avLst/>
          </a:prstGeom>
        </p:spPr>
      </p:pic>
      <p:pic>
        <p:nvPicPr>
          <p:cNvPr id="41" name="Picture 40">
            <a:extLst>
              <a:ext uri="{FF2B5EF4-FFF2-40B4-BE49-F238E27FC236}">
                <a16:creationId xmlns:a16="http://schemas.microsoft.com/office/drawing/2014/main" id="{7A97C409-8255-43A3-B65C-7DC018FED8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1925" y="5421242"/>
            <a:ext cx="478043" cy="888348"/>
          </a:xfrm>
          <a:prstGeom prst="rect">
            <a:avLst/>
          </a:prstGeom>
        </p:spPr>
      </p:pic>
      <p:cxnSp>
        <p:nvCxnSpPr>
          <p:cNvPr id="45" name="Connector: Elbow 44">
            <a:extLst>
              <a:ext uri="{FF2B5EF4-FFF2-40B4-BE49-F238E27FC236}">
                <a16:creationId xmlns:a16="http://schemas.microsoft.com/office/drawing/2014/main" id="{237A19BD-FEB9-46C1-B56D-65782A40D559}"/>
              </a:ext>
            </a:extLst>
          </p:cNvPr>
          <p:cNvCxnSpPr>
            <a:cxnSpLocks/>
            <a:stCxn id="41" idx="0"/>
            <a:endCxn id="39" idx="3"/>
          </p:cNvCxnSpPr>
          <p:nvPr/>
        </p:nvCxnSpPr>
        <p:spPr>
          <a:xfrm rot="5400000" flipH="1" flipV="1">
            <a:off x="6459205" y="3969130"/>
            <a:ext cx="2383855" cy="520371"/>
          </a:xfrm>
          <a:prstGeom prst="bentConnector4">
            <a:avLst>
              <a:gd name="adj1" fmla="val 73394"/>
              <a:gd name="adj2" fmla="val 143930"/>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1A00FA69-7D3C-46E7-84C2-6B10B353FE1D}"/>
              </a:ext>
            </a:extLst>
          </p:cNvPr>
          <p:cNvCxnSpPr>
            <a:cxnSpLocks/>
            <a:stCxn id="30" idx="2"/>
            <a:endCxn id="38" idx="3"/>
          </p:cNvCxnSpPr>
          <p:nvPr/>
        </p:nvCxnSpPr>
        <p:spPr>
          <a:xfrm rot="5400000" flipH="1">
            <a:off x="10631103" y="4386920"/>
            <a:ext cx="373863" cy="1905528"/>
          </a:xfrm>
          <a:prstGeom prst="bentConnector4">
            <a:avLst>
              <a:gd name="adj1" fmla="val -61145"/>
              <a:gd name="adj2" fmla="val 81296"/>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F71CCE61-581F-46C9-880B-BB6A52EAF102}"/>
              </a:ext>
            </a:extLst>
          </p:cNvPr>
          <p:cNvCxnSpPr>
            <a:cxnSpLocks/>
            <a:stCxn id="38" idx="2"/>
            <a:endCxn id="41" idx="3"/>
          </p:cNvCxnSpPr>
          <p:nvPr/>
        </p:nvCxnSpPr>
        <p:spPr>
          <a:xfrm rot="5400000">
            <a:off x="8493864" y="4733030"/>
            <a:ext cx="268490" cy="1996282"/>
          </a:xfrm>
          <a:prstGeom prst="bentConnector2">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Title 1">
            <a:extLst>
              <a:ext uri="{FF2B5EF4-FFF2-40B4-BE49-F238E27FC236}">
                <a16:creationId xmlns:a16="http://schemas.microsoft.com/office/drawing/2014/main" id="{90A4340D-4C82-4E83-940A-49C18ABD5906}"/>
              </a:ext>
            </a:extLst>
          </p:cNvPr>
          <p:cNvSpPr txBox="1">
            <a:spLocks/>
          </p:cNvSpPr>
          <p:nvPr/>
        </p:nvSpPr>
        <p:spPr>
          <a:xfrm>
            <a:off x="2868612" y="104592"/>
            <a:ext cx="51702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Cascading Failures</a:t>
            </a:r>
          </a:p>
        </p:txBody>
      </p:sp>
    </p:spTree>
    <p:extLst>
      <p:ext uri="{BB962C8B-B14F-4D97-AF65-F5344CB8AC3E}">
        <p14:creationId xmlns:p14="http://schemas.microsoft.com/office/powerpoint/2010/main" val="34686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1000"/>
                                        <p:tgtEl>
                                          <p:spTgt spid="49"/>
                                        </p:tgtEl>
                                      </p:cBhvr>
                                    </p:animEffect>
                                    <p:anim calcmode="lin" valueType="num">
                                      <p:cBhvr>
                                        <p:cTn id="42" dur="1000" fill="hold"/>
                                        <p:tgtEl>
                                          <p:spTgt spid="49"/>
                                        </p:tgtEl>
                                        <p:attrNameLst>
                                          <p:attrName>ppt_x</p:attrName>
                                        </p:attrNameLst>
                                      </p:cBhvr>
                                      <p:tavLst>
                                        <p:tav tm="0">
                                          <p:val>
                                            <p:strVal val="#ppt_x"/>
                                          </p:val>
                                        </p:tav>
                                        <p:tav tm="100000">
                                          <p:val>
                                            <p:strVal val="#ppt_x"/>
                                          </p:val>
                                        </p:tav>
                                      </p:tavLst>
                                    </p:anim>
                                    <p:anim calcmode="lin" valueType="num">
                                      <p:cBhvr>
                                        <p:cTn id="4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1000"/>
                                        <p:tgtEl>
                                          <p:spTgt spid="51"/>
                                        </p:tgtEl>
                                      </p:cBhvr>
                                    </p:animEffect>
                                    <p:anim calcmode="lin" valueType="num">
                                      <p:cBhvr>
                                        <p:cTn id="49" dur="1000" fill="hold"/>
                                        <p:tgtEl>
                                          <p:spTgt spid="51"/>
                                        </p:tgtEl>
                                        <p:attrNameLst>
                                          <p:attrName>ppt_x</p:attrName>
                                        </p:attrNameLst>
                                      </p:cBhvr>
                                      <p:tavLst>
                                        <p:tav tm="0">
                                          <p:val>
                                            <p:strVal val="#ppt_x"/>
                                          </p:val>
                                        </p:tav>
                                        <p:tav tm="100000">
                                          <p:val>
                                            <p:strVal val="#ppt_x"/>
                                          </p:val>
                                        </p:tav>
                                      </p:tavLst>
                                    </p:anim>
                                    <p:anim calcmode="lin" valueType="num">
                                      <p:cBhvr>
                                        <p:cTn id="5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anim calcmode="lin" valueType="num">
                                      <p:cBhvr>
                                        <p:cTn id="56" dur="1000" fill="hold"/>
                                        <p:tgtEl>
                                          <p:spTgt spid="45"/>
                                        </p:tgtEl>
                                        <p:attrNameLst>
                                          <p:attrName>ppt_x</p:attrName>
                                        </p:attrNameLst>
                                      </p:cBhvr>
                                      <p:tavLst>
                                        <p:tav tm="0">
                                          <p:val>
                                            <p:strVal val="#ppt_x"/>
                                          </p:val>
                                        </p:tav>
                                        <p:tav tm="100000">
                                          <p:val>
                                            <p:strVal val="#ppt_x"/>
                                          </p:val>
                                        </p:tav>
                                      </p:tavLst>
                                    </p:anim>
                                    <p:anim calcmode="lin" valueType="num">
                                      <p:cBhvr>
                                        <p:cTn id="5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1000" fill="hold"/>
                                        <p:tgtEl>
                                          <p:spTgt spid="22"/>
                                        </p:tgtEl>
                                        <p:attrNameLst>
                                          <p:attrName>ppt_w</p:attrName>
                                        </p:attrNameLst>
                                      </p:cBhvr>
                                      <p:tavLst>
                                        <p:tav tm="0">
                                          <p:val>
                                            <p:fltVal val="0"/>
                                          </p:val>
                                        </p:tav>
                                        <p:tav tm="100000">
                                          <p:val>
                                            <p:strVal val="#ppt_w"/>
                                          </p:val>
                                        </p:tav>
                                      </p:tavLst>
                                    </p:anim>
                                    <p:anim calcmode="lin" valueType="num">
                                      <p:cBhvr>
                                        <p:cTn id="63" dur="1000" fill="hold"/>
                                        <p:tgtEl>
                                          <p:spTgt spid="22"/>
                                        </p:tgtEl>
                                        <p:attrNameLst>
                                          <p:attrName>ppt_h</p:attrName>
                                        </p:attrNameLst>
                                      </p:cBhvr>
                                      <p:tavLst>
                                        <p:tav tm="0">
                                          <p:val>
                                            <p:fltVal val="0"/>
                                          </p:val>
                                        </p:tav>
                                        <p:tav tm="100000">
                                          <p:val>
                                            <p:strVal val="#ppt_h"/>
                                          </p:val>
                                        </p:tav>
                                      </p:tavLst>
                                    </p:anim>
                                    <p:anim calcmode="lin" valueType="num">
                                      <p:cBhvr>
                                        <p:cTn id="64" dur="1000" fill="hold"/>
                                        <p:tgtEl>
                                          <p:spTgt spid="22"/>
                                        </p:tgtEl>
                                        <p:attrNameLst>
                                          <p:attrName>style.rotation</p:attrName>
                                        </p:attrNameLst>
                                      </p:cBhvr>
                                      <p:tavLst>
                                        <p:tav tm="0">
                                          <p:val>
                                            <p:fltVal val="90"/>
                                          </p:val>
                                        </p:tav>
                                        <p:tav tm="100000">
                                          <p:val>
                                            <p:fltVal val="0"/>
                                          </p:val>
                                        </p:tav>
                                      </p:tavLst>
                                    </p:anim>
                                    <p:animEffect transition="in" filter="fade">
                                      <p:cBhvr>
                                        <p:cTn id="6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3CAB-BB68-4285-894A-7DAE3BD6077E}"/>
              </a:ext>
            </a:extLst>
          </p:cNvPr>
          <p:cNvSpPr>
            <a:spLocks noGrp="1"/>
          </p:cNvSpPr>
          <p:nvPr>
            <p:ph type="title"/>
          </p:nvPr>
        </p:nvSpPr>
        <p:spPr>
          <a:xfrm>
            <a:off x="789756" y="453258"/>
            <a:ext cx="5924943" cy="1325563"/>
          </a:xfrm>
        </p:spPr>
        <p:txBody>
          <a:bodyPr/>
          <a:lstStyle/>
          <a:p>
            <a:pPr algn="ctr"/>
            <a:r>
              <a:rPr lang="en-US" dirty="0"/>
              <a:t>Recommendation</a:t>
            </a:r>
          </a:p>
        </p:txBody>
      </p:sp>
      <p:pic>
        <p:nvPicPr>
          <p:cNvPr id="1026" name="Picture 2" descr="How to Enable Geolocation">
            <a:extLst>
              <a:ext uri="{FF2B5EF4-FFF2-40B4-BE49-F238E27FC236}">
                <a16:creationId xmlns:a16="http://schemas.microsoft.com/office/drawing/2014/main" id="{62E69939-EB2D-4459-8868-BF3C68436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240" y="2222892"/>
            <a:ext cx="4107357" cy="41073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10987C-9B47-12A3-1FB7-B173F518BE12}"/>
              </a:ext>
            </a:extLst>
          </p:cNvPr>
          <p:cNvPicPr>
            <a:picLocks noChangeAspect="1"/>
          </p:cNvPicPr>
          <p:nvPr/>
        </p:nvPicPr>
        <p:blipFill>
          <a:blip r:embed="rId3"/>
          <a:stretch>
            <a:fillRect/>
          </a:stretch>
        </p:blipFill>
        <p:spPr>
          <a:xfrm>
            <a:off x="7048240" y="236561"/>
            <a:ext cx="4664642" cy="6858000"/>
          </a:xfrm>
          <a:prstGeom prst="rect">
            <a:avLst/>
          </a:prstGeom>
        </p:spPr>
      </p:pic>
    </p:spTree>
    <p:extLst>
      <p:ext uri="{BB962C8B-B14F-4D97-AF65-F5344CB8AC3E}">
        <p14:creationId xmlns:p14="http://schemas.microsoft.com/office/powerpoint/2010/main" val="42227159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6E037-EB02-CA22-D5FB-C0E2287B4F6F}"/>
              </a:ext>
            </a:extLst>
          </p:cNvPr>
          <p:cNvSpPr>
            <a:spLocks noGrp="1"/>
          </p:cNvSpPr>
          <p:nvPr>
            <p:ph type="title"/>
          </p:nvPr>
        </p:nvSpPr>
        <p:spPr/>
        <p:txBody>
          <a:bodyPr>
            <a:normAutofit/>
          </a:bodyPr>
          <a:lstStyle/>
          <a:p>
            <a:pPr algn="ctr"/>
            <a:r>
              <a:rPr lang="en-US" sz="4000" dirty="0"/>
              <a:t>Breakout Room Discussion Questions – 10 minutes</a:t>
            </a:r>
          </a:p>
        </p:txBody>
      </p:sp>
      <p:sp>
        <p:nvSpPr>
          <p:cNvPr id="3" name="Content Placeholder 2">
            <a:extLst>
              <a:ext uri="{FF2B5EF4-FFF2-40B4-BE49-F238E27FC236}">
                <a16:creationId xmlns:a16="http://schemas.microsoft.com/office/drawing/2014/main" id="{1A1FD2FA-9D94-307D-7340-902B479BC2A8}"/>
              </a:ext>
            </a:extLst>
          </p:cNvPr>
          <p:cNvSpPr>
            <a:spLocks noGrp="1"/>
          </p:cNvSpPr>
          <p:nvPr>
            <p:ph idx="1"/>
          </p:nvPr>
        </p:nvSpPr>
        <p:spPr>
          <a:xfrm>
            <a:off x="838200" y="1825625"/>
            <a:ext cx="6791325" cy="4351338"/>
          </a:xfrm>
        </p:spPr>
        <p:txBody>
          <a:bodyPr>
            <a:normAutofit fontScale="92500"/>
          </a:bodyPr>
          <a:lstStyle/>
          <a:p>
            <a:endParaRPr lang="en-US" dirty="0"/>
          </a:p>
          <a:p>
            <a:r>
              <a:rPr lang="en-US" dirty="0"/>
              <a:t>What system concepts have you tried, or might you find useful in  evaluating interdependencies?</a:t>
            </a:r>
          </a:p>
          <a:p>
            <a:endParaRPr lang="en-US" dirty="0"/>
          </a:p>
          <a:p>
            <a:r>
              <a:rPr lang="en-US" dirty="0"/>
              <a:t>How does SET step 2 differ from other QA QI approaches?</a:t>
            </a:r>
          </a:p>
          <a:p>
            <a:endParaRPr lang="en-US" dirty="0"/>
          </a:p>
          <a:p>
            <a:r>
              <a:rPr lang="en-US" dirty="0"/>
              <a:t>Do you need to follow SET to be able to start applying system concepts to your evaluation?</a:t>
            </a:r>
          </a:p>
          <a:p>
            <a:endParaRPr lang="en-US" dirty="0"/>
          </a:p>
          <a:p>
            <a:endParaRPr lang="en-US" dirty="0"/>
          </a:p>
        </p:txBody>
      </p:sp>
      <p:pic>
        <p:nvPicPr>
          <p:cNvPr id="4" name="Picture 4" descr="How to Do Breakout Rooms in Zoom and Manage Them">
            <a:extLst>
              <a:ext uri="{FF2B5EF4-FFF2-40B4-BE49-F238E27FC236}">
                <a16:creationId xmlns:a16="http://schemas.microsoft.com/office/drawing/2014/main" id="{F9B3286B-5C8A-2092-E070-A5EC1D08D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1630" y="2473813"/>
            <a:ext cx="37211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4126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4C56-DA6F-870D-4038-9E626FB71E59}"/>
              </a:ext>
            </a:extLst>
          </p:cNvPr>
          <p:cNvSpPr>
            <a:spLocks noGrp="1"/>
          </p:cNvSpPr>
          <p:nvPr>
            <p:ph type="title"/>
          </p:nvPr>
        </p:nvSpPr>
        <p:spPr/>
        <p:txBody>
          <a:bodyPr/>
          <a:lstStyle/>
          <a:p>
            <a:pPr algn="ctr"/>
            <a:r>
              <a:rPr lang="en-US" dirty="0"/>
              <a:t>Applying SET – Step 3</a:t>
            </a:r>
          </a:p>
        </p:txBody>
      </p:sp>
      <p:pic>
        <p:nvPicPr>
          <p:cNvPr id="4" name="Picture 3" descr="A diagram of a system&#10;&#10;Description automatically generated">
            <a:extLst>
              <a:ext uri="{FF2B5EF4-FFF2-40B4-BE49-F238E27FC236}">
                <a16:creationId xmlns:a16="http://schemas.microsoft.com/office/drawing/2014/main" id="{C4286B90-6442-87D0-3E7D-1DD1357C5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4EB30FCA-1B91-85DD-B39D-8EC0AF68228E}"/>
              </a:ext>
            </a:extLst>
          </p:cNvPr>
          <p:cNvSpPr/>
          <p:nvPr/>
        </p:nvSpPr>
        <p:spPr>
          <a:xfrm>
            <a:off x="5286376" y="5219699"/>
            <a:ext cx="4719636" cy="1206501"/>
          </a:xfrm>
          <a:prstGeom prst="roundRect">
            <a:avLst/>
          </a:prstGeom>
          <a:solidFill>
            <a:srgbClr val="4472C4">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7361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10A29-1366-326E-F153-43932BFDA53B}"/>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4007D212-05BE-AE63-D474-E0FD17080878}"/>
              </a:ext>
            </a:extLst>
          </p:cNvPr>
          <p:cNvGrpSpPr/>
          <p:nvPr/>
        </p:nvGrpSpPr>
        <p:grpSpPr>
          <a:xfrm>
            <a:off x="3610311" y="3040975"/>
            <a:ext cx="1852354" cy="1758025"/>
            <a:chOff x="6352446" y="1254281"/>
            <a:chExt cx="1852354" cy="1758025"/>
          </a:xfrm>
        </p:grpSpPr>
        <p:sp>
          <p:nvSpPr>
            <p:cNvPr id="11" name="TextBox 10">
              <a:extLst>
                <a:ext uri="{FF2B5EF4-FFF2-40B4-BE49-F238E27FC236}">
                  <a16:creationId xmlns:a16="http://schemas.microsoft.com/office/drawing/2014/main" id="{2AADC035-8915-6971-426D-FED9FD7BC5C5}"/>
                </a:ext>
              </a:extLst>
            </p:cNvPr>
            <p:cNvSpPr txBox="1"/>
            <p:nvPr/>
          </p:nvSpPr>
          <p:spPr>
            <a:xfrm flipH="1">
              <a:off x="6352446" y="2581419"/>
              <a:ext cx="1852354" cy="430887"/>
            </a:xfrm>
            <a:prstGeom prst="rect">
              <a:avLst/>
            </a:prstGeom>
            <a:noFill/>
            <a:ln>
              <a:solidFill>
                <a:schemeClr val="tx1"/>
              </a:solidFill>
            </a:ln>
          </p:spPr>
          <p:txBody>
            <a:bodyPr wrap="square" rtlCol="0">
              <a:spAutoFit/>
            </a:bodyPr>
            <a:lstStyle/>
            <a:p>
              <a:pPr algn="ctr"/>
              <a:r>
                <a:rPr lang="en-US" sz="1100" dirty="0"/>
                <a:t> Volunteer Emergency Medical Services</a:t>
              </a:r>
            </a:p>
          </p:txBody>
        </p:sp>
        <p:pic>
          <p:nvPicPr>
            <p:cNvPr id="12" name="Picture 11">
              <a:extLst>
                <a:ext uri="{FF2B5EF4-FFF2-40B4-BE49-F238E27FC236}">
                  <a16:creationId xmlns:a16="http://schemas.microsoft.com/office/drawing/2014/main" id="{C65747F7-0DBF-8BCD-438C-712D6D493C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1427" y="1254281"/>
              <a:ext cx="1605710" cy="1178859"/>
            </a:xfrm>
            <a:prstGeom prst="rect">
              <a:avLst/>
            </a:prstGeom>
          </p:spPr>
        </p:pic>
      </p:grpSp>
      <p:grpSp>
        <p:nvGrpSpPr>
          <p:cNvPr id="18" name="Group 17">
            <a:extLst>
              <a:ext uri="{FF2B5EF4-FFF2-40B4-BE49-F238E27FC236}">
                <a16:creationId xmlns:a16="http://schemas.microsoft.com/office/drawing/2014/main" id="{143800CA-6D12-1E96-D80F-D28690727024}"/>
              </a:ext>
            </a:extLst>
          </p:cNvPr>
          <p:cNvGrpSpPr/>
          <p:nvPr/>
        </p:nvGrpSpPr>
        <p:grpSpPr>
          <a:xfrm>
            <a:off x="4765760" y="5190872"/>
            <a:ext cx="1860987" cy="1559158"/>
            <a:chOff x="6583907" y="3954955"/>
            <a:chExt cx="1860987" cy="1559158"/>
          </a:xfrm>
        </p:grpSpPr>
        <p:sp>
          <p:nvSpPr>
            <p:cNvPr id="14" name="TextBox 13">
              <a:extLst>
                <a:ext uri="{FF2B5EF4-FFF2-40B4-BE49-F238E27FC236}">
                  <a16:creationId xmlns:a16="http://schemas.microsoft.com/office/drawing/2014/main" id="{09785A2B-3CEA-B53E-121A-7A28B437A294}"/>
                </a:ext>
              </a:extLst>
            </p:cNvPr>
            <p:cNvSpPr txBox="1"/>
            <p:nvPr/>
          </p:nvSpPr>
          <p:spPr>
            <a:xfrm flipH="1">
              <a:off x="6592540" y="5083226"/>
              <a:ext cx="1852354" cy="430887"/>
            </a:xfrm>
            <a:prstGeom prst="rect">
              <a:avLst/>
            </a:prstGeom>
            <a:noFill/>
            <a:ln>
              <a:solidFill>
                <a:schemeClr val="tx1"/>
              </a:solidFill>
            </a:ln>
          </p:spPr>
          <p:txBody>
            <a:bodyPr wrap="square" rtlCol="0">
              <a:spAutoFit/>
            </a:bodyPr>
            <a:lstStyle/>
            <a:p>
              <a:pPr algn="ctr"/>
              <a:r>
                <a:rPr lang="en-US" sz="1100" dirty="0"/>
                <a:t>Kitimat Critical Access Hospital</a:t>
              </a:r>
            </a:p>
          </p:txBody>
        </p:sp>
        <p:pic>
          <p:nvPicPr>
            <p:cNvPr id="16" name="Picture 15">
              <a:extLst>
                <a:ext uri="{FF2B5EF4-FFF2-40B4-BE49-F238E27FC236}">
                  <a16:creationId xmlns:a16="http://schemas.microsoft.com/office/drawing/2014/main" id="{18F94DFD-9661-6CA1-8DED-95DF8FCF5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907" y="3954955"/>
              <a:ext cx="1860987" cy="977018"/>
            </a:xfrm>
            <a:prstGeom prst="rect">
              <a:avLst/>
            </a:prstGeom>
          </p:spPr>
        </p:pic>
      </p:grpSp>
      <p:grpSp>
        <p:nvGrpSpPr>
          <p:cNvPr id="22" name="Group 21">
            <a:extLst>
              <a:ext uri="{FF2B5EF4-FFF2-40B4-BE49-F238E27FC236}">
                <a16:creationId xmlns:a16="http://schemas.microsoft.com/office/drawing/2014/main" id="{4D70DDED-5EA6-99DD-0C4B-F576D6080AD3}"/>
              </a:ext>
            </a:extLst>
          </p:cNvPr>
          <p:cNvGrpSpPr/>
          <p:nvPr/>
        </p:nvGrpSpPr>
        <p:grpSpPr>
          <a:xfrm>
            <a:off x="7291262" y="3196955"/>
            <a:ext cx="1741523" cy="1276505"/>
            <a:chOff x="7509952" y="4503691"/>
            <a:chExt cx="1864157" cy="1427579"/>
          </a:xfrm>
        </p:grpSpPr>
        <p:sp>
          <p:nvSpPr>
            <p:cNvPr id="20" name="TextBox 19">
              <a:extLst>
                <a:ext uri="{FF2B5EF4-FFF2-40B4-BE49-F238E27FC236}">
                  <a16:creationId xmlns:a16="http://schemas.microsoft.com/office/drawing/2014/main" id="{11E12A91-CE27-5EC4-7731-EC0FD3C3433F}"/>
                </a:ext>
              </a:extLst>
            </p:cNvPr>
            <p:cNvSpPr txBox="1"/>
            <p:nvPr/>
          </p:nvSpPr>
          <p:spPr>
            <a:xfrm flipH="1">
              <a:off x="7521755" y="5669660"/>
              <a:ext cx="1852354" cy="261610"/>
            </a:xfrm>
            <a:prstGeom prst="rect">
              <a:avLst/>
            </a:prstGeom>
            <a:noFill/>
            <a:ln>
              <a:solidFill>
                <a:schemeClr val="tx1"/>
              </a:solidFill>
            </a:ln>
          </p:spPr>
          <p:txBody>
            <a:bodyPr wrap="square" rtlCol="0">
              <a:spAutoFit/>
            </a:bodyPr>
            <a:lstStyle/>
            <a:p>
              <a:pPr algn="ctr"/>
              <a:r>
                <a:rPr lang="en-US" sz="1100" dirty="0"/>
                <a:t>EMS with Paramedic</a:t>
              </a:r>
            </a:p>
          </p:txBody>
        </p:sp>
        <p:pic>
          <p:nvPicPr>
            <p:cNvPr id="21" name="Picture 20">
              <a:extLst>
                <a:ext uri="{FF2B5EF4-FFF2-40B4-BE49-F238E27FC236}">
                  <a16:creationId xmlns:a16="http://schemas.microsoft.com/office/drawing/2014/main" id="{E5FF7824-11A5-3EBF-7EF0-C1463317C2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952" y="4503691"/>
              <a:ext cx="1864157" cy="989100"/>
            </a:xfrm>
            <a:prstGeom prst="rect">
              <a:avLst/>
            </a:prstGeom>
          </p:spPr>
        </p:pic>
      </p:grpSp>
      <p:grpSp>
        <p:nvGrpSpPr>
          <p:cNvPr id="27" name="Group 26">
            <a:extLst>
              <a:ext uri="{FF2B5EF4-FFF2-40B4-BE49-F238E27FC236}">
                <a16:creationId xmlns:a16="http://schemas.microsoft.com/office/drawing/2014/main" id="{539AC8BF-F79A-6912-9C62-A883D0AC137C}"/>
              </a:ext>
            </a:extLst>
          </p:cNvPr>
          <p:cNvGrpSpPr/>
          <p:nvPr/>
        </p:nvGrpSpPr>
        <p:grpSpPr>
          <a:xfrm>
            <a:off x="3616691" y="526133"/>
            <a:ext cx="1769878" cy="1758457"/>
            <a:chOff x="532064" y="4052617"/>
            <a:chExt cx="1769878" cy="1758457"/>
          </a:xfrm>
        </p:grpSpPr>
        <p:sp>
          <p:nvSpPr>
            <p:cNvPr id="6" name="TextBox 5">
              <a:extLst>
                <a:ext uri="{FF2B5EF4-FFF2-40B4-BE49-F238E27FC236}">
                  <a16:creationId xmlns:a16="http://schemas.microsoft.com/office/drawing/2014/main" id="{544387A3-4DEC-F7C5-5E68-6EA1763E4514}"/>
                </a:ext>
              </a:extLst>
            </p:cNvPr>
            <p:cNvSpPr txBox="1"/>
            <p:nvPr/>
          </p:nvSpPr>
          <p:spPr>
            <a:xfrm flipH="1">
              <a:off x="647189" y="5380187"/>
              <a:ext cx="1527463" cy="430887"/>
            </a:xfrm>
            <a:prstGeom prst="rect">
              <a:avLst/>
            </a:prstGeom>
            <a:noFill/>
            <a:ln>
              <a:solidFill>
                <a:schemeClr val="tx1"/>
              </a:solidFill>
            </a:ln>
          </p:spPr>
          <p:txBody>
            <a:bodyPr wrap="square" rtlCol="0">
              <a:spAutoFit/>
            </a:bodyPr>
            <a:lstStyle/>
            <a:p>
              <a:pPr algn="ctr"/>
              <a:r>
                <a:rPr lang="en-US" sz="1100" dirty="0"/>
                <a:t>Original Emergency Dispatch</a:t>
              </a:r>
            </a:p>
          </p:txBody>
        </p:sp>
        <p:pic>
          <p:nvPicPr>
            <p:cNvPr id="26" name="Picture 25">
              <a:extLst>
                <a:ext uri="{FF2B5EF4-FFF2-40B4-BE49-F238E27FC236}">
                  <a16:creationId xmlns:a16="http://schemas.microsoft.com/office/drawing/2014/main" id="{C8978BEA-CD17-D52C-2C92-77537628D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064" y="4052617"/>
              <a:ext cx="1769878" cy="1179132"/>
            </a:xfrm>
            <a:prstGeom prst="rect">
              <a:avLst/>
            </a:prstGeom>
          </p:spPr>
        </p:pic>
      </p:grpSp>
      <p:cxnSp>
        <p:nvCxnSpPr>
          <p:cNvPr id="8" name="Straight Arrow Connector 7">
            <a:extLst>
              <a:ext uri="{FF2B5EF4-FFF2-40B4-BE49-F238E27FC236}">
                <a16:creationId xmlns:a16="http://schemas.microsoft.com/office/drawing/2014/main" id="{1AF9F48D-4A27-4BD9-E0DF-2954A2EDAA6A}"/>
              </a:ext>
            </a:extLst>
          </p:cNvPr>
          <p:cNvCxnSpPr>
            <a:cxnSpLocks/>
            <a:stCxn id="12" idx="0"/>
            <a:endCxn id="6" idx="2"/>
          </p:cNvCxnSpPr>
          <p:nvPr/>
        </p:nvCxnSpPr>
        <p:spPr>
          <a:xfrm flipH="1" flipV="1">
            <a:off x="4495547" y="2284590"/>
            <a:ext cx="6600" cy="756385"/>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BBE09589-9EC8-E879-CCFE-9CC528F8E005}"/>
              </a:ext>
            </a:extLst>
          </p:cNvPr>
          <p:cNvCxnSpPr>
            <a:cxnSpLocks/>
            <a:stCxn id="30" idx="1"/>
            <a:endCxn id="16" idx="3"/>
          </p:cNvCxnSpPr>
          <p:nvPr/>
        </p:nvCxnSpPr>
        <p:spPr>
          <a:xfrm flipH="1" flipV="1">
            <a:off x="6626747" y="5679381"/>
            <a:ext cx="1846576" cy="11749"/>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4AE7A762-E088-7039-F5A9-1EB824F87491}"/>
              </a:ext>
            </a:extLst>
          </p:cNvPr>
          <p:cNvGrpSpPr/>
          <p:nvPr/>
        </p:nvGrpSpPr>
        <p:grpSpPr>
          <a:xfrm>
            <a:off x="7228905" y="526133"/>
            <a:ext cx="1769879" cy="1524276"/>
            <a:chOff x="7901970" y="309566"/>
            <a:chExt cx="1769879" cy="1524276"/>
          </a:xfrm>
        </p:grpSpPr>
        <p:sp>
          <p:nvSpPr>
            <p:cNvPr id="31" name="TextBox 30">
              <a:extLst>
                <a:ext uri="{FF2B5EF4-FFF2-40B4-BE49-F238E27FC236}">
                  <a16:creationId xmlns:a16="http://schemas.microsoft.com/office/drawing/2014/main" id="{1ACEC71E-FF70-20D2-44DB-3345380C9AAB}"/>
                </a:ext>
              </a:extLst>
            </p:cNvPr>
            <p:cNvSpPr txBox="1"/>
            <p:nvPr/>
          </p:nvSpPr>
          <p:spPr>
            <a:xfrm>
              <a:off x="8057724" y="1572232"/>
              <a:ext cx="1550424" cy="261610"/>
            </a:xfrm>
            <a:prstGeom prst="rect">
              <a:avLst/>
            </a:prstGeom>
            <a:noFill/>
            <a:ln>
              <a:solidFill>
                <a:schemeClr val="tx1"/>
              </a:solidFill>
            </a:ln>
          </p:spPr>
          <p:txBody>
            <a:bodyPr wrap="none" rtlCol="0">
              <a:spAutoFit/>
            </a:bodyPr>
            <a:lstStyle/>
            <a:p>
              <a:r>
                <a:rPr lang="en-US" sz="1100" dirty="0"/>
                <a:t>Paramedic 911 dispatch</a:t>
              </a:r>
            </a:p>
          </p:txBody>
        </p:sp>
        <p:pic>
          <p:nvPicPr>
            <p:cNvPr id="32" name="Picture 31">
              <a:extLst>
                <a:ext uri="{FF2B5EF4-FFF2-40B4-BE49-F238E27FC236}">
                  <a16:creationId xmlns:a16="http://schemas.microsoft.com/office/drawing/2014/main" id="{AD4C576C-3B66-35D3-57C3-A7C2F55A79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1970" y="309566"/>
              <a:ext cx="1769879" cy="1180841"/>
            </a:xfrm>
            <a:prstGeom prst="rect">
              <a:avLst/>
            </a:prstGeom>
          </p:spPr>
        </p:pic>
      </p:grpSp>
      <p:cxnSp>
        <p:nvCxnSpPr>
          <p:cNvPr id="33" name="Straight Arrow Connector 32">
            <a:extLst>
              <a:ext uri="{FF2B5EF4-FFF2-40B4-BE49-F238E27FC236}">
                <a16:creationId xmlns:a16="http://schemas.microsoft.com/office/drawing/2014/main" id="{37AADFAC-89DA-F1A8-7771-3C8898AFFEB3}"/>
              </a:ext>
            </a:extLst>
          </p:cNvPr>
          <p:cNvCxnSpPr>
            <a:cxnSpLocks/>
            <a:stCxn id="26" idx="3"/>
            <a:endCxn id="32" idx="1"/>
          </p:cNvCxnSpPr>
          <p:nvPr/>
        </p:nvCxnSpPr>
        <p:spPr>
          <a:xfrm>
            <a:off x="5386569" y="1115699"/>
            <a:ext cx="1842336" cy="855"/>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92BDF36-4354-834A-5569-54A4901AFE9A}"/>
              </a:ext>
            </a:extLst>
          </p:cNvPr>
          <p:cNvCxnSpPr>
            <a:cxnSpLocks/>
            <a:stCxn id="21" idx="0"/>
            <a:endCxn id="31" idx="2"/>
          </p:cNvCxnSpPr>
          <p:nvPr/>
        </p:nvCxnSpPr>
        <p:spPr>
          <a:xfrm flipH="1" flipV="1">
            <a:off x="8159871" y="2050409"/>
            <a:ext cx="2153" cy="1146546"/>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2FE1C3F-2A09-0235-3A32-1401AC54A191}"/>
              </a:ext>
            </a:extLst>
          </p:cNvPr>
          <p:cNvCxnSpPr>
            <a:cxnSpLocks/>
            <a:stCxn id="12" idx="3"/>
            <a:endCxn id="21" idx="1"/>
          </p:cNvCxnSpPr>
          <p:nvPr/>
        </p:nvCxnSpPr>
        <p:spPr>
          <a:xfrm>
            <a:off x="5305002" y="3630405"/>
            <a:ext cx="1986260" cy="8764"/>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885F349-7375-227A-2A4F-4901DE846162}"/>
              </a:ext>
            </a:extLst>
          </p:cNvPr>
          <p:cNvSpPr txBox="1"/>
          <p:nvPr/>
        </p:nvSpPr>
        <p:spPr>
          <a:xfrm flipH="1">
            <a:off x="5806139" y="3148846"/>
            <a:ext cx="983985" cy="261610"/>
          </a:xfrm>
          <a:prstGeom prst="rect">
            <a:avLst/>
          </a:prstGeom>
          <a:noFill/>
          <a:ln>
            <a:solidFill>
              <a:schemeClr val="tx1"/>
            </a:solidFill>
          </a:ln>
        </p:spPr>
        <p:txBody>
          <a:bodyPr wrap="square" rtlCol="0">
            <a:spAutoFit/>
          </a:bodyPr>
          <a:lstStyle/>
          <a:p>
            <a:pPr algn="ctr"/>
            <a:r>
              <a:rPr lang="en-US" sz="1100" dirty="0"/>
              <a:t>Intercept</a:t>
            </a:r>
          </a:p>
        </p:txBody>
      </p:sp>
      <p:grpSp>
        <p:nvGrpSpPr>
          <p:cNvPr id="55" name="Group 54">
            <a:extLst>
              <a:ext uri="{FF2B5EF4-FFF2-40B4-BE49-F238E27FC236}">
                <a16:creationId xmlns:a16="http://schemas.microsoft.com/office/drawing/2014/main" id="{DFD90CAA-37C1-9926-4423-337CCAAC34AD}"/>
              </a:ext>
            </a:extLst>
          </p:cNvPr>
          <p:cNvGrpSpPr/>
          <p:nvPr/>
        </p:nvGrpSpPr>
        <p:grpSpPr>
          <a:xfrm>
            <a:off x="1330599" y="3227903"/>
            <a:ext cx="1342949" cy="1140958"/>
            <a:chOff x="384121" y="3011336"/>
            <a:chExt cx="1342949" cy="1140958"/>
          </a:xfrm>
        </p:grpSpPr>
        <p:pic>
          <p:nvPicPr>
            <p:cNvPr id="7" name="Picture 6" descr="Robot paramedics' are being used in the UK to carry out CPR on patients in  ambulances | Daily Mail Online">
              <a:extLst>
                <a:ext uri="{FF2B5EF4-FFF2-40B4-BE49-F238E27FC236}">
                  <a16:creationId xmlns:a16="http://schemas.microsoft.com/office/drawing/2014/main" id="{3A4DF394-505B-CEF0-CA53-DAA1E421F2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4121" y="3011336"/>
              <a:ext cx="1342949" cy="787147"/>
            </a:xfrm>
            <a:prstGeom prst="rect">
              <a:avLst/>
            </a:prstGeom>
            <a:noFill/>
            <a:ln>
              <a:noFill/>
            </a:ln>
          </p:spPr>
        </p:pic>
        <p:sp>
          <p:nvSpPr>
            <p:cNvPr id="9" name="TextBox 8">
              <a:extLst>
                <a:ext uri="{FF2B5EF4-FFF2-40B4-BE49-F238E27FC236}">
                  <a16:creationId xmlns:a16="http://schemas.microsoft.com/office/drawing/2014/main" id="{882F0776-B272-A6A8-DAA4-C10E59307C39}"/>
                </a:ext>
              </a:extLst>
            </p:cNvPr>
            <p:cNvSpPr txBox="1"/>
            <p:nvPr/>
          </p:nvSpPr>
          <p:spPr>
            <a:xfrm flipH="1">
              <a:off x="567523" y="3911556"/>
              <a:ext cx="958540" cy="240738"/>
            </a:xfrm>
            <a:prstGeom prst="rect">
              <a:avLst/>
            </a:prstGeom>
            <a:solidFill>
              <a:schemeClr val="bg1"/>
            </a:solidFill>
            <a:ln>
              <a:solidFill>
                <a:schemeClr val="tx1"/>
              </a:solidFill>
            </a:ln>
          </p:spPr>
          <p:txBody>
            <a:bodyPr wrap="square" rtlCol="0">
              <a:spAutoFit/>
            </a:bodyPr>
            <a:lstStyle/>
            <a:p>
              <a:pPr algn="ctr"/>
              <a:r>
                <a:rPr lang="en-US" sz="1100" dirty="0"/>
                <a:t>LUCAS device</a:t>
              </a:r>
            </a:p>
          </p:txBody>
        </p:sp>
      </p:grpSp>
      <p:cxnSp>
        <p:nvCxnSpPr>
          <p:cNvPr id="23" name="Straight Arrow Connector 22">
            <a:extLst>
              <a:ext uri="{FF2B5EF4-FFF2-40B4-BE49-F238E27FC236}">
                <a16:creationId xmlns:a16="http://schemas.microsoft.com/office/drawing/2014/main" id="{C19015F8-0D27-8A66-5A0E-2612C9070E51}"/>
              </a:ext>
            </a:extLst>
          </p:cNvPr>
          <p:cNvCxnSpPr>
            <a:cxnSpLocks/>
            <a:stCxn id="12" idx="1"/>
            <a:endCxn id="7" idx="3"/>
          </p:cNvCxnSpPr>
          <p:nvPr/>
        </p:nvCxnSpPr>
        <p:spPr>
          <a:xfrm flipH="1" flipV="1">
            <a:off x="2673548" y="3621477"/>
            <a:ext cx="1025744" cy="8928"/>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3B0BB993-92FC-76B7-63A2-49422C2CCF4B}"/>
              </a:ext>
            </a:extLst>
          </p:cNvPr>
          <p:cNvCxnSpPr>
            <a:cxnSpLocks/>
            <a:stCxn id="26" idx="0"/>
            <a:endCxn id="16" idx="1"/>
          </p:cNvCxnSpPr>
          <p:nvPr/>
        </p:nvCxnSpPr>
        <p:spPr>
          <a:xfrm rot="16200000" flipH="1">
            <a:off x="2057071" y="2970692"/>
            <a:ext cx="5153248" cy="264130"/>
          </a:xfrm>
          <a:prstGeom prst="bentConnector4">
            <a:avLst>
              <a:gd name="adj1" fmla="val -4436"/>
              <a:gd name="adj2" fmla="val -421587"/>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A2C05C27-1FF6-2550-0073-4EC56417B4F9}"/>
              </a:ext>
            </a:extLst>
          </p:cNvPr>
          <p:cNvCxnSpPr>
            <a:cxnSpLocks/>
            <a:stCxn id="26" idx="0"/>
            <a:endCxn id="30" idx="0"/>
          </p:cNvCxnSpPr>
          <p:nvPr/>
        </p:nvCxnSpPr>
        <p:spPr>
          <a:xfrm rot="16200000" flipH="1">
            <a:off x="4504417" y="523346"/>
            <a:ext cx="4713350" cy="4718924"/>
          </a:xfrm>
          <a:prstGeom prst="bentConnector3">
            <a:avLst>
              <a:gd name="adj1" fmla="val -4850"/>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6BADE535-4638-6DA0-4F77-8169AFFB49BF}"/>
              </a:ext>
            </a:extLst>
          </p:cNvPr>
          <p:cNvCxnSpPr>
            <a:cxnSpLocks/>
            <a:stCxn id="12" idx="3"/>
            <a:endCxn id="30" idx="1"/>
          </p:cNvCxnSpPr>
          <p:nvPr/>
        </p:nvCxnSpPr>
        <p:spPr>
          <a:xfrm>
            <a:off x="5305002" y="3630405"/>
            <a:ext cx="3168321" cy="2060725"/>
          </a:xfrm>
          <a:prstGeom prst="bentConnector3">
            <a:avLst>
              <a:gd name="adj1" fmla="val 50000"/>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75369B27-DFF6-1716-144F-5C1138F12EFB}"/>
              </a:ext>
            </a:extLst>
          </p:cNvPr>
          <p:cNvCxnSpPr>
            <a:cxnSpLocks/>
            <a:stCxn id="12" idx="3"/>
            <a:endCxn id="16" idx="0"/>
          </p:cNvCxnSpPr>
          <p:nvPr/>
        </p:nvCxnSpPr>
        <p:spPr>
          <a:xfrm>
            <a:off x="5305002" y="3630405"/>
            <a:ext cx="391252" cy="1560467"/>
          </a:xfrm>
          <a:prstGeom prst="bentConnector2">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BA9CD0DF-B12F-46AA-5738-B0BDA30AFCC7}"/>
              </a:ext>
            </a:extLst>
          </p:cNvPr>
          <p:cNvCxnSpPr>
            <a:cxnSpLocks/>
            <a:stCxn id="32" idx="3"/>
            <a:endCxn id="30" idx="0"/>
          </p:cNvCxnSpPr>
          <p:nvPr/>
        </p:nvCxnSpPr>
        <p:spPr>
          <a:xfrm>
            <a:off x="8998784" y="1116554"/>
            <a:ext cx="221770" cy="4122929"/>
          </a:xfrm>
          <a:prstGeom prst="bentConnector2">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 name="Picture 6" descr="Care and Treatment of Cardiac Emergencies">
            <a:extLst>
              <a:ext uri="{FF2B5EF4-FFF2-40B4-BE49-F238E27FC236}">
                <a16:creationId xmlns:a16="http://schemas.microsoft.com/office/drawing/2014/main" id="{1D9CC4A0-E9B0-4DC6-C00F-44B4475418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3323" y="5239483"/>
            <a:ext cx="1494462" cy="90329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3DED0F88-0F2A-81F7-04B1-9FAC29039D39}"/>
              </a:ext>
            </a:extLst>
          </p:cNvPr>
          <p:cNvSpPr txBox="1"/>
          <p:nvPr/>
        </p:nvSpPr>
        <p:spPr>
          <a:xfrm>
            <a:off x="8473323" y="6307237"/>
            <a:ext cx="1487879" cy="261610"/>
          </a:xfrm>
          <a:prstGeom prst="rect">
            <a:avLst/>
          </a:prstGeom>
          <a:noFill/>
          <a:ln>
            <a:solidFill>
              <a:schemeClr val="tx1"/>
            </a:solidFill>
          </a:ln>
        </p:spPr>
        <p:txBody>
          <a:bodyPr wrap="square" rtlCol="0">
            <a:spAutoFit/>
          </a:bodyPr>
          <a:lstStyle/>
          <a:p>
            <a:r>
              <a:rPr lang="en-US" sz="1100" dirty="0"/>
              <a:t>Prince Rupert Hospital</a:t>
            </a:r>
          </a:p>
        </p:txBody>
      </p:sp>
      <p:grpSp>
        <p:nvGrpSpPr>
          <p:cNvPr id="35" name="Group 34">
            <a:extLst>
              <a:ext uri="{FF2B5EF4-FFF2-40B4-BE49-F238E27FC236}">
                <a16:creationId xmlns:a16="http://schemas.microsoft.com/office/drawing/2014/main" id="{37978511-5224-B82A-5507-CA9AA8DD5D7A}"/>
              </a:ext>
            </a:extLst>
          </p:cNvPr>
          <p:cNvGrpSpPr/>
          <p:nvPr/>
        </p:nvGrpSpPr>
        <p:grpSpPr>
          <a:xfrm>
            <a:off x="1040621" y="518111"/>
            <a:ext cx="1612382" cy="1593552"/>
            <a:chOff x="3173452" y="1645517"/>
            <a:chExt cx="1603275" cy="1663102"/>
          </a:xfrm>
        </p:grpSpPr>
        <p:sp>
          <p:nvSpPr>
            <p:cNvPr id="37" name="TextBox 36">
              <a:extLst>
                <a:ext uri="{FF2B5EF4-FFF2-40B4-BE49-F238E27FC236}">
                  <a16:creationId xmlns:a16="http://schemas.microsoft.com/office/drawing/2014/main" id="{6ABBCFD4-15BA-2A87-73CB-20DBC25F3CFB}"/>
                </a:ext>
              </a:extLst>
            </p:cNvPr>
            <p:cNvSpPr txBox="1"/>
            <p:nvPr/>
          </p:nvSpPr>
          <p:spPr>
            <a:xfrm flipH="1">
              <a:off x="3510097" y="3047009"/>
              <a:ext cx="1011295" cy="261610"/>
            </a:xfrm>
            <a:prstGeom prst="rect">
              <a:avLst/>
            </a:prstGeom>
            <a:solidFill>
              <a:schemeClr val="bg1"/>
            </a:solidFill>
            <a:ln>
              <a:solidFill>
                <a:schemeClr val="tx1"/>
              </a:solidFill>
            </a:ln>
          </p:spPr>
          <p:txBody>
            <a:bodyPr wrap="square" rtlCol="0">
              <a:spAutoFit/>
            </a:bodyPr>
            <a:lstStyle/>
            <a:p>
              <a:pPr algn="ctr"/>
              <a:r>
                <a:rPr lang="en-US" sz="1100" dirty="0"/>
                <a:t>Bystander CPR</a:t>
              </a:r>
            </a:p>
          </p:txBody>
        </p:sp>
        <p:pic>
          <p:nvPicPr>
            <p:cNvPr id="38" name="Picture 37">
              <a:extLst>
                <a:ext uri="{FF2B5EF4-FFF2-40B4-BE49-F238E27FC236}">
                  <a16:creationId xmlns:a16="http://schemas.microsoft.com/office/drawing/2014/main" id="{C4D27009-4AAD-E0EC-5322-6D36B4CD5A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3452" y="1645517"/>
              <a:ext cx="1603275" cy="1248263"/>
            </a:xfrm>
            <a:prstGeom prst="rect">
              <a:avLst/>
            </a:prstGeom>
          </p:spPr>
        </p:pic>
      </p:grpSp>
      <p:cxnSp>
        <p:nvCxnSpPr>
          <p:cNvPr id="39" name="Straight Arrow Connector 38">
            <a:extLst>
              <a:ext uri="{FF2B5EF4-FFF2-40B4-BE49-F238E27FC236}">
                <a16:creationId xmlns:a16="http://schemas.microsoft.com/office/drawing/2014/main" id="{FE436C58-C872-B960-3E66-28034D11081C}"/>
              </a:ext>
            </a:extLst>
          </p:cNvPr>
          <p:cNvCxnSpPr>
            <a:cxnSpLocks/>
            <a:stCxn id="38" idx="3"/>
          </p:cNvCxnSpPr>
          <p:nvPr/>
        </p:nvCxnSpPr>
        <p:spPr>
          <a:xfrm flipV="1">
            <a:off x="2653003" y="1115699"/>
            <a:ext cx="963688" cy="443"/>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7531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10A29-1366-326E-F153-43932BFDA53B}"/>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4007D212-05BE-AE63-D474-E0FD17080878}"/>
              </a:ext>
            </a:extLst>
          </p:cNvPr>
          <p:cNvGrpSpPr/>
          <p:nvPr/>
        </p:nvGrpSpPr>
        <p:grpSpPr>
          <a:xfrm>
            <a:off x="3610311" y="3040975"/>
            <a:ext cx="1852354" cy="1758025"/>
            <a:chOff x="6352446" y="1254281"/>
            <a:chExt cx="1852354" cy="1758025"/>
          </a:xfrm>
        </p:grpSpPr>
        <p:sp>
          <p:nvSpPr>
            <p:cNvPr id="11" name="TextBox 10">
              <a:extLst>
                <a:ext uri="{FF2B5EF4-FFF2-40B4-BE49-F238E27FC236}">
                  <a16:creationId xmlns:a16="http://schemas.microsoft.com/office/drawing/2014/main" id="{2AADC035-8915-6971-426D-FED9FD7BC5C5}"/>
                </a:ext>
              </a:extLst>
            </p:cNvPr>
            <p:cNvSpPr txBox="1"/>
            <p:nvPr/>
          </p:nvSpPr>
          <p:spPr>
            <a:xfrm flipH="1">
              <a:off x="6352446" y="2581419"/>
              <a:ext cx="1852354" cy="430887"/>
            </a:xfrm>
            <a:prstGeom prst="rect">
              <a:avLst/>
            </a:prstGeom>
            <a:noFill/>
            <a:ln>
              <a:solidFill>
                <a:schemeClr val="tx1"/>
              </a:solidFill>
            </a:ln>
          </p:spPr>
          <p:txBody>
            <a:bodyPr wrap="square" rtlCol="0">
              <a:spAutoFit/>
            </a:bodyPr>
            <a:lstStyle/>
            <a:p>
              <a:pPr algn="ctr"/>
              <a:r>
                <a:rPr lang="en-US" sz="1100" dirty="0"/>
                <a:t> Volunteer Emergency Medical Services</a:t>
              </a:r>
            </a:p>
          </p:txBody>
        </p:sp>
        <p:pic>
          <p:nvPicPr>
            <p:cNvPr id="12" name="Picture 11">
              <a:extLst>
                <a:ext uri="{FF2B5EF4-FFF2-40B4-BE49-F238E27FC236}">
                  <a16:creationId xmlns:a16="http://schemas.microsoft.com/office/drawing/2014/main" id="{C65747F7-0DBF-8BCD-438C-712D6D493C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1427" y="1254281"/>
              <a:ext cx="1605710" cy="1178859"/>
            </a:xfrm>
            <a:prstGeom prst="rect">
              <a:avLst/>
            </a:prstGeom>
          </p:spPr>
        </p:pic>
      </p:grpSp>
      <p:grpSp>
        <p:nvGrpSpPr>
          <p:cNvPr id="18" name="Group 17">
            <a:extLst>
              <a:ext uri="{FF2B5EF4-FFF2-40B4-BE49-F238E27FC236}">
                <a16:creationId xmlns:a16="http://schemas.microsoft.com/office/drawing/2014/main" id="{143800CA-6D12-1E96-D80F-D28690727024}"/>
              </a:ext>
            </a:extLst>
          </p:cNvPr>
          <p:cNvGrpSpPr/>
          <p:nvPr/>
        </p:nvGrpSpPr>
        <p:grpSpPr>
          <a:xfrm>
            <a:off x="4765760" y="5190872"/>
            <a:ext cx="1860987" cy="1559158"/>
            <a:chOff x="6583907" y="3954955"/>
            <a:chExt cx="1860987" cy="1559158"/>
          </a:xfrm>
        </p:grpSpPr>
        <p:sp>
          <p:nvSpPr>
            <p:cNvPr id="14" name="TextBox 13">
              <a:extLst>
                <a:ext uri="{FF2B5EF4-FFF2-40B4-BE49-F238E27FC236}">
                  <a16:creationId xmlns:a16="http://schemas.microsoft.com/office/drawing/2014/main" id="{09785A2B-3CEA-B53E-121A-7A28B437A294}"/>
                </a:ext>
              </a:extLst>
            </p:cNvPr>
            <p:cNvSpPr txBox="1"/>
            <p:nvPr/>
          </p:nvSpPr>
          <p:spPr>
            <a:xfrm flipH="1">
              <a:off x="6592540" y="5083226"/>
              <a:ext cx="1852354" cy="430887"/>
            </a:xfrm>
            <a:prstGeom prst="rect">
              <a:avLst/>
            </a:prstGeom>
            <a:noFill/>
            <a:ln>
              <a:solidFill>
                <a:schemeClr val="tx1"/>
              </a:solidFill>
            </a:ln>
          </p:spPr>
          <p:txBody>
            <a:bodyPr wrap="square" rtlCol="0">
              <a:spAutoFit/>
            </a:bodyPr>
            <a:lstStyle/>
            <a:p>
              <a:pPr algn="ctr"/>
              <a:r>
                <a:rPr lang="en-US" sz="1100" dirty="0"/>
                <a:t>Kitimat Critical Access Hospital</a:t>
              </a:r>
            </a:p>
          </p:txBody>
        </p:sp>
        <p:pic>
          <p:nvPicPr>
            <p:cNvPr id="16" name="Picture 15">
              <a:extLst>
                <a:ext uri="{FF2B5EF4-FFF2-40B4-BE49-F238E27FC236}">
                  <a16:creationId xmlns:a16="http://schemas.microsoft.com/office/drawing/2014/main" id="{18F94DFD-9661-6CA1-8DED-95DF8FCF5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907" y="3954955"/>
              <a:ext cx="1860987" cy="977018"/>
            </a:xfrm>
            <a:prstGeom prst="rect">
              <a:avLst/>
            </a:prstGeom>
          </p:spPr>
        </p:pic>
      </p:grpSp>
      <p:grpSp>
        <p:nvGrpSpPr>
          <p:cNvPr id="22" name="Group 21">
            <a:extLst>
              <a:ext uri="{FF2B5EF4-FFF2-40B4-BE49-F238E27FC236}">
                <a16:creationId xmlns:a16="http://schemas.microsoft.com/office/drawing/2014/main" id="{4D70DDED-5EA6-99DD-0C4B-F576D6080AD3}"/>
              </a:ext>
            </a:extLst>
          </p:cNvPr>
          <p:cNvGrpSpPr/>
          <p:nvPr/>
        </p:nvGrpSpPr>
        <p:grpSpPr>
          <a:xfrm>
            <a:off x="7503985" y="3059914"/>
            <a:ext cx="1741523" cy="1276505"/>
            <a:chOff x="7509952" y="4503691"/>
            <a:chExt cx="1864157" cy="1427579"/>
          </a:xfrm>
        </p:grpSpPr>
        <p:sp>
          <p:nvSpPr>
            <p:cNvPr id="20" name="TextBox 19">
              <a:extLst>
                <a:ext uri="{FF2B5EF4-FFF2-40B4-BE49-F238E27FC236}">
                  <a16:creationId xmlns:a16="http://schemas.microsoft.com/office/drawing/2014/main" id="{11E12A91-CE27-5EC4-7731-EC0FD3C3433F}"/>
                </a:ext>
              </a:extLst>
            </p:cNvPr>
            <p:cNvSpPr txBox="1"/>
            <p:nvPr/>
          </p:nvSpPr>
          <p:spPr>
            <a:xfrm flipH="1">
              <a:off x="7521755" y="5669660"/>
              <a:ext cx="1852354" cy="261610"/>
            </a:xfrm>
            <a:prstGeom prst="rect">
              <a:avLst/>
            </a:prstGeom>
            <a:noFill/>
            <a:ln>
              <a:solidFill>
                <a:schemeClr val="tx1"/>
              </a:solidFill>
            </a:ln>
          </p:spPr>
          <p:txBody>
            <a:bodyPr wrap="square" rtlCol="0">
              <a:spAutoFit/>
            </a:bodyPr>
            <a:lstStyle/>
            <a:p>
              <a:pPr algn="ctr"/>
              <a:r>
                <a:rPr lang="en-US" sz="1100" dirty="0"/>
                <a:t>EMS with Paramedic</a:t>
              </a:r>
            </a:p>
          </p:txBody>
        </p:sp>
        <p:pic>
          <p:nvPicPr>
            <p:cNvPr id="21" name="Picture 20">
              <a:extLst>
                <a:ext uri="{FF2B5EF4-FFF2-40B4-BE49-F238E27FC236}">
                  <a16:creationId xmlns:a16="http://schemas.microsoft.com/office/drawing/2014/main" id="{E5FF7824-11A5-3EBF-7EF0-C1463317C2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952" y="4503691"/>
              <a:ext cx="1864157" cy="989100"/>
            </a:xfrm>
            <a:prstGeom prst="rect">
              <a:avLst/>
            </a:prstGeom>
          </p:spPr>
        </p:pic>
      </p:grpSp>
      <p:grpSp>
        <p:nvGrpSpPr>
          <p:cNvPr id="27" name="Group 26">
            <a:extLst>
              <a:ext uri="{FF2B5EF4-FFF2-40B4-BE49-F238E27FC236}">
                <a16:creationId xmlns:a16="http://schemas.microsoft.com/office/drawing/2014/main" id="{539AC8BF-F79A-6912-9C62-A883D0AC137C}"/>
              </a:ext>
            </a:extLst>
          </p:cNvPr>
          <p:cNvGrpSpPr/>
          <p:nvPr/>
        </p:nvGrpSpPr>
        <p:grpSpPr>
          <a:xfrm>
            <a:off x="3616691" y="526133"/>
            <a:ext cx="1769878" cy="1758457"/>
            <a:chOff x="532064" y="4052617"/>
            <a:chExt cx="1769878" cy="1758457"/>
          </a:xfrm>
        </p:grpSpPr>
        <p:sp>
          <p:nvSpPr>
            <p:cNvPr id="6" name="TextBox 5">
              <a:extLst>
                <a:ext uri="{FF2B5EF4-FFF2-40B4-BE49-F238E27FC236}">
                  <a16:creationId xmlns:a16="http://schemas.microsoft.com/office/drawing/2014/main" id="{544387A3-4DEC-F7C5-5E68-6EA1763E4514}"/>
                </a:ext>
              </a:extLst>
            </p:cNvPr>
            <p:cNvSpPr txBox="1"/>
            <p:nvPr/>
          </p:nvSpPr>
          <p:spPr>
            <a:xfrm flipH="1">
              <a:off x="647189" y="5380187"/>
              <a:ext cx="1527463" cy="430887"/>
            </a:xfrm>
            <a:prstGeom prst="rect">
              <a:avLst/>
            </a:prstGeom>
            <a:noFill/>
            <a:ln>
              <a:solidFill>
                <a:schemeClr val="tx1"/>
              </a:solidFill>
            </a:ln>
          </p:spPr>
          <p:txBody>
            <a:bodyPr wrap="square" rtlCol="0">
              <a:spAutoFit/>
            </a:bodyPr>
            <a:lstStyle/>
            <a:p>
              <a:pPr algn="ctr"/>
              <a:r>
                <a:rPr lang="en-US" sz="1100" dirty="0"/>
                <a:t>Original Emergency Dispatch</a:t>
              </a:r>
            </a:p>
          </p:txBody>
        </p:sp>
        <p:pic>
          <p:nvPicPr>
            <p:cNvPr id="26" name="Picture 25">
              <a:extLst>
                <a:ext uri="{FF2B5EF4-FFF2-40B4-BE49-F238E27FC236}">
                  <a16:creationId xmlns:a16="http://schemas.microsoft.com/office/drawing/2014/main" id="{C8978BEA-CD17-D52C-2C92-77537628D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064" y="4052617"/>
              <a:ext cx="1769878" cy="1179132"/>
            </a:xfrm>
            <a:prstGeom prst="rect">
              <a:avLst/>
            </a:prstGeom>
          </p:spPr>
        </p:pic>
      </p:grpSp>
      <p:grpSp>
        <p:nvGrpSpPr>
          <p:cNvPr id="63" name="Group 62">
            <a:extLst>
              <a:ext uri="{FF2B5EF4-FFF2-40B4-BE49-F238E27FC236}">
                <a16:creationId xmlns:a16="http://schemas.microsoft.com/office/drawing/2014/main" id="{4AE7A762-E088-7039-F5A9-1EB824F87491}"/>
              </a:ext>
            </a:extLst>
          </p:cNvPr>
          <p:cNvGrpSpPr/>
          <p:nvPr/>
        </p:nvGrpSpPr>
        <p:grpSpPr>
          <a:xfrm>
            <a:off x="7228905" y="526133"/>
            <a:ext cx="1769879" cy="1524276"/>
            <a:chOff x="7901970" y="309566"/>
            <a:chExt cx="1769879" cy="1524276"/>
          </a:xfrm>
        </p:grpSpPr>
        <p:sp>
          <p:nvSpPr>
            <p:cNvPr id="31" name="TextBox 30">
              <a:extLst>
                <a:ext uri="{FF2B5EF4-FFF2-40B4-BE49-F238E27FC236}">
                  <a16:creationId xmlns:a16="http://schemas.microsoft.com/office/drawing/2014/main" id="{1ACEC71E-FF70-20D2-44DB-3345380C9AAB}"/>
                </a:ext>
              </a:extLst>
            </p:cNvPr>
            <p:cNvSpPr txBox="1"/>
            <p:nvPr/>
          </p:nvSpPr>
          <p:spPr>
            <a:xfrm>
              <a:off x="8057724" y="1572232"/>
              <a:ext cx="1550424" cy="261610"/>
            </a:xfrm>
            <a:prstGeom prst="rect">
              <a:avLst/>
            </a:prstGeom>
            <a:noFill/>
            <a:ln>
              <a:solidFill>
                <a:schemeClr val="tx1"/>
              </a:solidFill>
            </a:ln>
          </p:spPr>
          <p:txBody>
            <a:bodyPr wrap="none" rtlCol="0">
              <a:spAutoFit/>
            </a:bodyPr>
            <a:lstStyle/>
            <a:p>
              <a:r>
                <a:rPr lang="en-US" sz="1100" dirty="0"/>
                <a:t>Paramedic 911 dispatch</a:t>
              </a:r>
            </a:p>
          </p:txBody>
        </p:sp>
        <p:pic>
          <p:nvPicPr>
            <p:cNvPr id="32" name="Picture 31">
              <a:extLst>
                <a:ext uri="{FF2B5EF4-FFF2-40B4-BE49-F238E27FC236}">
                  <a16:creationId xmlns:a16="http://schemas.microsoft.com/office/drawing/2014/main" id="{AD4C576C-3B66-35D3-57C3-A7C2F55A79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1970" y="309566"/>
              <a:ext cx="1769879" cy="1180841"/>
            </a:xfrm>
            <a:prstGeom prst="rect">
              <a:avLst/>
            </a:prstGeom>
          </p:spPr>
        </p:pic>
      </p:grpSp>
      <p:sp>
        <p:nvSpPr>
          <p:cNvPr id="43" name="TextBox 42">
            <a:extLst>
              <a:ext uri="{FF2B5EF4-FFF2-40B4-BE49-F238E27FC236}">
                <a16:creationId xmlns:a16="http://schemas.microsoft.com/office/drawing/2014/main" id="{F885F349-7375-227A-2A4F-4901DE846162}"/>
              </a:ext>
            </a:extLst>
          </p:cNvPr>
          <p:cNvSpPr txBox="1"/>
          <p:nvPr/>
        </p:nvSpPr>
        <p:spPr>
          <a:xfrm flipH="1">
            <a:off x="5806139" y="3148846"/>
            <a:ext cx="983985" cy="261610"/>
          </a:xfrm>
          <a:prstGeom prst="rect">
            <a:avLst/>
          </a:prstGeom>
          <a:noFill/>
          <a:ln>
            <a:solidFill>
              <a:schemeClr val="tx1"/>
            </a:solidFill>
          </a:ln>
        </p:spPr>
        <p:txBody>
          <a:bodyPr wrap="square" rtlCol="0">
            <a:spAutoFit/>
          </a:bodyPr>
          <a:lstStyle/>
          <a:p>
            <a:pPr algn="ctr"/>
            <a:r>
              <a:rPr lang="en-US" sz="1100" dirty="0"/>
              <a:t>Intercept</a:t>
            </a:r>
          </a:p>
        </p:txBody>
      </p:sp>
      <p:grpSp>
        <p:nvGrpSpPr>
          <p:cNvPr id="55" name="Group 54">
            <a:extLst>
              <a:ext uri="{FF2B5EF4-FFF2-40B4-BE49-F238E27FC236}">
                <a16:creationId xmlns:a16="http://schemas.microsoft.com/office/drawing/2014/main" id="{DFD90CAA-37C1-9926-4423-337CCAAC34AD}"/>
              </a:ext>
            </a:extLst>
          </p:cNvPr>
          <p:cNvGrpSpPr/>
          <p:nvPr/>
        </p:nvGrpSpPr>
        <p:grpSpPr>
          <a:xfrm>
            <a:off x="1330599" y="3227903"/>
            <a:ext cx="1342949" cy="1140958"/>
            <a:chOff x="384121" y="3011336"/>
            <a:chExt cx="1342949" cy="1140958"/>
          </a:xfrm>
        </p:grpSpPr>
        <p:pic>
          <p:nvPicPr>
            <p:cNvPr id="7" name="Picture 6" descr="Robot paramedics' are being used in the UK to carry out CPR on patients in  ambulances | Daily Mail Online">
              <a:extLst>
                <a:ext uri="{FF2B5EF4-FFF2-40B4-BE49-F238E27FC236}">
                  <a16:creationId xmlns:a16="http://schemas.microsoft.com/office/drawing/2014/main" id="{3A4DF394-505B-CEF0-CA53-DAA1E421F2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4121" y="3011336"/>
              <a:ext cx="1342949" cy="787147"/>
            </a:xfrm>
            <a:prstGeom prst="rect">
              <a:avLst/>
            </a:prstGeom>
            <a:noFill/>
            <a:ln>
              <a:noFill/>
            </a:ln>
          </p:spPr>
        </p:pic>
        <p:sp>
          <p:nvSpPr>
            <p:cNvPr id="9" name="TextBox 8">
              <a:extLst>
                <a:ext uri="{FF2B5EF4-FFF2-40B4-BE49-F238E27FC236}">
                  <a16:creationId xmlns:a16="http://schemas.microsoft.com/office/drawing/2014/main" id="{882F0776-B272-A6A8-DAA4-C10E59307C39}"/>
                </a:ext>
              </a:extLst>
            </p:cNvPr>
            <p:cNvSpPr txBox="1"/>
            <p:nvPr/>
          </p:nvSpPr>
          <p:spPr>
            <a:xfrm flipH="1">
              <a:off x="567523" y="3911556"/>
              <a:ext cx="958540" cy="240738"/>
            </a:xfrm>
            <a:prstGeom prst="rect">
              <a:avLst/>
            </a:prstGeom>
            <a:solidFill>
              <a:schemeClr val="bg1"/>
            </a:solidFill>
            <a:ln>
              <a:solidFill>
                <a:schemeClr val="tx1"/>
              </a:solidFill>
            </a:ln>
          </p:spPr>
          <p:txBody>
            <a:bodyPr wrap="square" rtlCol="0">
              <a:spAutoFit/>
            </a:bodyPr>
            <a:lstStyle/>
            <a:p>
              <a:pPr algn="ctr"/>
              <a:r>
                <a:rPr lang="en-US" sz="1100" dirty="0"/>
                <a:t>LUCAS device</a:t>
              </a:r>
            </a:p>
          </p:txBody>
        </p:sp>
      </p:grpSp>
      <p:pic>
        <p:nvPicPr>
          <p:cNvPr id="30" name="Picture 6" descr="Care and Treatment of Cardiac Emergencies">
            <a:extLst>
              <a:ext uri="{FF2B5EF4-FFF2-40B4-BE49-F238E27FC236}">
                <a16:creationId xmlns:a16="http://schemas.microsoft.com/office/drawing/2014/main" id="{1D9CC4A0-E9B0-4DC6-C00F-44B4475418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3323" y="5239483"/>
            <a:ext cx="1494462" cy="90329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3DED0F88-0F2A-81F7-04B1-9FAC29039D39}"/>
              </a:ext>
            </a:extLst>
          </p:cNvPr>
          <p:cNvSpPr txBox="1"/>
          <p:nvPr/>
        </p:nvSpPr>
        <p:spPr>
          <a:xfrm>
            <a:off x="8473323" y="6307237"/>
            <a:ext cx="1487879" cy="261610"/>
          </a:xfrm>
          <a:prstGeom prst="rect">
            <a:avLst/>
          </a:prstGeom>
          <a:noFill/>
          <a:ln>
            <a:solidFill>
              <a:schemeClr val="tx1"/>
            </a:solidFill>
          </a:ln>
        </p:spPr>
        <p:txBody>
          <a:bodyPr wrap="square" rtlCol="0">
            <a:spAutoFit/>
          </a:bodyPr>
          <a:lstStyle/>
          <a:p>
            <a:r>
              <a:rPr lang="en-US" sz="1100" dirty="0"/>
              <a:t>Prince Rupert Hospital</a:t>
            </a:r>
          </a:p>
        </p:txBody>
      </p:sp>
      <p:grpSp>
        <p:nvGrpSpPr>
          <p:cNvPr id="35" name="Group 34">
            <a:extLst>
              <a:ext uri="{FF2B5EF4-FFF2-40B4-BE49-F238E27FC236}">
                <a16:creationId xmlns:a16="http://schemas.microsoft.com/office/drawing/2014/main" id="{37978511-5224-B82A-5507-CA9AA8DD5D7A}"/>
              </a:ext>
            </a:extLst>
          </p:cNvPr>
          <p:cNvGrpSpPr/>
          <p:nvPr/>
        </p:nvGrpSpPr>
        <p:grpSpPr>
          <a:xfrm>
            <a:off x="1040621" y="518111"/>
            <a:ext cx="1612382" cy="1593552"/>
            <a:chOff x="3173452" y="1645517"/>
            <a:chExt cx="1603275" cy="1663102"/>
          </a:xfrm>
        </p:grpSpPr>
        <p:sp>
          <p:nvSpPr>
            <p:cNvPr id="37" name="TextBox 36">
              <a:extLst>
                <a:ext uri="{FF2B5EF4-FFF2-40B4-BE49-F238E27FC236}">
                  <a16:creationId xmlns:a16="http://schemas.microsoft.com/office/drawing/2014/main" id="{6ABBCFD4-15BA-2A87-73CB-20DBC25F3CFB}"/>
                </a:ext>
              </a:extLst>
            </p:cNvPr>
            <p:cNvSpPr txBox="1"/>
            <p:nvPr/>
          </p:nvSpPr>
          <p:spPr>
            <a:xfrm flipH="1">
              <a:off x="3510097" y="3047009"/>
              <a:ext cx="1011295" cy="261610"/>
            </a:xfrm>
            <a:prstGeom prst="rect">
              <a:avLst/>
            </a:prstGeom>
            <a:solidFill>
              <a:schemeClr val="bg1"/>
            </a:solidFill>
            <a:ln>
              <a:solidFill>
                <a:schemeClr val="tx1"/>
              </a:solidFill>
            </a:ln>
          </p:spPr>
          <p:txBody>
            <a:bodyPr wrap="square" rtlCol="0">
              <a:spAutoFit/>
            </a:bodyPr>
            <a:lstStyle/>
            <a:p>
              <a:pPr algn="ctr"/>
              <a:r>
                <a:rPr lang="en-US" sz="1100" dirty="0"/>
                <a:t>Bystander CPR</a:t>
              </a:r>
            </a:p>
          </p:txBody>
        </p:sp>
        <p:pic>
          <p:nvPicPr>
            <p:cNvPr id="38" name="Picture 37">
              <a:extLst>
                <a:ext uri="{FF2B5EF4-FFF2-40B4-BE49-F238E27FC236}">
                  <a16:creationId xmlns:a16="http://schemas.microsoft.com/office/drawing/2014/main" id="{C4D27009-4AAD-E0EC-5322-6D36B4CD5A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3452" y="1645517"/>
              <a:ext cx="1603275" cy="1248263"/>
            </a:xfrm>
            <a:prstGeom prst="rect">
              <a:avLst/>
            </a:prstGeom>
          </p:spPr>
        </p:pic>
      </p:grpSp>
      <p:pic>
        <p:nvPicPr>
          <p:cNvPr id="3" name="Picture 2">
            <a:extLst>
              <a:ext uri="{FF2B5EF4-FFF2-40B4-BE49-F238E27FC236}">
                <a16:creationId xmlns:a16="http://schemas.microsoft.com/office/drawing/2014/main" id="{5F2D8C11-16AF-D093-7E16-4B524D59D9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72022" y="2473501"/>
            <a:ext cx="1540711" cy="1350690"/>
          </a:xfrm>
          <a:prstGeom prst="rect">
            <a:avLst/>
          </a:prstGeom>
        </p:spPr>
      </p:pic>
      <p:cxnSp>
        <p:nvCxnSpPr>
          <p:cNvPr id="5" name="Straight Arrow Connector 4">
            <a:extLst>
              <a:ext uri="{FF2B5EF4-FFF2-40B4-BE49-F238E27FC236}">
                <a16:creationId xmlns:a16="http://schemas.microsoft.com/office/drawing/2014/main" id="{52DB2857-006F-4370-238E-9C38EBD5CF3D}"/>
              </a:ext>
            </a:extLst>
          </p:cNvPr>
          <p:cNvCxnSpPr>
            <a:stCxn id="32" idx="1"/>
            <a:endCxn id="3" idx="0"/>
          </p:cNvCxnSpPr>
          <p:nvPr/>
        </p:nvCxnSpPr>
        <p:spPr>
          <a:xfrm flipH="1">
            <a:off x="6342378" y="1116554"/>
            <a:ext cx="886527" cy="135694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C707733-A417-80BA-6FE2-6B53DA5E0462}"/>
              </a:ext>
            </a:extLst>
          </p:cNvPr>
          <p:cNvCxnSpPr>
            <a:cxnSpLocks/>
            <a:stCxn id="21" idx="1"/>
            <a:endCxn id="3" idx="3"/>
          </p:cNvCxnSpPr>
          <p:nvPr/>
        </p:nvCxnSpPr>
        <p:spPr>
          <a:xfrm flipH="1" flipV="1">
            <a:off x="7112733" y="3148846"/>
            <a:ext cx="391252" cy="35328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446620-F85E-5CB4-87CC-18A4B5648B5B}"/>
              </a:ext>
            </a:extLst>
          </p:cNvPr>
          <p:cNvCxnSpPr>
            <a:cxnSpLocks/>
            <a:stCxn id="12" idx="3"/>
            <a:endCxn id="3" idx="1"/>
          </p:cNvCxnSpPr>
          <p:nvPr/>
        </p:nvCxnSpPr>
        <p:spPr>
          <a:xfrm flipV="1">
            <a:off x="5305002" y="3148846"/>
            <a:ext cx="267020" cy="48155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A8C75D8-3942-B182-E78C-19D1ECDEB599}"/>
              </a:ext>
            </a:extLst>
          </p:cNvPr>
          <p:cNvCxnSpPr>
            <a:cxnSpLocks/>
            <a:stCxn id="16" idx="0"/>
            <a:endCxn id="3" idx="2"/>
          </p:cNvCxnSpPr>
          <p:nvPr/>
        </p:nvCxnSpPr>
        <p:spPr>
          <a:xfrm flipV="1">
            <a:off x="5696254" y="3824191"/>
            <a:ext cx="646124" cy="136668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FAA5234-C861-E986-F195-325DED8E1D54}"/>
              </a:ext>
            </a:extLst>
          </p:cNvPr>
          <p:cNvCxnSpPr>
            <a:cxnSpLocks/>
            <a:stCxn id="30" idx="1"/>
            <a:endCxn id="3" idx="2"/>
          </p:cNvCxnSpPr>
          <p:nvPr/>
        </p:nvCxnSpPr>
        <p:spPr>
          <a:xfrm flipH="1" flipV="1">
            <a:off x="6342378" y="3824191"/>
            <a:ext cx="2130945" cy="186693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C40D6EF-6E54-DB03-54A4-AEE2239F970C}"/>
              </a:ext>
            </a:extLst>
          </p:cNvPr>
          <p:cNvCxnSpPr>
            <a:cxnSpLocks/>
            <a:stCxn id="26" idx="3"/>
            <a:endCxn id="3" idx="0"/>
          </p:cNvCxnSpPr>
          <p:nvPr/>
        </p:nvCxnSpPr>
        <p:spPr>
          <a:xfrm>
            <a:off x="5386569" y="1115699"/>
            <a:ext cx="955809" cy="135780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5701FE70-443A-E6BF-BCAB-81C4C2BC8560}"/>
              </a:ext>
            </a:extLst>
          </p:cNvPr>
          <p:cNvCxnSpPr>
            <a:cxnSpLocks/>
            <a:stCxn id="7" idx="3"/>
            <a:endCxn id="3" idx="0"/>
          </p:cNvCxnSpPr>
          <p:nvPr/>
        </p:nvCxnSpPr>
        <p:spPr>
          <a:xfrm flipV="1">
            <a:off x="2673548" y="2473501"/>
            <a:ext cx="3668830" cy="1147976"/>
          </a:xfrm>
          <a:prstGeom prst="bentConnector4">
            <a:avLst>
              <a:gd name="adj1" fmla="val 16914"/>
              <a:gd name="adj2" fmla="val 101659"/>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A5EE8CDD-4A71-4B44-D487-BC0BECEAC12C}"/>
              </a:ext>
            </a:extLst>
          </p:cNvPr>
          <p:cNvCxnSpPr>
            <a:cxnSpLocks/>
            <a:stCxn id="38" idx="0"/>
            <a:endCxn id="3" idx="0"/>
          </p:cNvCxnSpPr>
          <p:nvPr/>
        </p:nvCxnSpPr>
        <p:spPr>
          <a:xfrm rot="16200000" flipH="1">
            <a:off x="3116900" y="-751977"/>
            <a:ext cx="1955390" cy="4495566"/>
          </a:xfrm>
          <a:prstGeom prst="bentConnector3">
            <a:avLst>
              <a:gd name="adj1" fmla="val -1169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1546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44183-1E7E-4F07-B0F0-4654BC165C39}"/>
              </a:ext>
            </a:extLst>
          </p:cNvPr>
          <p:cNvSpPr>
            <a:spLocks noGrp="1"/>
          </p:cNvSpPr>
          <p:nvPr>
            <p:ph type="title"/>
          </p:nvPr>
        </p:nvSpPr>
        <p:spPr>
          <a:xfrm>
            <a:off x="59735" y="365125"/>
            <a:ext cx="12048023" cy="1325563"/>
          </a:xfrm>
        </p:spPr>
        <p:txBody>
          <a:bodyPr>
            <a:normAutofit fontScale="90000"/>
          </a:bodyPr>
          <a:lstStyle/>
          <a:p>
            <a:pPr algn="ctr"/>
            <a:r>
              <a:rPr lang="en-US" sz="3600" dirty="0"/>
              <a:t>Who should be responsible for collecting emergent outcome data? </a:t>
            </a:r>
            <a:br>
              <a:rPr lang="en-US" sz="3600" dirty="0"/>
            </a:br>
            <a:endParaRPr lang="en-US" sz="3600" dirty="0"/>
          </a:p>
        </p:txBody>
      </p:sp>
      <p:sp>
        <p:nvSpPr>
          <p:cNvPr id="3" name="Content Placeholder 2">
            <a:extLst>
              <a:ext uri="{FF2B5EF4-FFF2-40B4-BE49-F238E27FC236}">
                <a16:creationId xmlns:a16="http://schemas.microsoft.com/office/drawing/2014/main" id="{FBD85D9D-499B-472D-9A40-083B93011CC3}"/>
              </a:ext>
            </a:extLst>
          </p:cNvPr>
          <p:cNvSpPr>
            <a:spLocks noGrp="1"/>
          </p:cNvSpPr>
          <p:nvPr>
            <p:ph idx="1"/>
          </p:nvPr>
        </p:nvSpPr>
        <p:spPr>
          <a:xfrm>
            <a:off x="341811" y="1778598"/>
            <a:ext cx="5257800" cy="4351338"/>
          </a:xfrm>
        </p:spPr>
        <p:txBody>
          <a:bodyPr>
            <a:normAutofit/>
          </a:bodyPr>
          <a:lstStyle/>
          <a:p>
            <a:endParaRPr lang="en-US" sz="2800" dirty="0"/>
          </a:p>
          <a:p>
            <a:pPr lvl="1"/>
            <a:r>
              <a:rPr lang="en-US" dirty="0"/>
              <a:t>Not individual parts of the complex intervention.</a:t>
            </a:r>
          </a:p>
          <a:p>
            <a:endParaRPr lang="en-US" dirty="0"/>
          </a:p>
          <a:p>
            <a:pPr lvl="1"/>
            <a:r>
              <a:rPr lang="en-US" dirty="0"/>
              <a:t>Those overseeing complex intervention.</a:t>
            </a:r>
          </a:p>
          <a:p>
            <a:endParaRPr lang="en-US" dirty="0"/>
          </a:p>
          <a:p>
            <a:pPr lvl="1"/>
            <a:r>
              <a:rPr lang="en-US" dirty="0"/>
              <a:t>Friedman (RBA):  community level indicators.</a:t>
            </a:r>
          </a:p>
          <a:p>
            <a:endParaRPr lang="en-US" dirty="0"/>
          </a:p>
          <a:p>
            <a:endParaRPr lang="en-US" dirty="0"/>
          </a:p>
          <a:p>
            <a:endParaRPr lang="en-US" dirty="0"/>
          </a:p>
          <a:p>
            <a:endParaRPr lang="en-US" dirty="0"/>
          </a:p>
        </p:txBody>
      </p:sp>
      <p:pic>
        <p:nvPicPr>
          <p:cNvPr id="9218" name="Picture 2" descr="Home - U.S. Data Federation">
            <a:extLst>
              <a:ext uri="{FF2B5EF4-FFF2-40B4-BE49-F238E27FC236}">
                <a16:creationId xmlns:a16="http://schemas.microsoft.com/office/drawing/2014/main" id="{5A2C9F49-8CC3-46A9-8320-F637258BF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186" y="2021789"/>
            <a:ext cx="6207812" cy="34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0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fade">
                                      <p:cBhvr>
                                        <p:cTn id="19" dur="1000"/>
                                        <p:tgtEl>
                                          <p:spTgt spid="9218"/>
                                        </p:tgtEl>
                                      </p:cBhvr>
                                    </p:animEffect>
                                    <p:anim calcmode="lin" valueType="num">
                                      <p:cBhvr>
                                        <p:cTn id="20" dur="1000" fill="hold"/>
                                        <p:tgtEl>
                                          <p:spTgt spid="9218"/>
                                        </p:tgtEl>
                                        <p:attrNameLst>
                                          <p:attrName>ppt_x</p:attrName>
                                        </p:attrNameLst>
                                      </p:cBhvr>
                                      <p:tavLst>
                                        <p:tav tm="0">
                                          <p:val>
                                            <p:strVal val="#ppt_x"/>
                                          </p:val>
                                        </p:tav>
                                        <p:tav tm="100000">
                                          <p:val>
                                            <p:strVal val="#ppt_x"/>
                                          </p:val>
                                        </p:tav>
                                      </p:tavLst>
                                    </p:anim>
                                    <p:anim calcmode="lin" valueType="num">
                                      <p:cBhvr>
                                        <p:cTn id="21"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FD8A3-6454-44C7-A454-F2D7F8B74D6F}"/>
              </a:ext>
            </a:extLst>
          </p:cNvPr>
          <p:cNvSpPr>
            <a:spLocks noGrp="1"/>
          </p:cNvSpPr>
          <p:nvPr>
            <p:ph type="title"/>
          </p:nvPr>
        </p:nvSpPr>
        <p:spPr/>
        <p:txBody>
          <a:bodyPr/>
          <a:lstStyle/>
          <a:p>
            <a:pPr algn="ctr"/>
            <a:r>
              <a:rPr lang="en-US" dirty="0"/>
              <a:t>Cardiac Care System</a:t>
            </a:r>
          </a:p>
        </p:txBody>
      </p:sp>
      <p:sp>
        <p:nvSpPr>
          <p:cNvPr id="3" name="Content Placeholder 2">
            <a:extLst>
              <a:ext uri="{FF2B5EF4-FFF2-40B4-BE49-F238E27FC236}">
                <a16:creationId xmlns:a16="http://schemas.microsoft.com/office/drawing/2014/main" id="{8035F352-7496-4A1B-AB6F-DCD6B86FC227}"/>
              </a:ext>
            </a:extLst>
          </p:cNvPr>
          <p:cNvSpPr>
            <a:spLocks noGrp="1"/>
          </p:cNvSpPr>
          <p:nvPr>
            <p:ph idx="1"/>
          </p:nvPr>
        </p:nvSpPr>
        <p:spPr>
          <a:xfrm>
            <a:off x="838201" y="1636879"/>
            <a:ext cx="4438933" cy="1231035"/>
          </a:xfrm>
        </p:spPr>
        <p:txBody>
          <a:bodyPr/>
          <a:lstStyle/>
          <a:p>
            <a:r>
              <a:rPr lang="en-US" dirty="0"/>
              <a:t>Survival rate data compiled at the state level.</a:t>
            </a:r>
          </a:p>
        </p:txBody>
      </p:sp>
      <p:pic>
        <p:nvPicPr>
          <p:cNvPr id="5" name="Picture 4">
            <a:extLst>
              <a:ext uri="{FF2B5EF4-FFF2-40B4-BE49-F238E27FC236}">
                <a16:creationId xmlns:a16="http://schemas.microsoft.com/office/drawing/2014/main" id="{4ED55FDA-EDBA-419A-8A34-F49512CEC9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46" y="3557516"/>
            <a:ext cx="5594065" cy="3146663"/>
          </a:xfrm>
          <a:prstGeom prst="rect">
            <a:avLst/>
          </a:prstGeom>
        </p:spPr>
      </p:pic>
      <p:pic>
        <p:nvPicPr>
          <p:cNvPr id="1026" name="Picture 2" descr="Recognising out-of-hospital cardiac arrest during emergency calls increases  bystander cardiopulmonary resuscitation and survival - Resuscitation">
            <a:extLst>
              <a:ext uri="{FF2B5EF4-FFF2-40B4-BE49-F238E27FC236}">
                <a16:creationId xmlns:a16="http://schemas.microsoft.com/office/drawing/2014/main" id="{929043A6-3F43-4913-9A04-83EE20D49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335" y="1636879"/>
            <a:ext cx="5381625" cy="50673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52C6B7A1-C899-407B-B548-6DB4948FE8E5}"/>
              </a:ext>
            </a:extLst>
          </p:cNvPr>
          <p:cNvCxnSpPr/>
          <p:nvPr/>
        </p:nvCxnSpPr>
        <p:spPr>
          <a:xfrm flipV="1">
            <a:off x="2725003" y="4001294"/>
            <a:ext cx="3680346" cy="2977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CE51778-6197-4792-A107-77D2F29E2A71}"/>
              </a:ext>
            </a:extLst>
          </p:cNvPr>
          <p:cNvCxnSpPr>
            <a:cxnSpLocks/>
          </p:cNvCxnSpPr>
          <p:nvPr/>
        </p:nvCxnSpPr>
        <p:spPr>
          <a:xfrm>
            <a:off x="1332931" y="4817660"/>
            <a:ext cx="7418282" cy="8255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EC9FD9E-997B-4B1D-B7FA-C395054E609D}"/>
              </a:ext>
            </a:extLst>
          </p:cNvPr>
          <p:cNvCxnSpPr>
            <a:cxnSpLocks/>
          </p:cNvCxnSpPr>
          <p:nvPr/>
        </p:nvCxnSpPr>
        <p:spPr>
          <a:xfrm flipV="1">
            <a:off x="5277134" y="2426796"/>
            <a:ext cx="844007" cy="314400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B6A72BA-7D29-4AD7-9950-9591C3C778E3}"/>
              </a:ext>
            </a:extLst>
          </p:cNvPr>
          <p:cNvCxnSpPr>
            <a:cxnSpLocks/>
          </p:cNvCxnSpPr>
          <p:nvPr/>
        </p:nvCxnSpPr>
        <p:spPr>
          <a:xfrm flipV="1">
            <a:off x="3989696" y="3666699"/>
            <a:ext cx="4681182" cy="146414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39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F39E7E7-EEF8-0C46-08C7-EFAE5ADDC1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6" t="10769" r="2970" b="12223"/>
          <a:stretch/>
        </p:blipFill>
        <p:spPr bwMode="auto">
          <a:xfrm>
            <a:off x="740064" y="-73373"/>
            <a:ext cx="10807168" cy="68668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F532855C-7C8E-666F-DC87-9A862F761922}"/>
              </a:ext>
            </a:extLst>
          </p:cNvPr>
          <p:cNvCxnSpPr>
            <a:cxnSpLocks/>
            <a:endCxn id="3" idx="3"/>
          </p:cNvCxnSpPr>
          <p:nvPr/>
        </p:nvCxnSpPr>
        <p:spPr>
          <a:xfrm flipV="1">
            <a:off x="3089030" y="1251510"/>
            <a:ext cx="2884037" cy="336738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CACFD43-9DA4-7D22-4103-67AF42C39873}"/>
              </a:ext>
            </a:extLst>
          </p:cNvPr>
          <p:cNvSpPr/>
          <p:nvPr/>
        </p:nvSpPr>
        <p:spPr>
          <a:xfrm>
            <a:off x="2925170" y="4440072"/>
            <a:ext cx="309349" cy="322997"/>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75D145C-1127-3D0C-2BD0-74C3AF3FAF43}"/>
              </a:ext>
            </a:extLst>
          </p:cNvPr>
          <p:cNvSpPr/>
          <p:nvPr/>
        </p:nvSpPr>
        <p:spPr>
          <a:xfrm>
            <a:off x="5927764" y="975815"/>
            <a:ext cx="309349" cy="322997"/>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06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020B-648B-4DE9-B7B6-23AE6AA22EF8}"/>
              </a:ext>
            </a:extLst>
          </p:cNvPr>
          <p:cNvSpPr>
            <a:spLocks noGrp="1"/>
          </p:cNvSpPr>
          <p:nvPr>
            <p:ph type="title"/>
          </p:nvPr>
        </p:nvSpPr>
        <p:spPr/>
        <p:txBody>
          <a:bodyPr/>
          <a:lstStyle/>
          <a:p>
            <a:pPr algn="ctr"/>
            <a:r>
              <a:rPr lang="en-US" dirty="0"/>
              <a:t>A pitfall of evaluating emergence</a:t>
            </a:r>
          </a:p>
        </p:txBody>
      </p:sp>
      <p:sp>
        <p:nvSpPr>
          <p:cNvPr id="3" name="Content Placeholder 2">
            <a:extLst>
              <a:ext uri="{FF2B5EF4-FFF2-40B4-BE49-F238E27FC236}">
                <a16:creationId xmlns:a16="http://schemas.microsoft.com/office/drawing/2014/main" id="{DAEE3E99-5E06-465C-B6DC-ACF6EF874A82}"/>
              </a:ext>
            </a:extLst>
          </p:cNvPr>
          <p:cNvSpPr>
            <a:spLocks noGrp="1"/>
          </p:cNvSpPr>
          <p:nvPr>
            <p:ph idx="1"/>
          </p:nvPr>
        </p:nvSpPr>
        <p:spPr>
          <a:xfrm>
            <a:off x="838200" y="1825625"/>
            <a:ext cx="3641901" cy="4351338"/>
          </a:xfrm>
        </p:spPr>
        <p:txBody>
          <a:bodyPr>
            <a:normAutofit fontScale="92500" lnSpcReduction="10000"/>
          </a:bodyPr>
          <a:lstStyle/>
          <a:p>
            <a:r>
              <a:rPr lang="en-US" dirty="0"/>
              <a:t>It does not make sense to evaluate the effectiveness of individual system parts because they are “interdependent”.</a:t>
            </a:r>
          </a:p>
          <a:p>
            <a:endParaRPr lang="en-US" dirty="0"/>
          </a:p>
          <a:p>
            <a:r>
              <a:rPr lang="en-US" dirty="0"/>
              <a:t>The emergent property is a “product” of the interaction of parts. (Ackoff).  It’s not summative!</a:t>
            </a:r>
          </a:p>
          <a:p>
            <a:endParaRPr lang="en-US" dirty="0"/>
          </a:p>
          <a:p>
            <a:endParaRPr lang="en-US" dirty="0"/>
          </a:p>
        </p:txBody>
      </p:sp>
      <p:pic>
        <p:nvPicPr>
          <p:cNvPr id="4" name="Picture 2" descr="Stepwise Regression - YouTube">
            <a:extLst>
              <a:ext uri="{FF2B5EF4-FFF2-40B4-BE49-F238E27FC236}">
                <a16:creationId xmlns:a16="http://schemas.microsoft.com/office/drawing/2014/main" id="{64BDEEB8-AFB6-418E-92C4-AF84B8F2D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7649" y="2155043"/>
            <a:ext cx="6984361" cy="392870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F0CEB76B-AE61-42FB-B8F5-E5CDDFD4879A}"/>
              </a:ext>
            </a:extLst>
          </p:cNvPr>
          <p:cNvSpPr/>
          <p:nvPr/>
        </p:nvSpPr>
        <p:spPr>
          <a:xfrm>
            <a:off x="8679909" y="2779961"/>
            <a:ext cx="1714850" cy="47782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11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6E037-EB02-CA22-D5FB-C0E2287B4F6F}"/>
              </a:ext>
            </a:extLst>
          </p:cNvPr>
          <p:cNvSpPr>
            <a:spLocks noGrp="1"/>
          </p:cNvSpPr>
          <p:nvPr>
            <p:ph type="title"/>
          </p:nvPr>
        </p:nvSpPr>
        <p:spPr/>
        <p:txBody>
          <a:bodyPr>
            <a:normAutofit/>
          </a:bodyPr>
          <a:lstStyle/>
          <a:p>
            <a:pPr algn="ctr"/>
            <a:r>
              <a:rPr lang="en-US" sz="4000" dirty="0"/>
              <a:t>Breakout Room Discussion Questions – 10 minutes</a:t>
            </a:r>
          </a:p>
        </p:txBody>
      </p:sp>
      <p:sp>
        <p:nvSpPr>
          <p:cNvPr id="3" name="Content Placeholder 2">
            <a:extLst>
              <a:ext uri="{FF2B5EF4-FFF2-40B4-BE49-F238E27FC236}">
                <a16:creationId xmlns:a16="http://schemas.microsoft.com/office/drawing/2014/main" id="{1A1FD2FA-9D94-307D-7340-902B479BC2A8}"/>
              </a:ext>
            </a:extLst>
          </p:cNvPr>
          <p:cNvSpPr>
            <a:spLocks noGrp="1"/>
          </p:cNvSpPr>
          <p:nvPr>
            <p:ph idx="1"/>
          </p:nvPr>
        </p:nvSpPr>
        <p:spPr>
          <a:xfrm>
            <a:off x="438150" y="1690687"/>
            <a:ext cx="7829550" cy="4802187"/>
          </a:xfrm>
        </p:spPr>
        <p:txBody>
          <a:bodyPr>
            <a:normAutofit/>
          </a:bodyPr>
          <a:lstStyle/>
          <a:p>
            <a:r>
              <a:rPr lang="en-US" dirty="0"/>
              <a:t>How does an emergent outcome differ from a long-term outcome, like that found in a logic model?</a:t>
            </a:r>
          </a:p>
          <a:p>
            <a:endParaRPr lang="en-US" dirty="0"/>
          </a:p>
          <a:p>
            <a:r>
              <a:rPr lang="en-US" dirty="0"/>
              <a:t>In the cardiac care response intervention, the emergent property is saving lives. It may be more challenging to define in other settings. What might be the emergent outcome for:</a:t>
            </a:r>
          </a:p>
          <a:p>
            <a:pPr lvl="1"/>
            <a:r>
              <a:rPr lang="en-US" dirty="0"/>
              <a:t>Homelessness interventions?</a:t>
            </a:r>
          </a:p>
          <a:p>
            <a:pPr lvl="1"/>
            <a:r>
              <a:rPr lang="en-US" dirty="0"/>
              <a:t>Tax policies/codes?</a:t>
            </a:r>
          </a:p>
          <a:p>
            <a:pPr lvl="1"/>
            <a:r>
              <a:rPr lang="en-US" dirty="0"/>
              <a:t>Transportation systems?</a:t>
            </a:r>
          </a:p>
          <a:p>
            <a:pPr lvl="1"/>
            <a:r>
              <a:rPr lang="en-US" dirty="0"/>
              <a:t>Theme parks?</a:t>
            </a:r>
          </a:p>
          <a:p>
            <a:endParaRPr lang="en-US" dirty="0"/>
          </a:p>
          <a:p>
            <a:pPr marL="0" indent="0">
              <a:buNone/>
            </a:pPr>
            <a:endParaRPr lang="en-US" dirty="0"/>
          </a:p>
          <a:p>
            <a:endParaRPr lang="en-US" dirty="0"/>
          </a:p>
        </p:txBody>
      </p:sp>
      <p:pic>
        <p:nvPicPr>
          <p:cNvPr id="4" name="Picture 4" descr="How to Do Breakout Rooms in Zoom and Manage Them">
            <a:extLst>
              <a:ext uri="{FF2B5EF4-FFF2-40B4-BE49-F238E27FC236}">
                <a16:creationId xmlns:a16="http://schemas.microsoft.com/office/drawing/2014/main" id="{6FD0CBF7-7696-763A-FBD5-9334C3A82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701925"/>
            <a:ext cx="37211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3454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8AB4-D7CC-D018-A67A-49CCA467AE39}"/>
              </a:ext>
            </a:extLst>
          </p:cNvPr>
          <p:cNvSpPr>
            <a:spLocks noGrp="1"/>
          </p:cNvSpPr>
          <p:nvPr>
            <p:ph type="title"/>
          </p:nvPr>
        </p:nvSpPr>
        <p:spPr/>
        <p:txBody>
          <a:bodyPr/>
          <a:lstStyle/>
          <a:p>
            <a:pPr algn="ctr"/>
            <a:r>
              <a:rPr lang="en-US" dirty="0"/>
              <a:t>Time permitting</a:t>
            </a:r>
          </a:p>
        </p:txBody>
      </p:sp>
      <p:sp>
        <p:nvSpPr>
          <p:cNvPr id="3" name="Content Placeholder 2">
            <a:extLst>
              <a:ext uri="{FF2B5EF4-FFF2-40B4-BE49-F238E27FC236}">
                <a16:creationId xmlns:a16="http://schemas.microsoft.com/office/drawing/2014/main" id="{8E8A2E4C-690B-ED2A-B4A9-6020BACACB8B}"/>
              </a:ext>
            </a:extLst>
          </p:cNvPr>
          <p:cNvSpPr>
            <a:spLocks noGrp="1"/>
          </p:cNvSpPr>
          <p:nvPr>
            <p:ph idx="1"/>
          </p:nvPr>
        </p:nvSpPr>
        <p:spPr/>
        <p:txBody>
          <a:bodyPr/>
          <a:lstStyle/>
          <a:p>
            <a:r>
              <a:rPr lang="en-US" dirty="0"/>
              <a:t>Cover 94-97 or skip to 98</a:t>
            </a:r>
          </a:p>
        </p:txBody>
      </p:sp>
    </p:spTree>
    <p:extLst>
      <p:ext uri="{BB962C8B-B14F-4D97-AF65-F5344CB8AC3E}">
        <p14:creationId xmlns:p14="http://schemas.microsoft.com/office/powerpoint/2010/main" val="10477974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6ED66C-D3A5-0298-17BB-CE17BB09AE60}"/>
              </a:ext>
            </a:extLst>
          </p:cNvPr>
          <p:cNvPicPr>
            <a:picLocks noChangeAspect="1"/>
          </p:cNvPicPr>
          <p:nvPr/>
        </p:nvPicPr>
        <p:blipFill rotWithShape="1">
          <a:blip r:embed="rId2">
            <a:extLst>
              <a:ext uri="{28A0092B-C50C-407E-A947-70E740481C1C}">
                <a14:useLocalDpi xmlns:a14="http://schemas.microsoft.com/office/drawing/2010/main" val="0"/>
              </a:ext>
            </a:extLst>
          </a:blip>
          <a:srcRect t="8485" b="12162"/>
          <a:stretch/>
        </p:blipFill>
        <p:spPr>
          <a:xfrm>
            <a:off x="0" y="866139"/>
            <a:ext cx="12192000" cy="5442065"/>
          </a:xfrm>
          <a:prstGeom prst="rect">
            <a:avLst/>
          </a:prstGeom>
        </p:spPr>
      </p:pic>
      <p:sp>
        <p:nvSpPr>
          <p:cNvPr id="10" name="Title 1">
            <a:extLst>
              <a:ext uri="{FF2B5EF4-FFF2-40B4-BE49-F238E27FC236}">
                <a16:creationId xmlns:a16="http://schemas.microsoft.com/office/drawing/2014/main" id="{5EDA9D2D-8C74-DE0D-6D6C-E46F83E4F9A7}"/>
              </a:ext>
            </a:extLst>
          </p:cNvPr>
          <p:cNvSpPr txBox="1">
            <a:spLocks/>
          </p:cNvSpPr>
          <p:nvPr/>
        </p:nvSpPr>
        <p:spPr>
          <a:xfrm>
            <a:off x="271895" y="84554"/>
            <a:ext cx="11648209" cy="7815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Illustrating the power of SET </a:t>
            </a:r>
          </a:p>
        </p:txBody>
      </p:sp>
    </p:spTree>
    <p:extLst>
      <p:ext uri="{BB962C8B-B14F-4D97-AF65-F5344CB8AC3E}">
        <p14:creationId xmlns:p14="http://schemas.microsoft.com/office/powerpoint/2010/main" val="23189072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9825-3548-F6AE-4C41-DABDCC52376D}"/>
              </a:ext>
            </a:extLst>
          </p:cNvPr>
          <p:cNvSpPr>
            <a:spLocks noGrp="1"/>
          </p:cNvSpPr>
          <p:nvPr>
            <p:ph type="title"/>
          </p:nvPr>
        </p:nvSpPr>
        <p:spPr/>
        <p:txBody>
          <a:bodyPr/>
          <a:lstStyle/>
          <a:p>
            <a:pPr algn="ctr"/>
            <a:r>
              <a:rPr lang="en-US" dirty="0"/>
              <a:t>What the NOFO says…</a:t>
            </a:r>
          </a:p>
        </p:txBody>
      </p:sp>
      <p:sp>
        <p:nvSpPr>
          <p:cNvPr id="3" name="Content Placeholder 2">
            <a:extLst>
              <a:ext uri="{FF2B5EF4-FFF2-40B4-BE49-F238E27FC236}">
                <a16:creationId xmlns:a16="http://schemas.microsoft.com/office/drawing/2014/main" id="{FA271230-5614-85BA-7902-879A63B0D9A8}"/>
              </a:ext>
            </a:extLst>
          </p:cNvPr>
          <p:cNvSpPr>
            <a:spLocks noGrp="1"/>
          </p:cNvSpPr>
          <p:nvPr>
            <p:ph idx="1"/>
          </p:nvPr>
        </p:nvSpPr>
        <p:spPr>
          <a:xfrm>
            <a:off x="767316" y="1722473"/>
            <a:ext cx="5016795" cy="4667250"/>
          </a:xfrm>
        </p:spPr>
        <p:txBody>
          <a:bodyPr>
            <a:normAutofit lnSpcReduction="10000"/>
          </a:bodyPr>
          <a:lstStyle/>
          <a:p>
            <a:r>
              <a:rPr lang="en-US" dirty="0"/>
              <a:t>24 references to interdependence</a:t>
            </a:r>
          </a:p>
          <a:p>
            <a:pPr lvl="1"/>
            <a:r>
              <a:rPr lang="en-US" dirty="0"/>
              <a:t>“Collaborate between cores”</a:t>
            </a:r>
          </a:p>
          <a:p>
            <a:pPr lvl="1"/>
            <a:r>
              <a:rPr lang="en-US" dirty="0"/>
              <a:t>“Partner with other organizations”</a:t>
            </a:r>
          </a:p>
          <a:p>
            <a:pPr lvl="1"/>
            <a:r>
              <a:rPr lang="en-US" dirty="0"/>
              <a:t>“Promote multi-directional engagement”</a:t>
            </a:r>
          </a:p>
          <a:p>
            <a:pPr lvl="1"/>
            <a:endParaRPr lang="en-US" dirty="0"/>
          </a:p>
          <a:p>
            <a:pPr lvl="1"/>
            <a:endParaRPr lang="en-US" dirty="0"/>
          </a:p>
          <a:p>
            <a:r>
              <a:rPr lang="en-US" dirty="0"/>
              <a:t>Even reference to emergence</a:t>
            </a:r>
          </a:p>
          <a:p>
            <a:pPr lvl="1"/>
            <a:r>
              <a:rPr lang="en-US" dirty="0"/>
              <a:t>“synergize with existing strengths”</a:t>
            </a:r>
          </a:p>
        </p:txBody>
      </p:sp>
      <p:pic>
        <p:nvPicPr>
          <p:cNvPr id="5" name="Picture 4">
            <a:extLst>
              <a:ext uri="{FF2B5EF4-FFF2-40B4-BE49-F238E27FC236}">
                <a16:creationId xmlns:a16="http://schemas.microsoft.com/office/drawing/2014/main" id="{B99739D3-18D4-1C76-D4C0-94ABC59D5309}"/>
              </a:ext>
            </a:extLst>
          </p:cNvPr>
          <p:cNvPicPr>
            <a:picLocks noChangeAspect="1"/>
          </p:cNvPicPr>
          <p:nvPr/>
        </p:nvPicPr>
        <p:blipFill rotWithShape="1">
          <a:blip r:embed="rId2"/>
          <a:srcRect l="8629" t="11341" r="11983"/>
          <a:stretch/>
        </p:blipFill>
        <p:spPr>
          <a:xfrm>
            <a:off x="5925877" y="1743739"/>
            <a:ext cx="6010941" cy="3571468"/>
          </a:xfrm>
          <a:prstGeom prst="rect">
            <a:avLst/>
          </a:prstGeom>
        </p:spPr>
      </p:pic>
    </p:spTree>
    <p:extLst>
      <p:ext uri="{BB962C8B-B14F-4D97-AF65-F5344CB8AC3E}">
        <p14:creationId xmlns:p14="http://schemas.microsoft.com/office/powerpoint/2010/main" val="41249127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ABD59-674A-3B6C-A8B4-429CC09F7801}"/>
              </a:ext>
            </a:extLst>
          </p:cNvPr>
          <p:cNvSpPr>
            <a:spLocks noGrp="1"/>
          </p:cNvSpPr>
          <p:nvPr>
            <p:ph type="title"/>
          </p:nvPr>
        </p:nvSpPr>
        <p:spPr/>
        <p:txBody>
          <a:bodyPr/>
          <a:lstStyle/>
          <a:p>
            <a:pPr algn="ctr"/>
            <a:r>
              <a:rPr lang="en-US" dirty="0"/>
              <a:t>But the “mandated” evaluation falls short!</a:t>
            </a:r>
          </a:p>
        </p:txBody>
      </p:sp>
      <p:sp>
        <p:nvSpPr>
          <p:cNvPr id="3" name="Text Placeholder 2">
            <a:extLst>
              <a:ext uri="{FF2B5EF4-FFF2-40B4-BE49-F238E27FC236}">
                <a16:creationId xmlns:a16="http://schemas.microsoft.com/office/drawing/2014/main" id="{4F485C26-2083-C8A4-97FC-E5CF51516087}"/>
              </a:ext>
            </a:extLst>
          </p:cNvPr>
          <p:cNvSpPr>
            <a:spLocks noGrp="1"/>
          </p:cNvSpPr>
          <p:nvPr>
            <p:ph type="body" idx="1"/>
          </p:nvPr>
        </p:nvSpPr>
        <p:spPr/>
        <p:txBody>
          <a:bodyPr/>
          <a:lstStyle/>
          <a:p>
            <a:r>
              <a:rPr lang="en-US" dirty="0"/>
              <a:t>NIH Required</a:t>
            </a:r>
          </a:p>
        </p:txBody>
      </p:sp>
      <p:sp>
        <p:nvSpPr>
          <p:cNvPr id="4" name="Content Placeholder 3">
            <a:extLst>
              <a:ext uri="{FF2B5EF4-FFF2-40B4-BE49-F238E27FC236}">
                <a16:creationId xmlns:a16="http://schemas.microsoft.com/office/drawing/2014/main" id="{B0277967-4180-35FE-8DBD-A416BD69C580}"/>
              </a:ext>
            </a:extLst>
          </p:cNvPr>
          <p:cNvSpPr>
            <a:spLocks noGrp="1"/>
          </p:cNvSpPr>
          <p:nvPr>
            <p:ph sz="half" idx="2"/>
          </p:nvPr>
        </p:nvSpPr>
        <p:spPr/>
        <p:txBody>
          <a:bodyPr/>
          <a:lstStyle/>
          <a:p>
            <a:r>
              <a:rPr lang="en-US" dirty="0"/>
              <a:t>Process evaluation</a:t>
            </a:r>
          </a:p>
          <a:p>
            <a:pPr lvl="1"/>
            <a:r>
              <a:rPr lang="en-US" dirty="0"/>
              <a:t>Focus is on SOP implementation for individual cores.</a:t>
            </a:r>
          </a:p>
          <a:p>
            <a:r>
              <a:rPr lang="en-US" dirty="0"/>
              <a:t>Outcome evaluation</a:t>
            </a:r>
          </a:p>
          <a:p>
            <a:pPr lvl="1"/>
            <a:r>
              <a:rPr lang="en-US" dirty="0"/>
              <a:t>Logic Models for each core</a:t>
            </a:r>
          </a:p>
          <a:p>
            <a:pPr lvl="1"/>
            <a:r>
              <a:rPr lang="en-US" dirty="0"/>
              <a:t>Reporting only outputs (publications, funding)</a:t>
            </a:r>
          </a:p>
          <a:p>
            <a:endParaRPr lang="en-US" dirty="0"/>
          </a:p>
        </p:txBody>
      </p:sp>
      <p:sp>
        <p:nvSpPr>
          <p:cNvPr id="5" name="Text Placeholder 4">
            <a:extLst>
              <a:ext uri="{FF2B5EF4-FFF2-40B4-BE49-F238E27FC236}">
                <a16:creationId xmlns:a16="http://schemas.microsoft.com/office/drawing/2014/main" id="{C9C46AB0-6FA5-19B0-6311-E3C7E9ADBD51}"/>
              </a:ext>
            </a:extLst>
          </p:cNvPr>
          <p:cNvSpPr>
            <a:spLocks noGrp="1"/>
          </p:cNvSpPr>
          <p:nvPr>
            <p:ph type="body" sz="quarter" idx="3"/>
          </p:nvPr>
        </p:nvSpPr>
        <p:spPr/>
        <p:txBody>
          <a:bodyPr/>
          <a:lstStyle/>
          <a:p>
            <a:r>
              <a:rPr lang="en-US" dirty="0"/>
              <a:t>Systems Approach</a:t>
            </a:r>
          </a:p>
        </p:txBody>
      </p:sp>
      <p:sp>
        <p:nvSpPr>
          <p:cNvPr id="6" name="Content Placeholder 5">
            <a:extLst>
              <a:ext uri="{FF2B5EF4-FFF2-40B4-BE49-F238E27FC236}">
                <a16:creationId xmlns:a16="http://schemas.microsoft.com/office/drawing/2014/main" id="{60F2CA54-19B2-E485-B0F8-7C5C78C47B8E}"/>
              </a:ext>
            </a:extLst>
          </p:cNvPr>
          <p:cNvSpPr>
            <a:spLocks noGrp="1"/>
          </p:cNvSpPr>
          <p:nvPr>
            <p:ph sz="quarter" idx="4"/>
          </p:nvPr>
        </p:nvSpPr>
        <p:spPr/>
        <p:txBody>
          <a:bodyPr/>
          <a:lstStyle/>
          <a:p>
            <a:r>
              <a:rPr lang="en-US" dirty="0"/>
              <a:t>Process evaluation</a:t>
            </a:r>
          </a:p>
          <a:p>
            <a:pPr lvl="1"/>
            <a:r>
              <a:rPr lang="en-US" dirty="0"/>
              <a:t>Focus on core interdependencies </a:t>
            </a:r>
          </a:p>
          <a:p>
            <a:pPr lvl="1"/>
            <a:r>
              <a:rPr lang="en-US" dirty="0"/>
              <a:t>LOCS, stakeholder interviews</a:t>
            </a:r>
          </a:p>
          <a:p>
            <a:pPr lvl="1"/>
            <a:r>
              <a:rPr lang="en-US" dirty="0"/>
              <a:t>Prerequisite for emergence</a:t>
            </a:r>
          </a:p>
          <a:p>
            <a:r>
              <a:rPr lang="en-US" dirty="0"/>
              <a:t>Outcome evaluation</a:t>
            </a:r>
          </a:p>
          <a:p>
            <a:pPr lvl="1"/>
            <a:r>
              <a:rPr lang="en-US" dirty="0"/>
              <a:t>Researcher self-efficacy</a:t>
            </a:r>
          </a:p>
        </p:txBody>
      </p:sp>
    </p:spTree>
    <p:extLst>
      <p:ext uri="{BB962C8B-B14F-4D97-AF65-F5344CB8AC3E}">
        <p14:creationId xmlns:p14="http://schemas.microsoft.com/office/powerpoint/2010/main" val="339691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anim calcmode="lin" valueType="num">
                                      <p:cBhvr>
                                        <p:cTn id="2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anim calcmode="lin" valueType="num">
                                      <p:cBhvr>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fade">
                                      <p:cBhvr>
                                        <p:cTn id="39" dur="1000"/>
                                        <p:tgtEl>
                                          <p:spTgt spid="5">
                                            <p:txEl>
                                              <p:pRg st="0" end="0"/>
                                            </p:txEl>
                                          </p:spTgt>
                                        </p:tgtEl>
                                      </p:cBhvr>
                                    </p:animEffect>
                                    <p:anim calcmode="lin" valueType="num">
                                      <p:cBhvr>
                                        <p:cTn id="4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1000"/>
                                        <p:tgtEl>
                                          <p:spTgt spid="6">
                                            <p:txEl>
                                              <p:pRg st="0" end="0"/>
                                            </p:txEl>
                                          </p:spTgt>
                                        </p:tgtEl>
                                      </p:cBhvr>
                                    </p:animEffect>
                                    <p:anim calcmode="lin" valueType="num">
                                      <p:cBhvr>
                                        <p:cTn id="4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fade">
                                      <p:cBhvr>
                                        <p:cTn id="49" dur="1000"/>
                                        <p:tgtEl>
                                          <p:spTgt spid="6">
                                            <p:txEl>
                                              <p:pRg st="1" end="1"/>
                                            </p:txEl>
                                          </p:spTgt>
                                        </p:tgtEl>
                                      </p:cBhvr>
                                    </p:animEffect>
                                    <p:anim calcmode="lin" valueType="num">
                                      <p:cBhvr>
                                        <p:cTn id="5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1" end="1"/>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
                                            <p:txEl>
                                              <p:pRg st="2" end="2"/>
                                            </p:txEl>
                                          </p:spTgt>
                                        </p:tgtEl>
                                        <p:attrNameLst>
                                          <p:attrName>style.visibility</p:attrName>
                                        </p:attrNameLst>
                                      </p:cBhvr>
                                      <p:to>
                                        <p:strVal val="visible"/>
                                      </p:to>
                                    </p:set>
                                    <p:animEffect transition="in" filter="fade">
                                      <p:cBhvr>
                                        <p:cTn id="54" dur="1000"/>
                                        <p:tgtEl>
                                          <p:spTgt spid="6">
                                            <p:txEl>
                                              <p:pRg st="2" end="2"/>
                                            </p:txEl>
                                          </p:spTgt>
                                        </p:tgtEl>
                                      </p:cBhvr>
                                    </p:animEffect>
                                    <p:anim calcmode="lin" valueType="num">
                                      <p:cBhvr>
                                        <p:cTn id="5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animEffect transition="in" filter="fade">
                                      <p:cBhvr>
                                        <p:cTn id="59" dur="1000"/>
                                        <p:tgtEl>
                                          <p:spTgt spid="6">
                                            <p:txEl>
                                              <p:pRg st="3" end="3"/>
                                            </p:txEl>
                                          </p:spTgt>
                                        </p:tgtEl>
                                      </p:cBhvr>
                                    </p:animEffect>
                                    <p:anim calcmode="lin" valueType="num">
                                      <p:cBhvr>
                                        <p:cTn id="6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
                                            <p:txEl>
                                              <p:pRg st="4" end="4"/>
                                            </p:txEl>
                                          </p:spTgt>
                                        </p:tgtEl>
                                        <p:attrNameLst>
                                          <p:attrName>style.visibility</p:attrName>
                                        </p:attrNameLst>
                                      </p:cBhvr>
                                      <p:to>
                                        <p:strVal val="visible"/>
                                      </p:to>
                                    </p:set>
                                    <p:animEffect transition="in" filter="fade">
                                      <p:cBhvr>
                                        <p:cTn id="64" dur="1000"/>
                                        <p:tgtEl>
                                          <p:spTgt spid="6">
                                            <p:txEl>
                                              <p:pRg st="4" end="4"/>
                                            </p:txEl>
                                          </p:spTgt>
                                        </p:tgtEl>
                                      </p:cBhvr>
                                    </p:animEffect>
                                    <p:anim calcmode="lin" valueType="num">
                                      <p:cBhvr>
                                        <p:cTn id="6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4" end="4"/>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6">
                                            <p:txEl>
                                              <p:pRg st="5" end="5"/>
                                            </p:txEl>
                                          </p:spTgt>
                                        </p:tgtEl>
                                        <p:attrNameLst>
                                          <p:attrName>style.visibility</p:attrName>
                                        </p:attrNameLst>
                                      </p:cBhvr>
                                      <p:to>
                                        <p:strVal val="visible"/>
                                      </p:to>
                                    </p:set>
                                    <p:animEffect transition="in" filter="fade">
                                      <p:cBhvr>
                                        <p:cTn id="69" dur="1000"/>
                                        <p:tgtEl>
                                          <p:spTgt spid="6">
                                            <p:txEl>
                                              <p:pRg st="5" end="5"/>
                                            </p:txEl>
                                          </p:spTgt>
                                        </p:tgtEl>
                                      </p:cBhvr>
                                    </p:animEffect>
                                    <p:anim calcmode="lin" valueType="num">
                                      <p:cBhvr>
                                        <p:cTn id="7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7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C84C5-E3F6-88EE-1DB2-880763C8FE43}"/>
              </a:ext>
            </a:extLst>
          </p:cNvPr>
          <p:cNvSpPr>
            <a:spLocks noGrp="1"/>
          </p:cNvSpPr>
          <p:nvPr>
            <p:ph type="title"/>
          </p:nvPr>
        </p:nvSpPr>
        <p:spPr>
          <a:xfrm>
            <a:off x="782782" y="5180966"/>
            <a:ext cx="10515600" cy="1325563"/>
          </a:xfrm>
        </p:spPr>
        <p:txBody>
          <a:bodyPr/>
          <a:lstStyle/>
          <a:p>
            <a:pPr algn="ctr"/>
            <a:r>
              <a:rPr lang="en-US" dirty="0"/>
              <a:t>Evaluation Utility Metrics (EUMs)</a:t>
            </a:r>
          </a:p>
        </p:txBody>
      </p:sp>
      <p:pic>
        <p:nvPicPr>
          <p:cNvPr id="1026" name="Picture 2" descr="Image result for proof is in the pudding meaning">
            <a:extLst>
              <a:ext uri="{FF2B5EF4-FFF2-40B4-BE49-F238E27FC236}">
                <a16:creationId xmlns:a16="http://schemas.microsoft.com/office/drawing/2014/main" id="{39B3930A-13D3-D828-D3F4-8C62D91164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5699" y="127460"/>
            <a:ext cx="7920601" cy="4956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70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ou're Now Leaving... THE COMFORT ZONE! | Motivation">
            <a:extLst>
              <a:ext uri="{FF2B5EF4-FFF2-40B4-BE49-F238E27FC236}">
                <a16:creationId xmlns:a16="http://schemas.microsoft.com/office/drawing/2014/main" id="{1FCD4830-0715-97BE-F629-6C8C94E5D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005" y="621323"/>
            <a:ext cx="10549271" cy="5933965"/>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a:extLst>
              <a:ext uri="{FF2B5EF4-FFF2-40B4-BE49-F238E27FC236}">
                <a16:creationId xmlns:a16="http://schemas.microsoft.com/office/drawing/2014/main" id="{C297F598-9F27-108C-1942-0D39EEE9B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869" y="1674373"/>
            <a:ext cx="1696313" cy="3005556"/>
          </a:xfrm>
          <a:prstGeom prst="rect">
            <a:avLst/>
          </a:prstGeom>
        </p:spPr>
      </p:pic>
    </p:spTree>
    <p:extLst>
      <p:ext uri="{BB962C8B-B14F-4D97-AF65-F5344CB8AC3E}">
        <p14:creationId xmlns:p14="http://schemas.microsoft.com/office/powerpoint/2010/main" val="97595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0A33-8AD7-B57C-0CD3-7BFC57EBC823}"/>
              </a:ext>
            </a:extLst>
          </p:cNvPr>
          <p:cNvSpPr>
            <a:spLocks noGrp="1"/>
          </p:cNvSpPr>
          <p:nvPr>
            <p:ph type="title"/>
          </p:nvPr>
        </p:nvSpPr>
        <p:spPr/>
        <p:txBody>
          <a:bodyPr/>
          <a:lstStyle/>
          <a:p>
            <a:pPr algn="ctr"/>
            <a:r>
              <a:rPr lang="en-US" dirty="0"/>
              <a:t>Ignore the Wicked Problem BS</a:t>
            </a:r>
          </a:p>
        </p:txBody>
      </p:sp>
      <p:sp>
        <p:nvSpPr>
          <p:cNvPr id="3" name="Content Placeholder 2">
            <a:extLst>
              <a:ext uri="{FF2B5EF4-FFF2-40B4-BE49-F238E27FC236}">
                <a16:creationId xmlns:a16="http://schemas.microsoft.com/office/drawing/2014/main" id="{DC1FDF21-A48D-7B00-3C40-7B5EF1D83070}"/>
              </a:ext>
            </a:extLst>
          </p:cNvPr>
          <p:cNvSpPr>
            <a:spLocks noGrp="1"/>
          </p:cNvSpPr>
          <p:nvPr>
            <p:ph idx="1"/>
          </p:nvPr>
        </p:nvSpPr>
        <p:spPr>
          <a:xfrm>
            <a:off x="334926" y="1570443"/>
            <a:ext cx="3719623" cy="4922431"/>
          </a:xfrm>
        </p:spPr>
        <p:txBody>
          <a:bodyPr>
            <a:normAutofit/>
          </a:bodyPr>
          <a:lstStyle/>
          <a:p>
            <a:r>
              <a:rPr lang="en-US" dirty="0"/>
              <a:t>Don’t be dissuaded by evaluators who only care about marketing.</a:t>
            </a:r>
          </a:p>
          <a:p>
            <a:endParaRPr lang="en-US" dirty="0"/>
          </a:p>
          <a:p>
            <a:r>
              <a:rPr lang="en-US" dirty="0"/>
              <a:t>Stay focused on evaluating the intervention!</a:t>
            </a:r>
          </a:p>
          <a:p>
            <a:pPr lvl="1"/>
            <a:r>
              <a:rPr lang="en-US" dirty="0"/>
              <a:t>Evaluation boundary vs problem boundary.</a:t>
            </a:r>
          </a:p>
          <a:p>
            <a:endParaRPr lang="en-US" dirty="0"/>
          </a:p>
          <a:p>
            <a:endParaRPr lang="en-US" dirty="0"/>
          </a:p>
          <a:p>
            <a:pPr marL="0" indent="0">
              <a:buNone/>
            </a:pPr>
            <a:endParaRPr lang="en-US" dirty="0"/>
          </a:p>
        </p:txBody>
      </p:sp>
      <p:pic>
        <p:nvPicPr>
          <p:cNvPr id="7174" name="Picture 6" descr="Causal loop diagram showing the influences of direct (i.e. proximate... |  Download Scientific Diagram">
            <a:extLst>
              <a:ext uri="{FF2B5EF4-FFF2-40B4-BE49-F238E27FC236}">
                <a16:creationId xmlns:a16="http://schemas.microsoft.com/office/drawing/2014/main" id="{5D172C79-D906-8712-0D1E-D147ECED3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275" y="1570443"/>
            <a:ext cx="4805363" cy="4720139"/>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Shape 8">
            <a:extLst>
              <a:ext uri="{FF2B5EF4-FFF2-40B4-BE49-F238E27FC236}">
                <a16:creationId xmlns:a16="http://schemas.microsoft.com/office/drawing/2014/main" id="{B5E8E2CC-C6BB-2D32-37F9-3470B2921553}"/>
              </a:ext>
            </a:extLst>
          </p:cNvPr>
          <p:cNvSpPr/>
          <p:nvPr/>
        </p:nvSpPr>
        <p:spPr>
          <a:xfrm>
            <a:off x="5760577" y="1799044"/>
            <a:ext cx="2173748" cy="2384535"/>
          </a:xfrm>
          <a:custGeom>
            <a:avLst/>
            <a:gdLst>
              <a:gd name="connsiteX0" fmla="*/ 900113 w 2667000"/>
              <a:gd name="connsiteY0" fmla="*/ 514350 h 2962296"/>
              <a:gd name="connsiteX1" fmla="*/ 928688 w 2667000"/>
              <a:gd name="connsiteY1" fmla="*/ 509587 h 2962296"/>
              <a:gd name="connsiteX2" fmla="*/ 938213 w 2667000"/>
              <a:gd name="connsiteY2" fmla="*/ 495300 h 2962296"/>
              <a:gd name="connsiteX3" fmla="*/ 952500 w 2667000"/>
              <a:gd name="connsiteY3" fmla="*/ 476250 h 2962296"/>
              <a:gd name="connsiteX4" fmla="*/ 962025 w 2667000"/>
              <a:gd name="connsiteY4" fmla="*/ 461962 h 2962296"/>
              <a:gd name="connsiteX5" fmla="*/ 985838 w 2667000"/>
              <a:gd name="connsiteY5" fmla="*/ 447675 h 2962296"/>
              <a:gd name="connsiteX6" fmla="*/ 1009650 w 2667000"/>
              <a:gd name="connsiteY6" fmla="*/ 428625 h 2962296"/>
              <a:gd name="connsiteX7" fmla="*/ 1023938 w 2667000"/>
              <a:gd name="connsiteY7" fmla="*/ 414337 h 2962296"/>
              <a:gd name="connsiteX8" fmla="*/ 1033463 w 2667000"/>
              <a:gd name="connsiteY8" fmla="*/ 400050 h 2962296"/>
              <a:gd name="connsiteX9" fmla="*/ 1062038 w 2667000"/>
              <a:gd name="connsiteY9" fmla="*/ 390525 h 2962296"/>
              <a:gd name="connsiteX10" fmla="*/ 1095375 w 2667000"/>
              <a:gd name="connsiteY10" fmla="*/ 366712 h 2962296"/>
              <a:gd name="connsiteX11" fmla="*/ 1109663 w 2667000"/>
              <a:gd name="connsiteY11" fmla="*/ 361950 h 2962296"/>
              <a:gd name="connsiteX12" fmla="*/ 1128713 w 2667000"/>
              <a:gd name="connsiteY12" fmla="*/ 347662 h 2962296"/>
              <a:gd name="connsiteX13" fmla="*/ 1138238 w 2667000"/>
              <a:gd name="connsiteY13" fmla="*/ 333375 h 2962296"/>
              <a:gd name="connsiteX14" fmla="*/ 1157288 w 2667000"/>
              <a:gd name="connsiteY14" fmla="*/ 319087 h 2962296"/>
              <a:gd name="connsiteX15" fmla="*/ 1162050 w 2667000"/>
              <a:gd name="connsiteY15" fmla="*/ 300037 h 2962296"/>
              <a:gd name="connsiteX16" fmla="*/ 1200150 w 2667000"/>
              <a:gd name="connsiteY16" fmla="*/ 280987 h 2962296"/>
              <a:gd name="connsiteX17" fmla="*/ 1219200 w 2667000"/>
              <a:gd name="connsiteY17" fmla="*/ 266700 h 2962296"/>
              <a:gd name="connsiteX18" fmla="*/ 1223963 w 2667000"/>
              <a:gd name="connsiteY18" fmla="*/ 252412 h 2962296"/>
              <a:gd name="connsiteX19" fmla="*/ 1243013 w 2667000"/>
              <a:gd name="connsiteY19" fmla="*/ 238125 h 2962296"/>
              <a:gd name="connsiteX20" fmla="*/ 1285875 w 2667000"/>
              <a:gd name="connsiteY20" fmla="*/ 214312 h 2962296"/>
              <a:gd name="connsiteX21" fmla="*/ 1314450 w 2667000"/>
              <a:gd name="connsiteY21" fmla="*/ 200025 h 2962296"/>
              <a:gd name="connsiteX22" fmla="*/ 1328738 w 2667000"/>
              <a:gd name="connsiteY22" fmla="*/ 185737 h 2962296"/>
              <a:gd name="connsiteX23" fmla="*/ 1352550 w 2667000"/>
              <a:gd name="connsiteY23" fmla="*/ 171450 h 2962296"/>
              <a:gd name="connsiteX24" fmla="*/ 1371600 w 2667000"/>
              <a:gd name="connsiteY24" fmla="*/ 157162 h 2962296"/>
              <a:gd name="connsiteX25" fmla="*/ 1395413 w 2667000"/>
              <a:gd name="connsiteY25" fmla="*/ 142875 h 2962296"/>
              <a:gd name="connsiteX26" fmla="*/ 1414463 w 2667000"/>
              <a:gd name="connsiteY26" fmla="*/ 128587 h 2962296"/>
              <a:gd name="connsiteX27" fmla="*/ 1428750 w 2667000"/>
              <a:gd name="connsiteY27" fmla="*/ 109537 h 2962296"/>
              <a:gd name="connsiteX28" fmla="*/ 1457325 w 2667000"/>
              <a:gd name="connsiteY28" fmla="*/ 95250 h 2962296"/>
              <a:gd name="connsiteX29" fmla="*/ 1481138 w 2667000"/>
              <a:gd name="connsiteY29" fmla="*/ 71437 h 2962296"/>
              <a:gd name="connsiteX30" fmla="*/ 1543050 w 2667000"/>
              <a:gd name="connsiteY30" fmla="*/ 47625 h 2962296"/>
              <a:gd name="connsiteX31" fmla="*/ 1571625 w 2667000"/>
              <a:gd name="connsiteY31" fmla="*/ 38100 h 2962296"/>
              <a:gd name="connsiteX32" fmla="*/ 1590675 w 2667000"/>
              <a:gd name="connsiteY32" fmla="*/ 28575 h 2962296"/>
              <a:gd name="connsiteX33" fmla="*/ 1633538 w 2667000"/>
              <a:gd name="connsiteY33" fmla="*/ 23812 h 2962296"/>
              <a:gd name="connsiteX34" fmla="*/ 1657350 w 2667000"/>
              <a:gd name="connsiteY34" fmla="*/ 14287 h 2962296"/>
              <a:gd name="connsiteX35" fmla="*/ 1700213 w 2667000"/>
              <a:gd name="connsiteY35" fmla="*/ 0 h 2962296"/>
              <a:gd name="connsiteX36" fmla="*/ 1771650 w 2667000"/>
              <a:gd name="connsiteY36" fmla="*/ 9525 h 2962296"/>
              <a:gd name="connsiteX37" fmla="*/ 1800225 w 2667000"/>
              <a:gd name="connsiteY37" fmla="*/ 52387 h 2962296"/>
              <a:gd name="connsiteX38" fmla="*/ 1814513 w 2667000"/>
              <a:gd name="connsiteY38" fmla="*/ 66675 h 2962296"/>
              <a:gd name="connsiteX39" fmla="*/ 1819275 w 2667000"/>
              <a:gd name="connsiteY39" fmla="*/ 195262 h 2962296"/>
              <a:gd name="connsiteX40" fmla="*/ 1814513 w 2667000"/>
              <a:gd name="connsiteY40" fmla="*/ 471487 h 2962296"/>
              <a:gd name="connsiteX41" fmla="*/ 1804988 w 2667000"/>
              <a:gd name="connsiteY41" fmla="*/ 495300 h 2962296"/>
              <a:gd name="connsiteX42" fmla="*/ 1790700 w 2667000"/>
              <a:gd name="connsiteY42" fmla="*/ 533400 h 2962296"/>
              <a:gd name="connsiteX43" fmla="*/ 1785938 w 2667000"/>
              <a:gd name="connsiteY43" fmla="*/ 566737 h 2962296"/>
              <a:gd name="connsiteX44" fmla="*/ 1771650 w 2667000"/>
              <a:gd name="connsiteY44" fmla="*/ 595312 h 2962296"/>
              <a:gd name="connsiteX45" fmla="*/ 1752600 w 2667000"/>
              <a:gd name="connsiteY45" fmla="*/ 714375 h 2962296"/>
              <a:gd name="connsiteX46" fmla="*/ 1728788 w 2667000"/>
              <a:gd name="connsiteY46" fmla="*/ 785812 h 2962296"/>
              <a:gd name="connsiteX47" fmla="*/ 1724025 w 2667000"/>
              <a:gd name="connsiteY47" fmla="*/ 833437 h 2962296"/>
              <a:gd name="connsiteX48" fmla="*/ 1714500 w 2667000"/>
              <a:gd name="connsiteY48" fmla="*/ 862012 h 2962296"/>
              <a:gd name="connsiteX49" fmla="*/ 1695450 w 2667000"/>
              <a:gd name="connsiteY49" fmla="*/ 923925 h 2962296"/>
              <a:gd name="connsiteX50" fmla="*/ 1724025 w 2667000"/>
              <a:gd name="connsiteY50" fmla="*/ 1223962 h 2962296"/>
              <a:gd name="connsiteX51" fmla="*/ 1762125 w 2667000"/>
              <a:gd name="connsiteY51" fmla="*/ 1285875 h 2962296"/>
              <a:gd name="connsiteX52" fmla="*/ 1766888 w 2667000"/>
              <a:gd name="connsiteY52" fmla="*/ 1385887 h 2962296"/>
              <a:gd name="connsiteX53" fmla="*/ 1771650 w 2667000"/>
              <a:gd name="connsiteY53" fmla="*/ 1414462 h 2962296"/>
              <a:gd name="connsiteX54" fmla="*/ 1795463 w 2667000"/>
              <a:gd name="connsiteY54" fmla="*/ 1447800 h 2962296"/>
              <a:gd name="connsiteX55" fmla="*/ 1809750 w 2667000"/>
              <a:gd name="connsiteY55" fmla="*/ 1452562 h 2962296"/>
              <a:gd name="connsiteX56" fmla="*/ 1814513 w 2667000"/>
              <a:gd name="connsiteY56" fmla="*/ 1466850 h 2962296"/>
              <a:gd name="connsiteX57" fmla="*/ 1833563 w 2667000"/>
              <a:gd name="connsiteY57" fmla="*/ 1495425 h 2962296"/>
              <a:gd name="connsiteX58" fmla="*/ 1847850 w 2667000"/>
              <a:gd name="connsiteY58" fmla="*/ 1509712 h 2962296"/>
              <a:gd name="connsiteX59" fmla="*/ 1895475 w 2667000"/>
              <a:gd name="connsiteY59" fmla="*/ 1538287 h 2962296"/>
              <a:gd name="connsiteX60" fmla="*/ 1924050 w 2667000"/>
              <a:gd name="connsiteY60" fmla="*/ 1543050 h 2962296"/>
              <a:gd name="connsiteX61" fmla="*/ 2024063 w 2667000"/>
              <a:gd name="connsiteY61" fmla="*/ 1562100 h 2962296"/>
              <a:gd name="connsiteX62" fmla="*/ 2200275 w 2667000"/>
              <a:gd name="connsiteY62" fmla="*/ 1576387 h 2962296"/>
              <a:gd name="connsiteX63" fmla="*/ 2281238 w 2667000"/>
              <a:gd name="connsiteY63" fmla="*/ 1604962 h 2962296"/>
              <a:gd name="connsiteX64" fmla="*/ 2300288 w 2667000"/>
              <a:gd name="connsiteY64" fmla="*/ 1609725 h 2962296"/>
              <a:gd name="connsiteX65" fmla="*/ 2338388 w 2667000"/>
              <a:gd name="connsiteY65" fmla="*/ 1624012 h 2962296"/>
              <a:gd name="connsiteX66" fmla="*/ 2386013 w 2667000"/>
              <a:gd name="connsiteY66" fmla="*/ 1643062 h 2962296"/>
              <a:gd name="connsiteX67" fmla="*/ 2409825 w 2667000"/>
              <a:gd name="connsiteY67" fmla="*/ 1657350 h 2962296"/>
              <a:gd name="connsiteX68" fmla="*/ 2428875 w 2667000"/>
              <a:gd name="connsiteY68" fmla="*/ 1662112 h 2962296"/>
              <a:gd name="connsiteX69" fmla="*/ 2505075 w 2667000"/>
              <a:gd name="connsiteY69" fmla="*/ 1676400 h 2962296"/>
              <a:gd name="connsiteX70" fmla="*/ 2524125 w 2667000"/>
              <a:gd name="connsiteY70" fmla="*/ 1685925 h 2962296"/>
              <a:gd name="connsiteX71" fmla="*/ 2552700 w 2667000"/>
              <a:gd name="connsiteY71" fmla="*/ 1695450 h 2962296"/>
              <a:gd name="connsiteX72" fmla="*/ 2595563 w 2667000"/>
              <a:gd name="connsiteY72" fmla="*/ 1709737 h 2962296"/>
              <a:gd name="connsiteX73" fmla="*/ 2614613 w 2667000"/>
              <a:gd name="connsiteY73" fmla="*/ 1733550 h 2962296"/>
              <a:gd name="connsiteX74" fmla="*/ 2643188 w 2667000"/>
              <a:gd name="connsiteY74" fmla="*/ 1752600 h 2962296"/>
              <a:gd name="connsiteX75" fmla="*/ 2652713 w 2667000"/>
              <a:gd name="connsiteY75" fmla="*/ 1766887 h 2962296"/>
              <a:gd name="connsiteX76" fmla="*/ 2667000 w 2667000"/>
              <a:gd name="connsiteY76" fmla="*/ 1866900 h 2962296"/>
              <a:gd name="connsiteX77" fmla="*/ 2657475 w 2667000"/>
              <a:gd name="connsiteY77" fmla="*/ 2109787 h 2962296"/>
              <a:gd name="connsiteX78" fmla="*/ 2586038 w 2667000"/>
              <a:gd name="connsiteY78" fmla="*/ 2190750 h 2962296"/>
              <a:gd name="connsiteX79" fmla="*/ 2486025 w 2667000"/>
              <a:gd name="connsiteY79" fmla="*/ 2300287 h 2962296"/>
              <a:gd name="connsiteX80" fmla="*/ 2462213 w 2667000"/>
              <a:gd name="connsiteY80" fmla="*/ 2314575 h 2962296"/>
              <a:gd name="connsiteX81" fmla="*/ 2414588 w 2667000"/>
              <a:gd name="connsiteY81" fmla="*/ 2352675 h 2962296"/>
              <a:gd name="connsiteX82" fmla="*/ 2347913 w 2667000"/>
              <a:gd name="connsiteY82" fmla="*/ 2381250 h 2962296"/>
              <a:gd name="connsiteX83" fmla="*/ 2319338 w 2667000"/>
              <a:gd name="connsiteY83" fmla="*/ 2400300 h 2962296"/>
              <a:gd name="connsiteX84" fmla="*/ 2271713 w 2667000"/>
              <a:gd name="connsiteY84" fmla="*/ 2419350 h 2962296"/>
              <a:gd name="connsiteX85" fmla="*/ 2233613 w 2667000"/>
              <a:gd name="connsiteY85" fmla="*/ 2433637 h 2962296"/>
              <a:gd name="connsiteX86" fmla="*/ 2190750 w 2667000"/>
              <a:gd name="connsiteY86" fmla="*/ 2462212 h 2962296"/>
              <a:gd name="connsiteX87" fmla="*/ 2181225 w 2667000"/>
              <a:gd name="connsiteY87" fmla="*/ 2476500 h 2962296"/>
              <a:gd name="connsiteX88" fmla="*/ 2157413 w 2667000"/>
              <a:gd name="connsiteY88" fmla="*/ 2490787 h 2962296"/>
              <a:gd name="connsiteX89" fmla="*/ 2124075 w 2667000"/>
              <a:gd name="connsiteY89" fmla="*/ 2524125 h 2962296"/>
              <a:gd name="connsiteX90" fmla="*/ 2105025 w 2667000"/>
              <a:gd name="connsiteY90" fmla="*/ 2543175 h 2962296"/>
              <a:gd name="connsiteX91" fmla="*/ 2085975 w 2667000"/>
              <a:gd name="connsiteY91" fmla="*/ 2547937 h 2962296"/>
              <a:gd name="connsiteX92" fmla="*/ 2043113 w 2667000"/>
              <a:gd name="connsiteY92" fmla="*/ 2576512 h 2962296"/>
              <a:gd name="connsiteX93" fmla="*/ 2024063 w 2667000"/>
              <a:gd name="connsiteY93" fmla="*/ 2595562 h 2962296"/>
              <a:gd name="connsiteX94" fmla="*/ 1981200 w 2667000"/>
              <a:gd name="connsiteY94" fmla="*/ 2619375 h 2962296"/>
              <a:gd name="connsiteX95" fmla="*/ 1962150 w 2667000"/>
              <a:gd name="connsiteY95" fmla="*/ 2633662 h 2962296"/>
              <a:gd name="connsiteX96" fmla="*/ 1928813 w 2667000"/>
              <a:gd name="connsiteY96" fmla="*/ 2709862 h 2962296"/>
              <a:gd name="connsiteX97" fmla="*/ 1914525 w 2667000"/>
              <a:gd name="connsiteY97" fmla="*/ 2743200 h 2962296"/>
              <a:gd name="connsiteX98" fmla="*/ 1819275 w 2667000"/>
              <a:gd name="connsiteY98" fmla="*/ 2805112 h 2962296"/>
              <a:gd name="connsiteX99" fmla="*/ 1752600 w 2667000"/>
              <a:gd name="connsiteY99" fmla="*/ 2862262 h 2962296"/>
              <a:gd name="connsiteX100" fmla="*/ 1695450 w 2667000"/>
              <a:gd name="connsiteY100" fmla="*/ 2881312 h 2962296"/>
              <a:gd name="connsiteX101" fmla="*/ 1676400 w 2667000"/>
              <a:gd name="connsiteY101" fmla="*/ 2895600 h 2962296"/>
              <a:gd name="connsiteX102" fmla="*/ 1643063 w 2667000"/>
              <a:gd name="connsiteY102" fmla="*/ 2900362 h 2962296"/>
              <a:gd name="connsiteX103" fmla="*/ 1614488 w 2667000"/>
              <a:gd name="connsiteY103" fmla="*/ 2928937 h 2962296"/>
              <a:gd name="connsiteX104" fmla="*/ 1585913 w 2667000"/>
              <a:gd name="connsiteY104" fmla="*/ 2933700 h 2962296"/>
              <a:gd name="connsiteX105" fmla="*/ 1552575 w 2667000"/>
              <a:gd name="connsiteY105" fmla="*/ 2943225 h 2962296"/>
              <a:gd name="connsiteX106" fmla="*/ 1533525 w 2667000"/>
              <a:gd name="connsiteY106" fmla="*/ 2957512 h 2962296"/>
              <a:gd name="connsiteX107" fmla="*/ 1509713 w 2667000"/>
              <a:gd name="connsiteY107" fmla="*/ 2962275 h 2962296"/>
              <a:gd name="connsiteX108" fmla="*/ 1204913 w 2667000"/>
              <a:gd name="connsiteY108" fmla="*/ 2947987 h 2962296"/>
              <a:gd name="connsiteX109" fmla="*/ 1162050 w 2667000"/>
              <a:gd name="connsiteY109" fmla="*/ 2933700 h 2962296"/>
              <a:gd name="connsiteX110" fmla="*/ 1109663 w 2667000"/>
              <a:gd name="connsiteY110" fmla="*/ 2919412 h 2962296"/>
              <a:gd name="connsiteX111" fmla="*/ 1071563 w 2667000"/>
              <a:gd name="connsiteY111" fmla="*/ 2890837 h 2962296"/>
              <a:gd name="connsiteX112" fmla="*/ 985838 w 2667000"/>
              <a:gd name="connsiteY112" fmla="*/ 2819400 h 2962296"/>
              <a:gd name="connsiteX113" fmla="*/ 885825 w 2667000"/>
              <a:gd name="connsiteY113" fmla="*/ 2762250 h 2962296"/>
              <a:gd name="connsiteX114" fmla="*/ 795338 w 2667000"/>
              <a:gd name="connsiteY114" fmla="*/ 2686050 h 2962296"/>
              <a:gd name="connsiteX115" fmla="*/ 638175 w 2667000"/>
              <a:gd name="connsiteY115" fmla="*/ 2571750 h 2962296"/>
              <a:gd name="connsiteX116" fmla="*/ 585788 w 2667000"/>
              <a:gd name="connsiteY116" fmla="*/ 2533650 h 2962296"/>
              <a:gd name="connsiteX117" fmla="*/ 538163 w 2667000"/>
              <a:gd name="connsiteY117" fmla="*/ 2486025 h 2962296"/>
              <a:gd name="connsiteX118" fmla="*/ 514350 w 2667000"/>
              <a:gd name="connsiteY118" fmla="*/ 2471737 h 2962296"/>
              <a:gd name="connsiteX119" fmla="*/ 500063 w 2667000"/>
              <a:gd name="connsiteY119" fmla="*/ 2457450 h 2962296"/>
              <a:gd name="connsiteX120" fmla="*/ 347663 w 2667000"/>
              <a:gd name="connsiteY120" fmla="*/ 2405062 h 2962296"/>
              <a:gd name="connsiteX121" fmla="*/ 309563 w 2667000"/>
              <a:gd name="connsiteY121" fmla="*/ 2371725 h 2962296"/>
              <a:gd name="connsiteX122" fmla="*/ 276225 w 2667000"/>
              <a:gd name="connsiteY122" fmla="*/ 2319337 h 2962296"/>
              <a:gd name="connsiteX123" fmla="*/ 252413 w 2667000"/>
              <a:gd name="connsiteY123" fmla="*/ 2295525 h 2962296"/>
              <a:gd name="connsiteX124" fmla="*/ 161925 w 2667000"/>
              <a:gd name="connsiteY124" fmla="*/ 2166937 h 2962296"/>
              <a:gd name="connsiteX125" fmla="*/ 147638 w 2667000"/>
              <a:gd name="connsiteY125" fmla="*/ 2138362 h 2962296"/>
              <a:gd name="connsiteX126" fmla="*/ 128588 w 2667000"/>
              <a:gd name="connsiteY126" fmla="*/ 2047875 h 2962296"/>
              <a:gd name="connsiteX127" fmla="*/ 114300 w 2667000"/>
              <a:gd name="connsiteY127" fmla="*/ 2019300 h 2962296"/>
              <a:gd name="connsiteX128" fmla="*/ 66675 w 2667000"/>
              <a:gd name="connsiteY128" fmla="*/ 1938337 h 2962296"/>
              <a:gd name="connsiteX129" fmla="*/ 47625 w 2667000"/>
              <a:gd name="connsiteY129" fmla="*/ 1909762 h 2962296"/>
              <a:gd name="connsiteX130" fmla="*/ 19050 w 2667000"/>
              <a:gd name="connsiteY130" fmla="*/ 1843087 h 2962296"/>
              <a:gd name="connsiteX131" fmla="*/ 14288 w 2667000"/>
              <a:gd name="connsiteY131" fmla="*/ 1800225 h 2962296"/>
              <a:gd name="connsiteX132" fmla="*/ 4763 w 2667000"/>
              <a:gd name="connsiteY132" fmla="*/ 1766887 h 2962296"/>
              <a:gd name="connsiteX133" fmla="*/ 0 w 2667000"/>
              <a:gd name="connsiteY133" fmla="*/ 1619250 h 2962296"/>
              <a:gd name="connsiteX134" fmla="*/ 4763 w 2667000"/>
              <a:gd name="connsiteY134" fmla="*/ 1433512 h 2962296"/>
              <a:gd name="connsiteX135" fmla="*/ 28575 w 2667000"/>
              <a:gd name="connsiteY135" fmla="*/ 1395412 h 2962296"/>
              <a:gd name="connsiteX136" fmla="*/ 104775 w 2667000"/>
              <a:gd name="connsiteY136" fmla="*/ 1271587 h 2962296"/>
              <a:gd name="connsiteX137" fmla="*/ 128588 w 2667000"/>
              <a:gd name="connsiteY137" fmla="*/ 1238250 h 2962296"/>
              <a:gd name="connsiteX138" fmla="*/ 223838 w 2667000"/>
              <a:gd name="connsiteY138" fmla="*/ 1109662 h 2962296"/>
              <a:gd name="connsiteX139" fmla="*/ 271463 w 2667000"/>
              <a:gd name="connsiteY139" fmla="*/ 1009650 h 2962296"/>
              <a:gd name="connsiteX140" fmla="*/ 290513 w 2667000"/>
              <a:gd name="connsiteY140" fmla="*/ 962025 h 2962296"/>
              <a:gd name="connsiteX141" fmla="*/ 381000 w 2667000"/>
              <a:gd name="connsiteY141" fmla="*/ 862012 h 2962296"/>
              <a:gd name="connsiteX142" fmla="*/ 404813 w 2667000"/>
              <a:gd name="connsiteY142" fmla="*/ 833437 h 2962296"/>
              <a:gd name="connsiteX143" fmla="*/ 442913 w 2667000"/>
              <a:gd name="connsiteY143" fmla="*/ 800100 h 2962296"/>
              <a:gd name="connsiteX144" fmla="*/ 557213 w 2667000"/>
              <a:gd name="connsiteY144" fmla="*/ 676275 h 2962296"/>
              <a:gd name="connsiteX145" fmla="*/ 633413 w 2667000"/>
              <a:gd name="connsiteY145" fmla="*/ 642937 h 2962296"/>
              <a:gd name="connsiteX146" fmla="*/ 690563 w 2667000"/>
              <a:gd name="connsiteY146" fmla="*/ 619125 h 2962296"/>
              <a:gd name="connsiteX147" fmla="*/ 871538 w 2667000"/>
              <a:gd name="connsiteY147" fmla="*/ 614362 h 2962296"/>
              <a:gd name="connsiteX148" fmla="*/ 890588 w 2667000"/>
              <a:gd name="connsiteY148" fmla="*/ 604837 h 2962296"/>
              <a:gd name="connsiteX149" fmla="*/ 904875 w 2667000"/>
              <a:gd name="connsiteY149" fmla="*/ 566737 h 2962296"/>
              <a:gd name="connsiteX150" fmla="*/ 914400 w 2667000"/>
              <a:gd name="connsiteY150" fmla="*/ 538162 h 2962296"/>
              <a:gd name="connsiteX151" fmla="*/ 900113 w 2667000"/>
              <a:gd name="connsiteY151" fmla="*/ 514350 h 296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67000" h="2962296">
                <a:moveTo>
                  <a:pt x="900113" y="514350"/>
                </a:moveTo>
                <a:cubicBezTo>
                  <a:pt x="902494" y="509588"/>
                  <a:pt x="920051" y="513905"/>
                  <a:pt x="928688" y="509587"/>
                </a:cubicBezTo>
                <a:cubicBezTo>
                  <a:pt x="933807" y="507027"/>
                  <a:pt x="934886" y="499958"/>
                  <a:pt x="938213" y="495300"/>
                </a:cubicBezTo>
                <a:cubicBezTo>
                  <a:pt x="942827" y="488841"/>
                  <a:pt x="947887" y="482709"/>
                  <a:pt x="952500" y="476250"/>
                </a:cubicBezTo>
                <a:cubicBezTo>
                  <a:pt x="955827" y="471592"/>
                  <a:pt x="957679" y="465687"/>
                  <a:pt x="962025" y="461962"/>
                </a:cubicBezTo>
                <a:cubicBezTo>
                  <a:pt x="969053" y="455938"/>
                  <a:pt x="978255" y="452983"/>
                  <a:pt x="985838" y="447675"/>
                </a:cubicBezTo>
                <a:cubicBezTo>
                  <a:pt x="994165" y="441846"/>
                  <a:pt x="1002000" y="435319"/>
                  <a:pt x="1009650" y="428625"/>
                </a:cubicBezTo>
                <a:cubicBezTo>
                  <a:pt x="1014719" y="424190"/>
                  <a:pt x="1019626" y="419511"/>
                  <a:pt x="1023938" y="414337"/>
                </a:cubicBezTo>
                <a:cubicBezTo>
                  <a:pt x="1027602" y="409940"/>
                  <a:pt x="1028609" y="403083"/>
                  <a:pt x="1033463" y="400050"/>
                </a:cubicBezTo>
                <a:cubicBezTo>
                  <a:pt x="1041977" y="394729"/>
                  <a:pt x="1052513" y="393700"/>
                  <a:pt x="1062038" y="390525"/>
                </a:cubicBezTo>
                <a:cubicBezTo>
                  <a:pt x="1066351" y="387290"/>
                  <a:pt x="1088412" y="370193"/>
                  <a:pt x="1095375" y="366712"/>
                </a:cubicBezTo>
                <a:cubicBezTo>
                  <a:pt x="1099865" y="364467"/>
                  <a:pt x="1104900" y="363537"/>
                  <a:pt x="1109663" y="361950"/>
                </a:cubicBezTo>
                <a:cubicBezTo>
                  <a:pt x="1116013" y="357187"/>
                  <a:pt x="1123100" y="353275"/>
                  <a:pt x="1128713" y="347662"/>
                </a:cubicBezTo>
                <a:cubicBezTo>
                  <a:pt x="1132760" y="343615"/>
                  <a:pt x="1134191" y="337422"/>
                  <a:pt x="1138238" y="333375"/>
                </a:cubicBezTo>
                <a:cubicBezTo>
                  <a:pt x="1143851" y="327762"/>
                  <a:pt x="1150938" y="323850"/>
                  <a:pt x="1157288" y="319087"/>
                </a:cubicBezTo>
                <a:cubicBezTo>
                  <a:pt x="1158875" y="312737"/>
                  <a:pt x="1157790" y="305007"/>
                  <a:pt x="1162050" y="300037"/>
                </a:cubicBezTo>
                <a:cubicBezTo>
                  <a:pt x="1171046" y="289542"/>
                  <a:pt x="1187452" y="285220"/>
                  <a:pt x="1200150" y="280987"/>
                </a:cubicBezTo>
                <a:cubicBezTo>
                  <a:pt x="1206500" y="276225"/>
                  <a:pt x="1214119" y="272798"/>
                  <a:pt x="1219200" y="266700"/>
                </a:cubicBezTo>
                <a:cubicBezTo>
                  <a:pt x="1222414" y="262843"/>
                  <a:pt x="1220749" y="256269"/>
                  <a:pt x="1223963" y="252412"/>
                </a:cubicBezTo>
                <a:cubicBezTo>
                  <a:pt x="1229044" y="246314"/>
                  <a:pt x="1236409" y="242528"/>
                  <a:pt x="1243013" y="238125"/>
                </a:cubicBezTo>
                <a:cubicBezTo>
                  <a:pt x="1278711" y="214326"/>
                  <a:pt x="1254098" y="232470"/>
                  <a:pt x="1285875" y="214312"/>
                </a:cubicBezTo>
                <a:cubicBezTo>
                  <a:pt x="1311724" y="199541"/>
                  <a:pt x="1288257" y="208755"/>
                  <a:pt x="1314450" y="200025"/>
                </a:cubicBezTo>
                <a:cubicBezTo>
                  <a:pt x="1319213" y="195262"/>
                  <a:pt x="1323350" y="189778"/>
                  <a:pt x="1328738" y="185737"/>
                </a:cubicBezTo>
                <a:cubicBezTo>
                  <a:pt x="1336143" y="180183"/>
                  <a:pt x="1344848" y="176585"/>
                  <a:pt x="1352550" y="171450"/>
                </a:cubicBezTo>
                <a:cubicBezTo>
                  <a:pt x="1359154" y="167047"/>
                  <a:pt x="1364995" y="161565"/>
                  <a:pt x="1371600" y="157162"/>
                </a:cubicBezTo>
                <a:cubicBezTo>
                  <a:pt x="1379302" y="152027"/>
                  <a:pt x="1387711" y="148010"/>
                  <a:pt x="1395413" y="142875"/>
                </a:cubicBezTo>
                <a:cubicBezTo>
                  <a:pt x="1402018" y="138472"/>
                  <a:pt x="1408850" y="134200"/>
                  <a:pt x="1414463" y="128587"/>
                </a:cubicBezTo>
                <a:cubicBezTo>
                  <a:pt x="1420076" y="122974"/>
                  <a:pt x="1422485" y="114410"/>
                  <a:pt x="1428750" y="109537"/>
                </a:cubicBezTo>
                <a:cubicBezTo>
                  <a:pt x="1437156" y="102999"/>
                  <a:pt x="1447800" y="100012"/>
                  <a:pt x="1457325" y="95250"/>
                </a:cubicBezTo>
                <a:cubicBezTo>
                  <a:pt x="1465263" y="87312"/>
                  <a:pt x="1472059" y="78040"/>
                  <a:pt x="1481138" y="71437"/>
                </a:cubicBezTo>
                <a:cubicBezTo>
                  <a:pt x="1501074" y="56938"/>
                  <a:pt x="1520067" y="54697"/>
                  <a:pt x="1543050" y="47625"/>
                </a:cubicBezTo>
                <a:cubicBezTo>
                  <a:pt x="1552646" y="44672"/>
                  <a:pt x="1562303" y="41829"/>
                  <a:pt x="1571625" y="38100"/>
                </a:cubicBezTo>
                <a:cubicBezTo>
                  <a:pt x="1578217" y="35463"/>
                  <a:pt x="1583757" y="30171"/>
                  <a:pt x="1590675" y="28575"/>
                </a:cubicBezTo>
                <a:cubicBezTo>
                  <a:pt x="1604682" y="25342"/>
                  <a:pt x="1619250" y="25400"/>
                  <a:pt x="1633538" y="23812"/>
                </a:cubicBezTo>
                <a:cubicBezTo>
                  <a:pt x="1641475" y="20637"/>
                  <a:pt x="1649102" y="16536"/>
                  <a:pt x="1657350" y="14287"/>
                </a:cubicBezTo>
                <a:cubicBezTo>
                  <a:pt x="1700786" y="2441"/>
                  <a:pt x="1672428" y="18523"/>
                  <a:pt x="1700213" y="0"/>
                </a:cubicBezTo>
                <a:cubicBezTo>
                  <a:pt x="1724025" y="3175"/>
                  <a:pt x="1748976" y="1589"/>
                  <a:pt x="1771650" y="9525"/>
                </a:cubicBezTo>
                <a:cubicBezTo>
                  <a:pt x="1807519" y="22079"/>
                  <a:pt x="1788410" y="31710"/>
                  <a:pt x="1800225" y="52387"/>
                </a:cubicBezTo>
                <a:cubicBezTo>
                  <a:pt x="1803567" y="58235"/>
                  <a:pt x="1809750" y="61912"/>
                  <a:pt x="1814513" y="66675"/>
                </a:cubicBezTo>
                <a:cubicBezTo>
                  <a:pt x="1816100" y="109537"/>
                  <a:pt x="1819275" y="152370"/>
                  <a:pt x="1819275" y="195262"/>
                </a:cubicBezTo>
                <a:cubicBezTo>
                  <a:pt x="1819275" y="287351"/>
                  <a:pt x="1818893" y="379503"/>
                  <a:pt x="1814513" y="471487"/>
                </a:cubicBezTo>
                <a:cubicBezTo>
                  <a:pt x="1814106" y="480026"/>
                  <a:pt x="1807692" y="487190"/>
                  <a:pt x="1804988" y="495300"/>
                </a:cubicBezTo>
                <a:cubicBezTo>
                  <a:pt x="1792020" y="534204"/>
                  <a:pt x="1810184" y="494432"/>
                  <a:pt x="1790700" y="533400"/>
                </a:cubicBezTo>
                <a:cubicBezTo>
                  <a:pt x="1789113" y="544512"/>
                  <a:pt x="1789239" y="556008"/>
                  <a:pt x="1785938" y="566737"/>
                </a:cubicBezTo>
                <a:cubicBezTo>
                  <a:pt x="1782806" y="576915"/>
                  <a:pt x="1773996" y="584924"/>
                  <a:pt x="1771650" y="595312"/>
                </a:cubicBezTo>
                <a:cubicBezTo>
                  <a:pt x="1762797" y="634517"/>
                  <a:pt x="1766712" y="676741"/>
                  <a:pt x="1752600" y="714375"/>
                </a:cubicBezTo>
                <a:cubicBezTo>
                  <a:pt x="1734255" y="763296"/>
                  <a:pt x="1742039" y="739433"/>
                  <a:pt x="1728788" y="785812"/>
                </a:cubicBezTo>
                <a:cubicBezTo>
                  <a:pt x="1727200" y="801687"/>
                  <a:pt x="1726965" y="817756"/>
                  <a:pt x="1724025" y="833437"/>
                </a:cubicBezTo>
                <a:cubicBezTo>
                  <a:pt x="1722175" y="843305"/>
                  <a:pt x="1717453" y="852416"/>
                  <a:pt x="1714500" y="862012"/>
                </a:cubicBezTo>
                <a:cubicBezTo>
                  <a:pt x="1689934" y="941854"/>
                  <a:pt x="1719301" y="852373"/>
                  <a:pt x="1695450" y="923925"/>
                </a:cubicBezTo>
                <a:cubicBezTo>
                  <a:pt x="1699923" y="1029042"/>
                  <a:pt x="1689590" y="1126395"/>
                  <a:pt x="1724025" y="1223962"/>
                </a:cubicBezTo>
                <a:cubicBezTo>
                  <a:pt x="1732561" y="1248148"/>
                  <a:pt x="1747331" y="1265163"/>
                  <a:pt x="1762125" y="1285875"/>
                </a:cubicBezTo>
                <a:cubicBezTo>
                  <a:pt x="1763713" y="1319212"/>
                  <a:pt x="1764423" y="1352603"/>
                  <a:pt x="1766888" y="1385887"/>
                </a:cubicBezTo>
                <a:cubicBezTo>
                  <a:pt x="1767601" y="1395517"/>
                  <a:pt x="1768875" y="1405213"/>
                  <a:pt x="1771650" y="1414462"/>
                </a:cubicBezTo>
                <a:cubicBezTo>
                  <a:pt x="1775374" y="1426877"/>
                  <a:pt x="1784516" y="1440502"/>
                  <a:pt x="1795463" y="1447800"/>
                </a:cubicBezTo>
                <a:cubicBezTo>
                  <a:pt x="1799640" y="1450585"/>
                  <a:pt x="1804988" y="1450975"/>
                  <a:pt x="1809750" y="1452562"/>
                </a:cubicBezTo>
                <a:cubicBezTo>
                  <a:pt x="1811338" y="1457325"/>
                  <a:pt x="1812075" y="1462461"/>
                  <a:pt x="1814513" y="1466850"/>
                </a:cubicBezTo>
                <a:cubicBezTo>
                  <a:pt x="1820072" y="1476857"/>
                  <a:pt x="1826535" y="1486389"/>
                  <a:pt x="1833563" y="1495425"/>
                </a:cubicBezTo>
                <a:cubicBezTo>
                  <a:pt x="1837698" y="1500741"/>
                  <a:pt x="1842736" y="1505329"/>
                  <a:pt x="1847850" y="1509712"/>
                </a:cubicBezTo>
                <a:cubicBezTo>
                  <a:pt x="1861321" y="1521259"/>
                  <a:pt x="1878714" y="1532700"/>
                  <a:pt x="1895475" y="1538287"/>
                </a:cubicBezTo>
                <a:cubicBezTo>
                  <a:pt x="1904636" y="1541341"/>
                  <a:pt x="1914525" y="1541462"/>
                  <a:pt x="1924050" y="1543050"/>
                </a:cubicBezTo>
                <a:cubicBezTo>
                  <a:pt x="1978722" y="1566480"/>
                  <a:pt x="1943755" y="1555801"/>
                  <a:pt x="2024063" y="1562100"/>
                </a:cubicBezTo>
                <a:lnTo>
                  <a:pt x="2200275" y="1576387"/>
                </a:lnTo>
                <a:cubicBezTo>
                  <a:pt x="2156899" y="1619763"/>
                  <a:pt x="2174694" y="1592176"/>
                  <a:pt x="2281238" y="1604962"/>
                </a:cubicBezTo>
                <a:cubicBezTo>
                  <a:pt x="2287737" y="1605742"/>
                  <a:pt x="2293994" y="1607927"/>
                  <a:pt x="2300288" y="1609725"/>
                </a:cubicBezTo>
                <a:cubicBezTo>
                  <a:pt x="2313358" y="1613459"/>
                  <a:pt x="2325800" y="1618977"/>
                  <a:pt x="2338388" y="1624012"/>
                </a:cubicBezTo>
                <a:cubicBezTo>
                  <a:pt x="2358013" y="1653450"/>
                  <a:pt x="2335525" y="1627527"/>
                  <a:pt x="2386013" y="1643062"/>
                </a:cubicBezTo>
                <a:cubicBezTo>
                  <a:pt x="2394860" y="1645784"/>
                  <a:pt x="2401366" y="1653591"/>
                  <a:pt x="2409825" y="1657350"/>
                </a:cubicBezTo>
                <a:cubicBezTo>
                  <a:pt x="2415806" y="1660008"/>
                  <a:pt x="2422475" y="1660741"/>
                  <a:pt x="2428875" y="1662112"/>
                </a:cubicBezTo>
                <a:cubicBezTo>
                  <a:pt x="2468841" y="1670676"/>
                  <a:pt x="2470747" y="1670678"/>
                  <a:pt x="2505075" y="1676400"/>
                </a:cubicBezTo>
                <a:cubicBezTo>
                  <a:pt x="2511425" y="1679575"/>
                  <a:pt x="2517533" y="1683288"/>
                  <a:pt x="2524125" y="1685925"/>
                </a:cubicBezTo>
                <a:cubicBezTo>
                  <a:pt x="2533447" y="1689654"/>
                  <a:pt x="2543525" y="1691372"/>
                  <a:pt x="2552700" y="1695450"/>
                </a:cubicBezTo>
                <a:cubicBezTo>
                  <a:pt x="2592879" y="1713307"/>
                  <a:pt x="2531219" y="1699014"/>
                  <a:pt x="2595563" y="1709737"/>
                </a:cubicBezTo>
                <a:cubicBezTo>
                  <a:pt x="2601913" y="1717675"/>
                  <a:pt x="2607057" y="1726750"/>
                  <a:pt x="2614613" y="1733550"/>
                </a:cubicBezTo>
                <a:cubicBezTo>
                  <a:pt x="2623122" y="1741208"/>
                  <a:pt x="2643188" y="1752600"/>
                  <a:pt x="2643188" y="1752600"/>
                </a:cubicBezTo>
                <a:cubicBezTo>
                  <a:pt x="2646363" y="1757362"/>
                  <a:pt x="2651238" y="1761357"/>
                  <a:pt x="2652713" y="1766887"/>
                </a:cubicBezTo>
                <a:cubicBezTo>
                  <a:pt x="2659507" y="1792366"/>
                  <a:pt x="2663897" y="1838972"/>
                  <a:pt x="2667000" y="1866900"/>
                </a:cubicBezTo>
                <a:cubicBezTo>
                  <a:pt x="2663825" y="1947862"/>
                  <a:pt x="2667183" y="2029346"/>
                  <a:pt x="2657475" y="2109787"/>
                </a:cubicBezTo>
                <a:cubicBezTo>
                  <a:pt x="2655451" y="2126558"/>
                  <a:pt x="2586048" y="2190739"/>
                  <a:pt x="2586038" y="2190750"/>
                </a:cubicBezTo>
                <a:cubicBezTo>
                  <a:pt x="2551680" y="2229150"/>
                  <a:pt x="2533761" y="2271644"/>
                  <a:pt x="2486025" y="2300287"/>
                </a:cubicBezTo>
                <a:cubicBezTo>
                  <a:pt x="2478088" y="2305050"/>
                  <a:pt x="2469520" y="2308892"/>
                  <a:pt x="2462213" y="2314575"/>
                </a:cubicBezTo>
                <a:cubicBezTo>
                  <a:pt x="2398488" y="2364140"/>
                  <a:pt x="2497265" y="2300063"/>
                  <a:pt x="2414588" y="2352675"/>
                </a:cubicBezTo>
                <a:cubicBezTo>
                  <a:pt x="2360793" y="2386908"/>
                  <a:pt x="2427326" y="2344190"/>
                  <a:pt x="2347913" y="2381250"/>
                </a:cubicBezTo>
                <a:cubicBezTo>
                  <a:pt x="2337539" y="2386091"/>
                  <a:pt x="2329154" y="2394410"/>
                  <a:pt x="2319338" y="2400300"/>
                </a:cubicBezTo>
                <a:cubicBezTo>
                  <a:pt x="2299966" y="2411923"/>
                  <a:pt x="2294779" y="2410963"/>
                  <a:pt x="2271713" y="2419350"/>
                </a:cubicBezTo>
                <a:cubicBezTo>
                  <a:pt x="2209097" y="2442119"/>
                  <a:pt x="2276058" y="2419490"/>
                  <a:pt x="2233613" y="2433637"/>
                </a:cubicBezTo>
                <a:cubicBezTo>
                  <a:pt x="2186287" y="2492796"/>
                  <a:pt x="2243021" y="2432343"/>
                  <a:pt x="2190750" y="2462212"/>
                </a:cubicBezTo>
                <a:cubicBezTo>
                  <a:pt x="2185780" y="2465052"/>
                  <a:pt x="2185571" y="2472775"/>
                  <a:pt x="2181225" y="2476500"/>
                </a:cubicBezTo>
                <a:cubicBezTo>
                  <a:pt x="2174197" y="2482524"/>
                  <a:pt x="2165350" y="2486025"/>
                  <a:pt x="2157413" y="2490787"/>
                </a:cubicBezTo>
                <a:cubicBezTo>
                  <a:pt x="2115203" y="2543550"/>
                  <a:pt x="2157849" y="2495176"/>
                  <a:pt x="2124075" y="2524125"/>
                </a:cubicBezTo>
                <a:cubicBezTo>
                  <a:pt x="2117257" y="2529969"/>
                  <a:pt x="2112640" y="2538416"/>
                  <a:pt x="2105025" y="2543175"/>
                </a:cubicBezTo>
                <a:cubicBezTo>
                  <a:pt x="2099474" y="2546644"/>
                  <a:pt x="2092325" y="2546350"/>
                  <a:pt x="2085975" y="2547937"/>
                </a:cubicBezTo>
                <a:cubicBezTo>
                  <a:pt x="2056394" y="2597242"/>
                  <a:pt x="2091591" y="2552273"/>
                  <a:pt x="2043113" y="2576512"/>
                </a:cubicBezTo>
                <a:cubicBezTo>
                  <a:pt x="2035081" y="2580528"/>
                  <a:pt x="2031446" y="2590450"/>
                  <a:pt x="2024063" y="2595562"/>
                </a:cubicBezTo>
                <a:cubicBezTo>
                  <a:pt x="2010625" y="2604865"/>
                  <a:pt x="1995120" y="2610809"/>
                  <a:pt x="1981200" y="2619375"/>
                </a:cubicBezTo>
                <a:cubicBezTo>
                  <a:pt x="1974440" y="2623535"/>
                  <a:pt x="1968500" y="2628900"/>
                  <a:pt x="1962150" y="2633662"/>
                </a:cubicBezTo>
                <a:cubicBezTo>
                  <a:pt x="1951654" y="2675652"/>
                  <a:pt x="1962168" y="2639447"/>
                  <a:pt x="1928813" y="2709862"/>
                </a:cubicBezTo>
                <a:cubicBezTo>
                  <a:pt x="1923637" y="2720788"/>
                  <a:pt x="1922794" y="2734380"/>
                  <a:pt x="1914525" y="2743200"/>
                </a:cubicBezTo>
                <a:cubicBezTo>
                  <a:pt x="1884301" y="2775439"/>
                  <a:pt x="1855844" y="2786827"/>
                  <a:pt x="1819275" y="2805112"/>
                </a:cubicBezTo>
                <a:cubicBezTo>
                  <a:pt x="1791948" y="2843372"/>
                  <a:pt x="1800238" y="2841846"/>
                  <a:pt x="1752600" y="2862262"/>
                </a:cubicBezTo>
                <a:cubicBezTo>
                  <a:pt x="1734143" y="2870172"/>
                  <a:pt x="1695450" y="2881312"/>
                  <a:pt x="1695450" y="2881312"/>
                </a:cubicBezTo>
                <a:cubicBezTo>
                  <a:pt x="1689100" y="2886075"/>
                  <a:pt x="1683860" y="2892887"/>
                  <a:pt x="1676400" y="2895600"/>
                </a:cubicBezTo>
                <a:cubicBezTo>
                  <a:pt x="1665851" y="2899436"/>
                  <a:pt x="1652946" y="2895040"/>
                  <a:pt x="1643063" y="2900362"/>
                </a:cubicBezTo>
                <a:cubicBezTo>
                  <a:pt x="1631203" y="2906748"/>
                  <a:pt x="1626123" y="2922150"/>
                  <a:pt x="1614488" y="2928937"/>
                </a:cubicBezTo>
                <a:cubicBezTo>
                  <a:pt x="1606147" y="2933803"/>
                  <a:pt x="1595322" y="2931529"/>
                  <a:pt x="1585913" y="2933700"/>
                </a:cubicBezTo>
                <a:cubicBezTo>
                  <a:pt x="1574652" y="2936299"/>
                  <a:pt x="1563688" y="2940050"/>
                  <a:pt x="1552575" y="2943225"/>
                </a:cubicBezTo>
                <a:cubicBezTo>
                  <a:pt x="1546225" y="2947987"/>
                  <a:pt x="1540778" y="2954288"/>
                  <a:pt x="1533525" y="2957512"/>
                </a:cubicBezTo>
                <a:cubicBezTo>
                  <a:pt x="1526128" y="2960800"/>
                  <a:pt x="1517804" y="2962510"/>
                  <a:pt x="1509713" y="2962275"/>
                </a:cubicBezTo>
                <a:cubicBezTo>
                  <a:pt x="1408044" y="2959328"/>
                  <a:pt x="1306513" y="2952750"/>
                  <a:pt x="1204913" y="2947987"/>
                </a:cubicBezTo>
                <a:cubicBezTo>
                  <a:pt x="1190625" y="2943225"/>
                  <a:pt x="1176475" y="2938028"/>
                  <a:pt x="1162050" y="2933700"/>
                </a:cubicBezTo>
                <a:cubicBezTo>
                  <a:pt x="1144713" y="2928499"/>
                  <a:pt x="1126021" y="2927161"/>
                  <a:pt x="1109663" y="2919412"/>
                </a:cubicBezTo>
                <a:cubicBezTo>
                  <a:pt x="1095316" y="2912616"/>
                  <a:pt x="1083913" y="2900812"/>
                  <a:pt x="1071563" y="2890837"/>
                </a:cubicBezTo>
                <a:cubicBezTo>
                  <a:pt x="1042626" y="2867465"/>
                  <a:pt x="1019107" y="2836035"/>
                  <a:pt x="985838" y="2819400"/>
                </a:cubicBezTo>
                <a:cubicBezTo>
                  <a:pt x="944642" y="2798802"/>
                  <a:pt x="921164" y="2790017"/>
                  <a:pt x="885825" y="2762250"/>
                </a:cubicBezTo>
                <a:cubicBezTo>
                  <a:pt x="854818" y="2737888"/>
                  <a:pt x="828606" y="2707220"/>
                  <a:pt x="795338" y="2686050"/>
                </a:cubicBezTo>
                <a:cubicBezTo>
                  <a:pt x="698613" y="2624497"/>
                  <a:pt x="774469" y="2675003"/>
                  <a:pt x="638175" y="2571750"/>
                </a:cubicBezTo>
                <a:cubicBezTo>
                  <a:pt x="620964" y="2558711"/>
                  <a:pt x="601056" y="2548918"/>
                  <a:pt x="585788" y="2533650"/>
                </a:cubicBezTo>
                <a:cubicBezTo>
                  <a:pt x="569913" y="2517775"/>
                  <a:pt x="555129" y="2500729"/>
                  <a:pt x="538163" y="2486025"/>
                </a:cubicBezTo>
                <a:cubicBezTo>
                  <a:pt x="531168" y="2479962"/>
                  <a:pt x="521755" y="2477291"/>
                  <a:pt x="514350" y="2471737"/>
                </a:cubicBezTo>
                <a:cubicBezTo>
                  <a:pt x="508962" y="2467696"/>
                  <a:pt x="506349" y="2459868"/>
                  <a:pt x="500063" y="2457450"/>
                </a:cubicBezTo>
                <a:cubicBezTo>
                  <a:pt x="483994" y="2451270"/>
                  <a:pt x="380984" y="2426623"/>
                  <a:pt x="347663" y="2405062"/>
                </a:cubicBezTo>
                <a:cubicBezTo>
                  <a:pt x="333495" y="2395895"/>
                  <a:pt x="320366" y="2384689"/>
                  <a:pt x="309563" y="2371725"/>
                </a:cubicBezTo>
                <a:cubicBezTo>
                  <a:pt x="296312" y="2355824"/>
                  <a:pt x="288644" y="2335896"/>
                  <a:pt x="276225" y="2319337"/>
                </a:cubicBezTo>
                <a:cubicBezTo>
                  <a:pt x="269490" y="2310357"/>
                  <a:pt x="258997" y="2304617"/>
                  <a:pt x="252413" y="2295525"/>
                </a:cubicBezTo>
                <a:cubicBezTo>
                  <a:pt x="147497" y="2150641"/>
                  <a:pt x="212266" y="2217278"/>
                  <a:pt x="161925" y="2166937"/>
                </a:cubicBezTo>
                <a:cubicBezTo>
                  <a:pt x="157163" y="2157412"/>
                  <a:pt x="150488" y="2148623"/>
                  <a:pt x="147638" y="2138362"/>
                </a:cubicBezTo>
                <a:cubicBezTo>
                  <a:pt x="131100" y="2078825"/>
                  <a:pt x="146478" y="2094388"/>
                  <a:pt x="128588" y="2047875"/>
                </a:cubicBezTo>
                <a:cubicBezTo>
                  <a:pt x="124765" y="2037936"/>
                  <a:pt x="119540" y="2028571"/>
                  <a:pt x="114300" y="2019300"/>
                </a:cubicBezTo>
                <a:cubicBezTo>
                  <a:pt x="98893" y="1992042"/>
                  <a:pt x="84043" y="1964389"/>
                  <a:pt x="66675" y="1938337"/>
                </a:cubicBezTo>
                <a:cubicBezTo>
                  <a:pt x="60325" y="1928812"/>
                  <a:pt x="52745" y="1920001"/>
                  <a:pt x="47625" y="1909762"/>
                </a:cubicBezTo>
                <a:cubicBezTo>
                  <a:pt x="36811" y="1888135"/>
                  <a:pt x="19050" y="1843087"/>
                  <a:pt x="19050" y="1843087"/>
                </a:cubicBezTo>
                <a:cubicBezTo>
                  <a:pt x="17463" y="1828800"/>
                  <a:pt x="16937" y="1814354"/>
                  <a:pt x="14288" y="1800225"/>
                </a:cubicBezTo>
                <a:cubicBezTo>
                  <a:pt x="12158" y="1788866"/>
                  <a:pt x="5673" y="1778408"/>
                  <a:pt x="4763" y="1766887"/>
                </a:cubicBezTo>
                <a:cubicBezTo>
                  <a:pt x="888" y="1717802"/>
                  <a:pt x="1588" y="1668462"/>
                  <a:pt x="0" y="1619250"/>
                </a:cubicBezTo>
                <a:cubicBezTo>
                  <a:pt x="1588" y="1557337"/>
                  <a:pt x="-3080" y="1494946"/>
                  <a:pt x="4763" y="1433512"/>
                </a:cubicBezTo>
                <a:cubicBezTo>
                  <a:pt x="6659" y="1418656"/>
                  <a:pt x="21568" y="1408648"/>
                  <a:pt x="28575" y="1395412"/>
                </a:cubicBezTo>
                <a:cubicBezTo>
                  <a:pt x="85287" y="1288288"/>
                  <a:pt x="-12619" y="1437318"/>
                  <a:pt x="104775" y="1271587"/>
                </a:cubicBezTo>
                <a:cubicBezTo>
                  <a:pt x="112669" y="1260443"/>
                  <a:pt x="118932" y="1247906"/>
                  <a:pt x="128588" y="1238250"/>
                </a:cubicBezTo>
                <a:cubicBezTo>
                  <a:pt x="168876" y="1197962"/>
                  <a:pt x="199122" y="1171452"/>
                  <a:pt x="223838" y="1109662"/>
                </a:cubicBezTo>
                <a:cubicBezTo>
                  <a:pt x="271342" y="990902"/>
                  <a:pt x="210192" y="1138318"/>
                  <a:pt x="271463" y="1009650"/>
                </a:cubicBezTo>
                <a:cubicBezTo>
                  <a:pt x="278814" y="994213"/>
                  <a:pt x="281514" y="976563"/>
                  <a:pt x="290513" y="962025"/>
                </a:cubicBezTo>
                <a:cubicBezTo>
                  <a:pt x="314459" y="923343"/>
                  <a:pt x="350389" y="894663"/>
                  <a:pt x="381000" y="862012"/>
                </a:cubicBezTo>
                <a:cubicBezTo>
                  <a:pt x="389480" y="852967"/>
                  <a:pt x="396046" y="842204"/>
                  <a:pt x="404813" y="833437"/>
                </a:cubicBezTo>
                <a:cubicBezTo>
                  <a:pt x="416746" y="821504"/>
                  <a:pt x="431347" y="812389"/>
                  <a:pt x="442913" y="800100"/>
                </a:cubicBezTo>
                <a:cubicBezTo>
                  <a:pt x="483664" y="756803"/>
                  <a:pt x="501603" y="709643"/>
                  <a:pt x="557213" y="676275"/>
                </a:cubicBezTo>
                <a:cubicBezTo>
                  <a:pt x="600991" y="650006"/>
                  <a:pt x="564229" y="670008"/>
                  <a:pt x="633413" y="642937"/>
                </a:cubicBezTo>
                <a:cubicBezTo>
                  <a:pt x="652632" y="635417"/>
                  <a:pt x="670073" y="621584"/>
                  <a:pt x="690563" y="619125"/>
                </a:cubicBezTo>
                <a:cubicBezTo>
                  <a:pt x="750479" y="611935"/>
                  <a:pt x="811213" y="615950"/>
                  <a:pt x="871538" y="614362"/>
                </a:cubicBezTo>
                <a:cubicBezTo>
                  <a:pt x="877888" y="611187"/>
                  <a:pt x="885568" y="609857"/>
                  <a:pt x="890588" y="604837"/>
                </a:cubicBezTo>
                <a:cubicBezTo>
                  <a:pt x="899714" y="595711"/>
                  <a:pt x="901458" y="578128"/>
                  <a:pt x="904875" y="566737"/>
                </a:cubicBezTo>
                <a:cubicBezTo>
                  <a:pt x="907760" y="557120"/>
                  <a:pt x="911758" y="547848"/>
                  <a:pt x="914400" y="538162"/>
                </a:cubicBezTo>
                <a:cubicBezTo>
                  <a:pt x="916530" y="530353"/>
                  <a:pt x="897732" y="519112"/>
                  <a:pt x="900113" y="514350"/>
                </a:cubicBezTo>
                <a:close/>
              </a:path>
            </a:pathLst>
          </a:custGeom>
          <a:solidFill>
            <a:srgbClr val="00FFFF">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68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F36E7-81DB-4620-0F15-A0E931270870}"/>
              </a:ext>
            </a:extLst>
          </p:cNvPr>
          <p:cNvSpPr>
            <a:spLocks noGrp="1"/>
          </p:cNvSpPr>
          <p:nvPr>
            <p:ph type="title"/>
          </p:nvPr>
        </p:nvSpPr>
        <p:spPr>
          <a:xfrm>
            <a:off x="539602" y="414743"/>
            <a:ext cx="11112795" cy="1325563"/>
          </a:xfrm>
        </p:spPr>
        <p:txBody>
          <a:bodyPr>
            <a:normAutofit/>
          </a:bodyPr>
          <a:lstStyle/>
          <a:p>
            <a:pPr algn="ctr"/>
            <a:r>
              <a:rPr lang="en-US" sz="3600" dirty="0"/>
              <a:t>Don’t be deterred by academics and theoretical arguments.</a:t>
            </a:r>
          </a:p>
        </p:txBody>
      </p:sp>
      <p:sp>
        <p:nvSpPr>
          <p:cNvPr id="3" name="Content Placeholder 2">
            <a:extLst>
              <a:ext uri="{FF2B5EF4-FFF2-40B4-BE49-F238E27FC236}">
                <a16:creationId xmlns:a16="http://schemas.microsoft.com/office/drawing/2014/main" id="{187B6D16-C619-BA28-2C7F-F7D44896A4A3}"/>
              </a:ext>
            </a:extLst>
          </p:cNvPr>
          <p:cNvSpPr>
            <a:spLocks noGrp="1"/>
          </p:cNvSpPr>
          <p:nvPr>
            <p:ph idx="1"/>
          </p:nvPr>
        </p:nvSpPr>
        <p:spPr>
          <a:xfrm>
            <a:off x="398721" y="2428627"/>
            <a:ext cx="5548423" cy="2792634"/>
          </a:xfrm>
        </p:spPr>
        <p:txBody>
          <a:bodyPr>
            <a:normAutofit/>
          </a:bodyPr>
          <a:lstStyle/>
          <a:p>
            <a:endParaRPr lang="en-US" dirty="0"/>
          </a:p>
          <a:p>
            <a:endParaRPr lang="en-US" dirty="0"/>
          </a:p>
          <a:p>
            <a:endParaRPr lang="en-US" dirty="0"/>
          </a:p>
          <a:p>
            <a:endParaRPr lang="en-US" dirty="0"/>
          </a:p>
          <a:p>
            <a:endParaRPr lang="en-US" dirty="0"/>
          </a:p>
        </p:txBody>
      </p:sp>
      <p:pic>
        <p:nvPicPr>
          <p:cNvPr id="4" name="Picture 2" descr="Complicated vs Complex Problem Solving – Mike Kuphal&amp;#39;s Thoughts">
            <a:extLst>
              <a:ext uri="{FF2B5EF4-FFF2-40B4-BE49-F238E27FC236}">
                <a16:creationId xmlns:a16="http://schemas.microsoft.com/office/drawing/2014/main" id="{CCC19B16-4E25-3BB3-8E6B-99B31D111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390" y="1740306"/>
            <a:ext cx="6403220" cy="32016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356617-BA94-3CD6-EDC5-BB2DA5173AE2}"/>
              </a:ext>
            </a:extLst>
          </p:cNvPr>
          <p:cNvSpPr txBox="1"/>
          <p:nvPr/>
        </p:nvSpPr>
        <p:spPr>
          <a:xfrm>
            <a:off x="1998785" y="5559898"/>
            <a:ext cx="8880230" cy="1077218"/>
          </a:xfrm>
          <a:prstGeom prst="rect">
            <a:avLst/>
          </a:prstGeom>
          <a:noFill/>
        </p:spPr>
        <p:txBody>
          <a:bodyPr wrap="square">
            <a:spAutoFit/>
          </a:bodyPr>
          <a:lstStyle/>
          <a:p>
            <a:r>
              <a:rPr lang="en-US" sz="3200" dirty="0"/>
              <a:t>Evaluating complex interventions, will take more resources but it is not complicated, its not difficult.</a:t>
            </a:r>
          </a:p>
        </p:txBody>
      </p:sp>
    </p:spTree>
    <p:extLst>
      <p:ext uri="{BB962C8B-B14F-4D97-AF65-F5344CB8AC3E}">
        <p14:creationId xmlns:p14="http://schemas.microsoft.com/office/powerpoint/2010/main" val="20345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24101</TotalTime>
  <Words>3049</Words>
  <Application>Microsoft Office PowerPoint</Application>
  <PresentationFormat>Widescreen</PresentationFormat>
  <Paragraphs>577</Paragraphs>
  <Slides>100</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100</vt:i4>
      </vt:variant>
    </vt:vector>
  </HeadingPairs>
  <TitlesOfParts>
    <vt:vector size="111" baseType="lpstr">
      <vt:lpstr>MS PGothic</vt:lpstr>
      <vt:lpstr>AdvTT5843c571</vt:lpstr>
      <vt:lpstr>AdvTT5843c571+20</vt:lpstr>
      <vt:lpstr>Arial</vt:lpstr>
      <vt:lpstr>Calibri</vt:lpstr>
      <vt:lpstr>Calibri Light</vt:lpstr>
      <vt:lpstr>Gill Sans MT</vt:lpstr>
      <vt:lpstr>Ink Free</vt:lpstr>
      <vt:lpstr>Times New Roman</vt:lpstr>
      <vt:lpstr>Wingdings</vt:lpstr>
      <vt:lpstr>Office Theme</vt:lpstr>
      <vt:lpstr>PowerPoint Presentation</vt:lpstr>
      <vt:lpstr>Housekeeping</vt:lpstr>
      <vt:lpstr>PowerPoint Presentation</vt:lpstr>
      <vt:lpstr>PowerPoint Presentation</vt:lpstr>
      <vt:lpstr>First seven The lucky winners!</vt:lpstr>
      <vt:lpstr>ACKNOWLEDGEMENT OF COUNTRY  “Barrambin” (Windy place) </vt:lpstr>
      <vt:lpstr>PowerPoint Presentation</vt:lpstr>
      <vt:lpstr>Background</vt:lpstr>
      <vt:lpstr>PowerPoint Presentation</vt:lpstr>
      <vt:lpstr>PowerPoint Presentation</vt:lpstr>
      <vt:lpstr>PowerPoint Presentation</vt:lpstr>
      <vt:lpstr>PowerPoint Presentation</vt:lpstr>
      <vt:lpstr>Something was bugging me.</vt:lpstr>
      <vt:lpstr>My Search for a Solution</vt:lpstr>
      <vt:lpstr>My Reasoning</vt:lpstr>
      <vt:lpstr>PowerPoint Presentation</vt:lpstr>
      <vt:lpstr>Research Worldviews Influencing Intervention Design</vt:lpstr>
      <vt:lpstr>Reductionist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 Room Discussion Questions – 10 minutes</vt:lpstr>
      <vt:lpstr>PowerPoint Presentation</vt:lpstr>
      <vt:lpstr> </vt:lpstr>
      <vt:lpstr>PowerPoint Presentation</vt:lpstr>
      <vt:lpstr>If more logic models are not the solution for evaluating complex interventions, then what is a better approach?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Rationale of System Evaluation Theory (SET)</vt:lpstr>
      <vt:lpstr>Summary</vt:lpstr>
      <vt:lpstr>PowerPoint Presentation</vt:lpstr>
      <vt:lpstr>Applying SET – Step 1</vt:lpstr>
      <vt:lpstr>Applying SET – Step 1</vt:lpstr>
      <vt:lpstr>Pull together leaders</vt:lpstr>
      <vt:lpstr>Define Emergent Property</vt:lpstr>
      <vt:lpstr>Storyboarding</vt:lpstr>
      <vt:lpstr>PowerPoint Presentation</vt:lpstr>
      <vt:lpstr>PowerPoint Presentation</vt:lpstr>
      <vt:lpstr>PowerPoint Presentation</vt:lpstr>
      <vt:lpstr>PowerPoint Presentation</vt:lpstr>
      <vt:lpstr>PowerPoint Presentation</vt:lpstr>
      <vt:lpstr>Test the Evaluation Boundary</vt:lpstr>
      <vt:lpstr>PowerPoint Presentation</vt:lpstr>
      <vt:lpstr>PowerPoint Presentation</vt:lpstr>
      <vt:lpstr>PowerPoint Presentation</vt:lpstr>
      <vt:lpstr>Process Flow Map (PFM) with Operational level SMEs</vt:lpstr>
      <vt:lpstr>PowerPoint Presentation</vt:lpstr>
      <vt:lpstr>Pull everyone together</vt:lpstr>
      <vt:lpstr>Breakout Room Discussion Questions – 10 minutes</vt:lpstr>
      <vt:lpstr>SET Step 1 - Products</vt:lpstr>
      <vt:lpstr>Applying SET – Step 2</vt:lpstr>
      <vt:lpstr>PowerPoint Presentation</vt:lpstr>
      <vt:lpstr>PowerPoint Presentation</vt:lpstr>
      <vt:lpstr>PowerPoint Presentation</vt:lpstr>
      <vt:lpstr>PowerPoint Presentation</vt:lpstr>
      <vt:lpstr>Feedback loop frequency</vt:lpstr>
      <vt:lpstr>Feedback loop frequency</vt:lpstr>
      <vt:lpstr>Consequences</vt:lpstr>
      <vt:lpstr>Recommendation: Increase feedback loop frequency</vt:lpstr>
      <vt:lpstr>Recommendation: Increase feedback loop frequency</vt:lpstr>
      <vt:lpstr>Feedback Specificity</vt:lpstr>
      <vt:lpstr>PowerPoint Presentation</vt:lpstr>
      <vt:lpstr>The consequence</vt:lpstr>
      <vt:lpstr>PowerPoint Presentation</vt:lpstr>
      <vt:lpstr>Reflex Arc</vt:lpstr>
      <vt:lpstr>Reflex Arcs</vt:lpstr>
      <vt:lpstr>Consequences</vt:lpstr>
      <vt:lpstr>Solution:  create a bypass</vt:lpstr>
      <vt:lpstr>Cascading Failures</vt:lpstr>
      <vt:lpstr>Looking upstream for solutions</vt:lpstr>
      <vt:lpstr>Recommendation</vt:lpstr>
      <vt:lpstr>Breakout Room Discussion Questions – 10 minutes</vt:lpstr>
      <vt:lpstr>Applying SET – Step 3</vt:lpstr>
      <vt:lpstr>PowerPoint Presentation</vt:lpstr>
      <vt:lpstr>PowerPoint Presentation</vt:lpstr>
      <vt:lpstr>Who should be responsible for collecting emergent outcome data?  </vt:lpstr>
      <vt:lpstr>Cardiac Care System</vt:lpstr>
      <vt:lpstr>A pitfall of evaluating emergence</vt:lpstr>
      <vt:lpstr>Breakout Room Discussion Questions – 10 minutes</vt:lpstr>
      <vt:lpstr>Time permitting</vt:lpstr>
      <vt:lpstr>PowerPoint Presentation</vt:lpstr>
      <vt:lpstr>What the NOFO says…</vt:lpstr>
      <vt:lpstr>But the “mandated” evaluation falls short!</vt:lpstr>
      <vt:lpstr>Evaluation Utility Metrics (EUMs)</vt:lpstr>
      <vt:lpstr>PowerPoint Presentation</vt:lpstr>
      <vt:lpstr>Ignore the Wicked Problem BS</vt:lpstr>
      <vt:lpstr>Don’t be deterred by academics and theoretical arguments.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the Foundation</dc:title>
  <dc:creator>Ralph Renger</dc:creator>
  <cp:lastModifiedBy>Ralph Renger</cp:lastModifiedBy>
  <cp:revision>98</cp:revision>
  <cp:lastPrinted>2024-04-30T15:47:57Z</cp:lastPrinted>
  <dcterms:created xsi:type="dcterms:W3CDTF">2022-01-25T17:59:23Z</dcterms:created>
  <dcterms:modified xsi:type="dcterms:W3CDTF">2024-04-30T23:37:56Z</dcterms:modified>
</cp:coreProperties>
</file>